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2.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tags/tag3.xml" ContentType="application/vnd.openxmlformats-officedocument.presentationml.tags+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tags/tag4.xml" ContentType="application/vnd.openxmlformats-officedocument.presentationml.tags+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tags/tag5.xml" ContentType="application/vnd.openxmlformats-officedocument.presentationml.tags+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tags/tag6.xml" ContentType="application/vnd.openxmlformats-officedocument.presentationml.tags+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tags/tag13.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tags/tag14.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tags/tag15.xml" ContentType="application/vnd.openxmlformats-officedocument.presentationml.tags+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tags/tag16.xml" ContentType="application/vnd.openxmlformats-officedocument.presentationml.tag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tags/tag17.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7.xml" ContentType="application/vnd.openxmlformats-officedocument.drawingml.chartshapes+xml"/>
  <Override PartName="/ppt/tags/tag18.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2.xml" ContentType="application/vnd.openxmlformats-officedocument.themeOverride+xml"/>
  <Override PartName="/ppt/tags/tag19.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3.xml" ContentType="application/vnd.openxmlformats-officedocument.themeOverride+xml"/>
  <Override PartName="/ppt/tags/tag20.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5.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8.xml" ContentType="application/vnd.openxmlformats-officedocument.drawingml.chartshapes+xml"/>
  <Override PartName="/ppt/tags/tag22.xml" ContentType="application/vnd.openxmlformats-officedocument.presentationml.tags+xml"/>
  <Override PartName="/ppt/notesSlides/notesSlide26.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6.xml" ContentType="application/vnd.openxmlformats-officedocument.themeOverride+xml"/>
  <Override PartName="/ppt/tags/tag23.xml" ContentType="application/vnd.openxmlformats-officedocument.presentationml.tags+xml"/>
  <Override PartName="/ppt/notesSlides/notesSlide2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7.xml" ContentType="application/vnd.openxmlformats-officedocument.themeOverride+xml"/>
  <Override PartName="/ppt/tags/tag24.xml" ContentType="application/vnd.openxmlformats-officedocument.presentationml.tags+xml"/>
  <Override PartName="/ppt/notesSlides/notesSlide2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8.xml" ContentType="application/vnd.openxmlformats-officedocument.themeOverride+xml"/>
  <Override PartName="/ppt/tags/tag25.xml" ContentType="application/vnd.openxmlformats-officedocument.presentationml.tags+xml"/>
  <Override PartName="/ppt/notesSlides/notesSlide2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9.xml" ContentType="application/vnd.openxmlformats-officedocument.themeOverride+xml"/>
  <Override PartName="/ppt/tags/tag26.xml" ContentType="application/vnd.openxmlformats-officedocument.presentationml.tags+xml"/>
  <Override PartName="/ppt/notesSlides/notesSlide3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0.xml" ContentType="application/vnd.openxmlformats-officedocument.themeOverride+xml"/>
  <Override PartName="/ppt/tags/tag27.xml" ContentType="application/vnd.openxmlformats-officedocument.presentationml.tags+xml"/>
  <Override PartName="/ppt/notesSlides/notesSlide31.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1.xml" ContentType="application/vnd.openxmlformats-officedocument.themeOverride+xml"/>
  <Override PartName="/ppt/tags/tag28.xml" ContentType="application/vnd.openxmlformats-officedocument.presentationml.tag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5"/>
  </p:notesMasterIdLst>
  <p:handoutMasterIdLst>
    <p:handoutMasterId r:id="rId106"/>
  </p:handoutMasterIdLst>
  <p:sldIdLst>
    <p:sldId id="284" r:id="rId5"/>
    <p:sldId id="270" r:id="rId6"/>
    <p:sldId id="10757" r:id="rId7"/>
    <p:sldId id="10837" r:id="rId8"/>
    <p:sldId id="11037" r:id="rId9"/>
    <p:sldId id="11076" r:id="rId10"/>
    <p:sldId id="11078" r:id="rId11"/>
    <p:sldId id="1694" r:id="rId12"/>
    <p:sldId id="1742" r:id="rId13"/>
    <p:sldId id="1748" r:id="rId14"/>
    <p:sldId id="1749" r:id="rId15"/>
    <p:sldId id="1760" r:id="rId16"/>
    <p:sldId id="1761" r:id="rId17"/>
    <p:sldId id="1762" r:id="rId18"/>
    <p:sldId id="1763" r:id="rId19"/>
    <p:sldId id="1764" r:id="rId20"/>
    <p:sldId id="11055" r:id="rId21"/>
    <p:sldId id="11058" r:id="rId22"/>
    <p:sldId id="11075" r:id="rId23"/>
    <p:sldId id="11166" r:id="rId24"/>
    <p:sldId id="11069" r:id="rId25"/>
    <p:sldId id="11059" r:id="rId26"/>
    <p:sldId id="11062" r:id="rId27"/>
    <p:sldId id="11060" r:id="rId28"/>
    <p:sldId id="11096" r:id="rId29"/>
    <p:sldId id="11097" r:id="rId30"/>
    <p:sldId id="11098" r:id="rId31"/>
    <p:sldId id="11101" r:id="rId32"/>
    <p:sldId id="11102" r:id="rId33"/>
    <p:sldId id="11103" r:id="rId34"/>
    <p:sldId id="10937" r:id="rId35"/>
    <p:sldId id="11054" r:id="rId36"/>
    <p:sldId id="11056" r:id="rId37"/>
    <p:sldId id="11093" r:id="rId38"/>
    <p:sldId id="11108" r:id="rId39"/>
    <p:sldId id="11109" r:id="rId40"/>
    <p:sldId id="11052" r:id="rId41"/>
    <p:sldId id="10938" r:id="rId42"/>
    <p:sldId id="11051" r:id="rId43"/>
    <p:sldId id="11015" r:id="rId44"/>
    <p:sldId id="11047" r:id="rId45"/>
    <p:sldId id="11049" r:id="rId46"/>
    <p:sldId id="11106" r:id="rId47"/>
    <p:sldId id="11105" r:id="rId48"/>
    <p:sldId id="11110" r:id="rId49"/>
    <p:sldId id="11073" r:id="rId50"/>
    <p:sldId id="11088" r:id="rId51"/>
    <p:sldId id="11107" r:id="rId52"/>
    <p:sldId id="11111" r:id="rId53"/>
    <p:sldId id="11112" r:id="rId54"/>
    <p:sldId id="11117" r:id="rId55"/>
    <p:sldId id="11118" r:id="rId56"/>
    <p:sldId id="11119" r:id="rId57"/>
    <p:sldId id="11121" r:id="rId58"/>
    <p:sldId id="11087" r:id="rId59"/>
    <p:sldId id="11113" r:id="rId60"/>
    <p:sldId id="11035" r:id="rId61"/>
    <p:sldId id="11161" r:id="rId62"/>
    <p:sldId id="11162" r:id="rId63"/>
    <p:sldId id="11125" r:id="rId64"/>
    <p:sldId id="11163" r:id="rId65"/>
    <p:sldId id="11126" r:id="rId66"/>
    <p:sldId id="11164" r:id="rId67"/>
    <p:sldId id="11165" r:id="rId68"/>
    <p:sldId id="11018" r:id="rId69"/>
    <p:sldId id="11129" r:id="rId70"/>
    <p:sldId id="11022" r:id="rId71"/>
    <p:sldId id="11123" r:id="rId72"/>
    <p:sldId id="11130" r:id="rId73"/>
    <p:sldId id="11131" r:id="rId74"/>
    <p:sldId id="11124" r:id="rId75"/>
    <p:sldId id="11154" r:id="rId76"/>
    <p:sldId id="11132" r:id="rId77"/>
    <p:sldId id="11133" r:id="rId78"/>
    <p:sldId id="11134" r:id="rId79"/>
    <p:sldId id="11135" r:id="rId80"/>
    <p:sldId id="11136" r:id="rId81"/>
    <p:sldId id="11137" r:id="rId82"/>
    <p:sldId id="11138" r:id="rId83"/>
    <p:sldId id="11155" r:id="rId84"/>
    <p:sldId id="11139" r:id="rId85"/>
    <p:sldId id="11140" r:id="rId86"/>
    <p:sldId id="11141" r:id="rId87"/>
    <p:sldId id="11142" r:id="rId88"/>
    <p:sldId id="11156" r:id="rId89"/>
    <p:sldId id="11144" r:id="rId90"/>
    <p:sldId id="11145" r:id="rId91"/>
    <p:sldId id="11146" r:id="rId92"/>
    <p:sldId id="11147" r:id="rId93"/>
    <p:sldId id="11157" r:id="rId94"/>
    <p:sldId id="11148" r:id="rId95"/>
    <p:sldId id="11149" r:id="rId96"/>
    <p:sldId id="11150" r:id="rId97"/>
    <p:sldId id="11151" r:id="rId98"/>
    <p:sldId id="11158" r:id="rId99"/>
    <p:sldId id="11152" r:id="rId100"/>
    <p:sldId id="11153" r:id="rId101"/>
    <p:sldId id="11159" r:id="rId102"/>
    <p:sldId id="11160" r:id="rId103"/>
    <p:sldId id="10693" r:id="rId104"/>
  </p:sldIdLst>
  <p:sldSz cx="12192000" cy="6858000"/>
  <p:notesSz cx="6888163" cy="10020300"/>
  <p:defaultTex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p:defaultTextStyle>
  <p:extLst>
    <p:ext uri="{EFAFB233-063F-42B5-8137-9DF3F51BA10A}">
      <p15:sldGuideLst xmlns:p15="http://schemas.microsoft.com/office/powerpoint/2012/main">
        <p15:guide id="2" pos="1572" userDrawn="1">
          <p15:clr>
            <a:srgbClr val="A4A3A4"/>
          </p15:clr>
        </p15:guide>
        <p15:guide id="4" pos="506" userDrawn="1">
          <p15:clr>
            <a:srgbClr val="A4A3A4"/>
          </p15:clr>
        </p15:guide>
        <p15:guide id="5" pos="6131" userDrawn="1">
          <p15:clr>
            <a:srgbClr val="A4A3A4"/>
          </p15:clr>
        </p15:guide>
        <p15:guide id="6" pos="3840" userDrawn="1">
          <p15:clr>
            <a:srgbClr val="A4A3A4"/>
          </p15:clr>
        </p15:guide>
        <p15:guide id="7" orient="horz" pos="1298" userDrawn="1">
          <p15:clr>
            <a:srgbClr val="A4A3A4"/>
          </p15:clr>
        </p15:guide>
        <p15:guide id="8" orient="horz" pos="164" userDrawn="1">
          <p15:clr>
            <a:srgbClr val="A4A3A4"/>
          </p15:clr>
        </p15:guide>
        <p15:guide id="9" pos="234" userDrawn="1">
          <p15:clr>
            <a:srgbClr val="A4A3A4"/>
          </p15:clr>
        </p15:guide>
        <p15:guide id="10" pos="3069" userDrawn="1">
          <p15:clr>
            <a:srgbClr val="A4A3A4"/>
          </p15:clr>
        </p15:guide>
        <p15:guide id="11" orient="horz" pos="2931" userDrawn="1">
          <p15:clr>
            <a:srgbClr val="A4A3A4"/>
          </p15:clr>
        </p15:guide>
        <p15:guide id="12" orient="horz" pos="1207" userDrawn="1">
          <p15:clr>
            <a:srgbClr val="A4A3A4"/>
          </p15:clr>
        </p15:guide>
        <p15:guide id="13" orient="horz" pos="2659" userDrawn="1">
          <p15:clr>
            <a:srgbClr val="A4A3A4"/>
          </p15:clr>
        </p15:guide>
        <p15:guide id="14" orient="horz" pos="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A4"/>
    <a:srgbClr val="2AA1D0"/>
    <a:srgbClr val="FFC000"/>
    <a:srgbClr val="69BFE1"/>
    <a:srgbClr val="3AA9D6"/>
    <a:srgbClr val="2487AE"/>
    <a:srgbClr val="20799C"/>
    <a:srgbClr val="3871AA"/>
    <a:srgbClr val="2691BC"/>
    <a:srgbClr val="238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AF8886-DD4F-4F5A-AAD9-21DB3BD8A521}" v="3" dt="2025-08-29T05:15:08.006"/>
  </p1510:revLst>
</p1510:revInfo>
</file>

<file path=ppt/tableStyles.xml><?xml version="1.0" encoding="utf-8"?>
<a:tblStyleLst xmlns:a="http://schemas.openxmlformats.org/drawingml/2006/main" def="{9DB2C630-455E-4351-8C51-B7A33060D58D}">
  <a:tblStyle styleId="{9DB2C630-455E-4351-8C51-B7A33060D58D}" styleName="BCC Table Grid">
    <a:wholeTbl>
      <a:tcTxStyle>
        <a:fontRef idx="minor">
          <a:prstClr val="black"/>
        </a:fontRef>
        <a:schemeClr val="dk1"/>
      </a:tcTxStyle>
      <a:tcStyle>
        <a:tcBdr>
          <a:left>
            <a:ln w="6350" cmpd="sng">
              <a:solidFill>
                <a:schemeClr val="dk1"/>
              </a:solidFill>
            </a:ln>
          </a:left>
          <a:right>
            <a:ln w="6350" cmpd="sng">
              <a:solidFill>
                <a:schemeClr val="dk1"/>
              </a:solidFill>
            </a:ln>
          </a:right>
          <a:top>
            <a:ln w="6350" cmpd="sng">
              <a:solidFill>
                <a:schemeClr val="dk1"/>
              </a:solidFill>
            </a:ln>
          </a:top>
          <a:bottom>
            <a:ln w="6350" cmpd="sng">
              <a:solidFill>
                <a:schemeClr val="dk1"/>
              </a:solidFill>
            </a:ln>
          </a:bottom>
          <a:insideH>
            <a:ln w="6350" cmpd="sng">
              <a:solidFill>
                <a:schemeClr val="dk1"/>
              </a:solidFill>
            </a:ln>
          </a:insideH>
          <a:insideV>
            <a:ln w="6350" cmpd="sng">
              <a:solidFill>
                <a:schemeClr val="dk1"/>
              </a:solidFill>
            </a:ln>
          </a:insideV>
        </a:tcBdr>
        <a:fill>
          <a:noFill/>
        </a:fill>
      </a:tcStyle>
    </a:wholeTbl>
    <a:firstRow>
      <a:tcTxStyle b="on">
        <a:fontRef idx="minor">
          <a:prstClr val="black"/>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41" autoAdjust="0"/>
  </p:normalViewPr>
  <p:slideViewPr>
    <p:cSldViewPr snapToGrid="0" showGuides="1">
      <p:cViewPr varScale="1">
        <p:scale>
          <a:sx n="149" d="100"/>
          <a:sy n="149" d="100"/>
        </p:scale>
        <p:origin x="712" y="96"/>
      </p:cViewPr>
      <p:guideLst>
        <p:guide pos="1572"/>
        <p:guide pos="506"/>
        <p:guide pos="6131"/>
        <p:guide pos="3840"/>
        <p:guide orient="horz" pos="1298"/>
        <p:guide orient="horz" pos="164"/>
        <p:guide pos="234"/>
        <p:guide pos="3069"/>
        <p:guide orient="horz" pos="2931"/>
        <p:guide orient="horz" pos="1207"/>
        <p:guide orient="horz" pos="2659"/>
        <p:guide orient="horz" pos="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Benjamin" userId="7f99c8fa-c2e4-47ac-8ec6-405f909a6d71" providerId="ADAL" clId="{DFAF8886-DD4F-4F5A-AAD9-21DB3BD8A521}"/>
    <pc:docChg chg="undo custSel modSld">
      <pc:chgData name="Bryan Benjamin" userId="7f99c8fa-c2e4-47ac-8ec6-405f909a6d71" providerId="ADAL" clId="{DFAF8886-DD4F-4F5A-AAD9-21DB3BD8A521}" dt="2025-08-29T05:15:08.006" v="19"/>
      <pc:docMkLst>
        <pc:docMk/>
      </pc:docMkLst>
      <pc:sldChg chg="modSp mod">
        <pc:chgData name="Bryan Benjamin" userId="7f99c8fa-c2e4-47ac-8ec6-405f909a6d71" providerId="ADAL" clId="{DFAF8886-DD4F-4F5A-AAD9-21DB3BD8A521}" dt="2025-08-29T04:04:38.293" v="4" actId="14100"/>
        <pc:sldMkLst>
          <pc:docMk/>
          <pc:sldMk cId="2476640312" sldId="1694"/>
        </pc:sldMkLst>
        <pc:spChg chg="mod">
          <ac:chgData name="Bryan Benjamin" userId="7f99c8fa-c2e4-47ac-8ec6-405f909a6d71" providerId="ADAL" clId="{DFAF8886-DD4F-4F5A-AAD9-21DB3BD8A521}" dt="2025-08-29T04:04:38.293" v="4" actId="14100"/>
          <ac:spMkLst>
            <pc:docMk/>
            <pc:sldMk cId="2476640312" sldId="1694"/>
            <ac:spMk id="21" creationId="{C903257A-2A33-413F-BC75-8FA314F9C736}"/>
          </ac:spMkLst>
        </pc:spChg>
      </pc:sldChg>
      <pc:sldChg chg="modSp mod">
        <pc:chgData name="Bryan Benjamin" userId="7f99c8fa-c2e4-47ac-8ec6-405f909a6d71" providerId="ADAL" clId="{DFAF8886-DD4F-4F5A-AAD9-21DB3BD8A521}" dt="2025-08-29T04:04:07.290" v="3" actId="20577"/>
        <pc:sldMkLst>
          <pc:docMk/>
          <pc:sldMk cId="2407103593" sldId="10757"/>
        </pc:sldMkLst>
        <pc:spChg chg="mod">
          <ac:chgData name="Bryan Benjamin" userId="7f99c8fa-c2e4-47ac-8ec6-405f909a6d71" providerId="ADAL" clId="{DFAF8886-DD4F-4F5A-AAD9-21DB3BD8A521}" dt="2025-08-29T04:04:07.290" v="3" actId="20577"/>
          <ac:spMkLst>
            <pc:docMk/>
            <pc:sldMk cId="2407103593" sldId="10757"/>
            <ac:spMk id="22" creationId="{41DD3FDF-2CA9-C8C3-69D4-9527212785DF}"/>
          </ac:spMkLst>
        </pc:spChg>
      </pc:sldChg>
      <pc:sldChg chg="modSp mod">
        <pc:chgData name="Bryan Benjamin" userId="7f99c8fa-c2e4-47ac-8ec6-405f909a6d71" providerId="ADAL" clId="{DFAF8886-DD4F-4F5A-AAD9-21DB3BD8A521}" dt="2025-08-29T04:05:27.885" v="8" actId="20577"/>
        <pc:sldMkLst>
          <pc:docMk/>
          <pc:sldMk cId="2262735788" sldId="11058"/>
        </pc:sldMkLst>
        <pc:spChg chg="mod">
          <ac:chgData name="Bryan Benjamin" userId="7f99c8fa-c2e4-47ac-8ec6-405f909a6d71" providerId="ADAL" clId="{DFAF8886-DD4F-4F5A-AAD9-21DB3BD8A521}" dt="2025-08-29T04:05:27.885" v="8" actId="20577"/>
          <ac:spMkLst>
            <pc:docMk/>
            <pc:sldMk cId="2262735788" sldId="11058"/>
            <ac:spMk id="3" creationId="{54D0ABBB-32F9-0889-467C-E3C944AC6227}"/>
          </ac:spMkLst>
        </pc:spChg>
      </pc:sldChg>
      <pc:sldChg chg="modSp mod">
        <pc:chgData name="Bryan Benjamin" userId="7f99c8fa-c2e4-47ac-8ec6-405f909a6d71" providerId="ADAL" clId="{DFAF8886-DD4F-4F5A-AAD9-21DB3BD8A521}" dt="2025-08-29T05:15:08.006" v="19"/>
        <pc:sldMkLst>
          <pc:docMk/>
          <pc:sldMk cId="336142967" sldId="11075"/>
        </pc:sldMkLst>
        <pc:graphicFrameChg chg="mod modGraphic">
          <ac:chgData name="Bryan Benjamin" userId="7f99c8fa-c2e4-47ac-8ec6-405f909a6d71" providerId="ADAL" clId="{DFAF8886-DD4F-4F5A-AAD9-21DB3BD8A521}" dt="2025-08-29T05:15:08.006" v="19"/>
          <ac:graphicFrameMkLst>
            <pc:docMk/>
            <pc:sldMk cId="336142967" sldId="11075"/>
            <ac:graphicFrameMk id="5" creationId="{542F85F0-5772-A01C-AED3-346EB81AB678}"/>
          </ac:graphicFrameMkLst>
        </pc:graphicFrameChg>
      </pc:sldChg>
    </pc:docChg>
  </pc:docChgLst>
  <pc:docChgLst>
    <pc:chgData name="Allison Grainger" userId="bf4b0e8c-c2b5-4c2e-9f20-8971458c6b55" providerId="ADAL" clId="{5304AAFF-69A6-4B16-A86F-C575EC0D32D1}"/>
    <pc:docChg chg="undo custSel addSld delSld modSld">
      <pc:chgData name="Allison Grainger" userId="bf4b0e8c-c2b5-4c2e-9f20-8971458c6b55" providerId="ADAL" clId="{5304AAFF-69A6-4B16-A86F-C575EC0D32D1}" dt="2025-05-07T08:58:42.726" v="191" actId="20577"/>
      <pc:docMkLst>
        <pc:docMk/>
      </pc:docMkLst>
      <pc:sldChg chg="modSp mod">
        <pc:chgData name="Allison Grainger" userId="bf4b0e8c-c2b5-4c2e-9f20-8971458c6b55" providerId="ADAL" clId="{5304AAFF-69A6-4B16-A86F-C575EC0D32D1}" dt="2025-05-07T08:53:19.569" v="3" actId="313"/>
        <pc:sldMkLst>
          <pc:docMk/>
          <pc:sldMk cId="2476640312" sldId="1694"/>
        </pc:sldMkLst>
      </pc:sldChg>
      <pc:sldChg chg="modSp mod">
        <pc:chgData name="Allison Grainger" userId="bf4b0e8c-c2b5-4c2e-9f20-8971458c6b55" providerId="ADAL" clId="{5304AAFF-69A6-4B16-A86F-C575EC0D32D1}" dt="2025-05-07T08:53:22.681" v="7" actId="313"/>
        <pc:sldMkLst>
          <pc:docMk/>
          <pc:sldMk cId="1760229252" sldId="1748"/>
        </pc:sldMkLst>
      </pc:sldChg>
      <pc:sldChg chg="modSp mod">
        <pc:chgData name="Allison Grainger" userId="bf4b0e8c-c2b5-4c2e-9f20-8971458c6b55" providerId="ADAL" clId="{5304AAFF-69A6-4B16-A86F-C575EC0D32D1}" dt="2025-05-07T08:53:51.118" v="14" actId="3064"/>
        <pc:sldMkLst>
          <pc:docMk/>
          <pc:sldMk cId="3494433258" sldId="1749"/>
        </pc:sldMkLst>
      </pc:sldChg>
      <pc:sldChg chg="modSp">
        <pc:chgData name="Allison Grainger" userId="bf4b0e8c-c2b5-4c2e-9f20-8971458c6b55" providerId="ADAL" clId="{5304AAFF-69A6-4B16-A86F-C575EC0D32D1}" dt="2025-05-07T08:51:47.965" v="0"/>
        <pc:sldMkLst>
          <pc:docMk/>
          <pc:sldMk cId="1085170621" sldId="1760"/>
        </pc:sldMkLst>
      </pc:sldChg>
      <pc:sldChg chg="modSp">
        <pc:chgData name="Allison Grainger" userId="bf4b0e8c-c2b5-4c2e-9f20-8971458c6b55" providerId="ADAL" clId="{5304AAFF-69A6-4B16-A86F-C575EC0D32D1}" dt="2025-05-07T08:51:47.965" v="0"/>
        <pc:sldMkLst>
          <pc:docMk/>
          <pc:sldMk cId="3284767796" sldId="1761"/>
        </pc:sldMkLst>
      </pc:sldChg>
      <pc:sldChg chg="modSp mod">
        <pc:chgData name="Allison Grainger" userId="bf4b0e8c-c2b5-4c2e-9f20-8971458c6b55" providerId="ADAL" clId="{5304AAFF-69A6-4B16-A86F-C575EC0D32D1}" dt="2025-05-07T08:53:25.336" v="10" actId="313"/>
        <pc:sldMkLst>
          <pc:docMk/>
          <pc:sldMk cId="4201989997" sldId="1764"/>
        </pc:sldMkLst>
      </pc:sldChg>
      <pc:sldChg chg="modSp">
        <pc:chgData name="Allison Grainger" userId="bf4b0e8c-c2b5-4c2e-9f20-8971458c6b55" providerId="ADAL" clId="{5304AAFF-69A6-4B16-A86F-C575EC0D32D1}" dt="2025-05-07T08:52:35.425" v="1"/>
        <pc:sldMkLst>
          <pc:docMk/>
          <pc:sldMk cId="2407103593" sldId="10757"/>
        </pc:sldMkLst>
      </pc:sldChg>
      <pc:sldChg chg="modSp">
        <pc:chgData name="Allison Grainger" userId="bf4b0e8c-c2b5-4c2e-9f20-8971458c6b55" providerId="ADAL" clId="{5304AAFF-69A6-4B16-A86F-C575EC0D32D1}" dt="2025-05-07T08:52:35.425" v="1"/>
        <pc:sldMkLst>
          <pc:docMk/>
          <pc:sldMk cId="621624158" sldId="11015"/>
        </pc:sldMkLst>
      </pc:sldChg>
      <pc:sldChg chg="modSp mod">
        <pc:chgData name="Allison Grainger" userId="bf4b0e8c-c2b5-4c2e-9f20-8971458c6b55" providerId="ADAL" clId="{5304AAFF-69A6-4B16-A86F-C575EC0D32D1}" dt="2025-05-07T08:58:02.803" v="148" actId="6549"/>
        <pc:sldMkLst>
          <pc:docMk/>
          <pc:sldMk cId="2262735788" sldId="11058"/>
        </pc:sldMkLst>
      </pc:sldChg>
      <pc:sldChg chg="modSp">
        <pc:chgData name="Allison Grainger" userId="bf4b0e8c-c2b5-4c2e-9f20-8971458c6b55" providerId="ADAL" clId="{5304AAFF-69A6-4B16-A86F-C575EC0D32D1}" dt="2025-05-07T08:51:47.965" v="0"/>
        <pc:sldMkLst>
          <pc:docMk/>
          <pc:sldMk cId="1305581468" sldId="11078"/>
        </pc:sldMkLst>
      </pc:sldChg>
      <pc:sldChg chg="modSp">
        <pc:chgData name="Allison Grainger" userId="bf4b0e8c-c2b5-4c2e-9f20-8971458c6b55" providerId="ADAL" clId="{5304AAFF-69A6-4B16-A86F-C575EC0D32D1}" dt="2025-05-07T08:51:47.965" v="0"/>
        <pc:sldMkLst>
          <pc:docMk/>
          <pc:sldMk cId="874899297" sldId="11088"/>
        </pc:sldMkLst>
      </pc:sldChg>
      <pc:sldChg chg="modSp del">
        <pc:chgData name="Allison Grainger" userId="bf4b0e8c-c2b5-4c2e-9f20-8971458c6b55" providerId="ADAL" clId="{5304AAFF-69A6-4B16-A86F-C575EC0D32D1}" dt="2025-05-07T08:56:08.972" v="144" actId="47"/>
        <pc:sldMkLst>
          <pc:docMk/>
          <pc:sldMk cId="3580656587" sldId="11090"/>
        </pc:sldMkLst>
      </pc:sldChg>
      <pc:sldChg chg="modSp">
        <pc:chgData name="Allison Grainger" userId="bf4b0e8c-c2b5-4c2e-9f20-8971458c6b55" providerId="ADAL" clId="{5304AAFF-69A6-4B16-A86F-C575EC0D32D1}" dt="2025-05-07T08:51:47.965" v="0"/>
        <pc:sldMkLst>
          <pc:docMk/>
          <pc:sldMk cId="1039435321" sldId="11093"/>
        </pc:sldMkLst>
      </pc:sldChg>
      <pc:sldChg chg="modSp">
        <pc:chgData name="Allison Grainger" userId="bf4b0e8c-c2b5-4c2e-9f20-8971458c6b55" providerId="ADAL" clId="{5304AAFF-69A6-4B16-A86F-C575EC0D32D1}" dt="2025-05-07T08:51:47.965" v="0"/>
        <pc:sldMkLst>
          <pc:docMk/>
          <pc:sldMk cId="4254921033" sldId="11096"/>
        </pc:sldMkLst>
      </pc:sldChg>
      <pc:sldChg chg="modSp">
        <pc:chgData name="Allison Grainger" userId="bf4b0e8c-c2b5-4c2e-9f20-8971458c6b55" providerId="ADAL" clId="{5304AAFF-69A6-4B16-A86F-C575EC0D32D1}" dt="2025-05-07T08:52:35.425" v="1"/>
        <pc:sldMkLst>
          <pc:docMk/>
          <pc:sldMk cId="2293673814" sldId="11102"/>
        </pc:sldMkLst>
      </pc:sldChg>
      <pc:sldChg chg="modSp mod">
        <pc:chgData name="Allison Grainger" userId="bf4b0e8c-c2b5-4c2e-9f20-8971458c6b55" providerId="ADAL" clId="{5304AAFF-69A6-4B16-A86F-C575EC0D32D1}" dt="2025-05-07T08:58:42.726" v="191" actId="20577"/>
        <pc:sldMkLst>
          <pc:docMk/>
          <pc:sldMk cId="3556004296" sldId="11107"/>
        </pc:sldMkLst>
      </pc:sldChg>
      <pc:sldChg chg="modSp">
        <pc:chgData name="Allison Grainger" userId="bf4b0e8c-c2b5-4c2e-9f20-8971458c6b55" providerId="ADAL" clId="{5304AAFF-69A6-4B16-A86F-C575EC0D32D1}" dt="2025-05-07T08:51:47.965" v="0"/>
        <pc:sldMkLst>
          <pc:docMk/>
          <pc:sldMk cId="1031822801" sldId="11125"/>
        </pc:sldMkLst>
      </pc:sldChg>
      <pc:sldChg chg="modSp">
        <pc:chgData name="Allison Grainger" userId="bf4b0e8c-c2b5-4c2e-9f20-8971458c6b55" providerId="ADAL" clId="{5304AAFF-69A6-4B16-A86F-C575EC0D32D1}" dt="2025-05-07T08:52:35.425" v="1"/>
        <pc:sldMkLst>
          <pc:docMk/>
          <pc:sldMk cId="516706071" sldId="11161"/>
        </pc:sldMkLst>
      </pc:sldChg>
      <pc:sldChg chg="modSp">
        <pc:chgData name="Allison Grainger" userId="bf4b0e8c-c2b5-4c2e-9f20-8971458c6b55" providerId="ADAL" clId="{5304AAFF-69A6-4B16-A86F-C575EC0D32D1}" dt="2025-05-07T08:52:35.425" v="1"/>
        <pc:sldMkLst>
          <pc:docMk/>
          <pc:sldMk cId="1759428313" sldId="11162"/>
        </pc:sldMkLst>
      </pc:sldChg>
      <pc:sldChg chg="addSp delSp modSp add mod">
        <pc:chgData name="Allison Grainger" userId="bf4b0e8c-c2b5-4c2e-9f20-8971458c6b55" providerId="ADAL" clId="{5304AAFF-69A6-4B16-A86F-C575EC0D32D1}" dt="2025-05-07T08:58:16.673" v="151" actId="20577"/>
        <pc:sldMkLst>
          <pc:docMk/>
          <pc:sldMk cId="2651695238" sldId="11166"/>
        </pc:sldMkLst>
      </pc:sldChg>
    </pc:docChg>
  </pc:docChgLst>
  <pc:docChgLst>
    <pc:chgData name="Gabrielle Peters" userId="3d6aabd6-8bd6-4905-9e86-25fd5f2d504c" providerId="ADAL" clId="{E1F908A8-0440-4680-A014-EDC3D8BB8179}"/>
    <pc:docChg chg="undo custSel modSld">
      <pc:chgData name="Gabrielle Peters" userId="3d6aabd6-8bd6-4905-9e86-25fd5f2d504c" providerId="ADAL" clId="{E1F908A8-0440-4680-A014-EDC3D8BB8179}" dt="2025-05-21T06:02:46.055" v="26" actId="20577"/>
      <pc:docMkLst>
        <pc:docMk/>
      </pc:docMkLst>
      <pc:sldChg chg="modSp mod">
        <pc:chgData name="Gabrielle Peters" userId="3d6aabd6-8bd6-4905-9e86-25fd5f2d504c" providerId="ADAL" clId="{E1F908A8-0440-4680-A014-EDC3D8BB8179}" dt="2025-05-21T05:49:28.088" v="7" actId="5793"/>
        <pc:sldMkLst>
          <pc:docMk/>
          <pc:sldMk cId="3494433258" sldId="1749"/>
        </pc:sldMkLst>
      </pc:sldChg>
      <pc:sldChg chg="modSp mod">
        <pc:chgData name="Gabrielle Peters" userId="3d6aabd6-8bd6-4905-9e86-25fd5f2d504c" providerId="ADAL" clId="{E1F908A8-0440-4680-A014-EDC3D8BB8179}" dt="2025-05-21T05:53:37.496" v="8" actId="6549"/>
        <pc:sldMkLst>
          <pc:docMk/>
          <pc:sldMk cId="1269168648" sldId="1762"/>
        </pc:sldMkLst>
      </pc:sldChg>
      <pc:sldChg chg="modSp mod">
        <pc:chgData name="Gabrielle Peters" userId="3d6aabd6-8bd6-4905-9e86-25fd5f2d504c" providerId="ADAL" clId="{E1F908A8-0440-4680-A014-EDC3D8BB8179}" dt="2025-05-21T06:02:46.055" v="26" actId="20577"/>
        <pc:sldMkLst>
          <pc:docMk/>
          <pc:sldMk cId="4254921033" sldId="110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7.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8.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2458-41CA-811D-DD30CC47B325}"/>
              </c:ext>
            </c:extLst>
          </c:dPt>
          <c:dPt>
            <c:idx val="1"/>
            <c:bubble3D val="0"/>
            <c:spPr>
              <a:noFill/>
              <a:ln w="25400">
                <a:solidFill>
                  <a:schemeClr val="tx1"/>
                </a:solidFill>
              </a:ln>
              <a:effectLst/>
            </c:spPr>
            <c:extLst>
              <c:ext xmlns:c16="http://schemas.microsoft.com/office/drawing/2014/chart" uri="{C3380CC4-5D6E-409C-BE32-E72D297353CC}">
                <c16:uniqueId val="{00000003-2458-41CA-811D-DD30CC47B325}"/>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2458-41CA-811D-DD30CC47B325}"/>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874F-4659-A414-7BD5598C21ED}"/>
              </c:ext>
            </c:extLst>
          </c:dPt>
          <c:dPt>
            <c:idx val="1"/>
            <c:bubble3D val="0"/>
            <c:spPr>
              <a:noFill/>
              <a:ln w="25400">
                <a:solidFill>
                  <a:schemeClr val="tx1"/>
                </a:solidFill>
              </a:ln>
              <a:effectLst/>
            </c:spPr>
            <c:extLst>
              <c:ext xmlns:c16="http://schemas.microsoft.com/office/drawing/2014/chart" uri="{C3380CC4-5D6E-409C-BE32-E72D297353CC}">
                <c16:uniqueId val="{00000003-874F-4659-A414-7BD5598C21ED}"/>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874F-4659-A414-7BD5598C21ED}"/>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28808692914091E-2"/>
          <c:y val="3.6908509432541578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Don't know</c:v>
                </c:pt>
                <c:pt idx="1">
                  <c:v>76-100%</c:v>
                </c:pt>
                <c:pt idx="2">
                  <c:v>51-75%</c:v>
                </c:pt>
                <c:pt idx="3">
                  <c:v>26-50%</c:v>
                </c:pt>
                <c:pt idx="4">
                  <c:v>0-25%</c:v>
                </c:pt>
              </c:strCache>
            </c:strRef>
          </c:cat>
          <c:val>
            <c:numRef>
              <c:f>Sheet1!$B$2:$B$6</c:f>
              <c:numCache>
                <c:formatCode>0%</c:formatCode>
                <c:ptCount val="5"/>
                <c:pt idx="0">
                  <c:v>0.28000000000000003</c:v>
                </c:pt>
                <c:pt idx="1">
                  <c:v>0.15</c:v>
                </c:pt>
                <c:pt idx="2">
                  <c:v>0.22</c:v>
                </c:pt>
                <c:pt idx="3">
                  <c:v>0.2</c:v>
                </c:pt>
                <c:pt idx="4">
                  <c:v>0.16</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5808-40A7-B68E-768AD9A56EEB}"/>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1"/>
              </a:solidFill>
              <a:ln w="25400">
                <a:solidFill>
                  <a:schemeClr val="tx1"/>
                </a:solidFill>
              </a:ln>
              <a:effectLst/>
            </c:spPr>
            <c:extLst>
              <c:ext xmlns:c16="http://schemas.microsoft.com/office/drawing/2014/chart" uri="{C3380CC4-5D6E-409C-BE32-E72D297353CC}">
                <c16:uniqueId val="{00000001-9F74-4FBF-8CCA-3554752571F0}"/>
              </c:ext>
            </c:extLst>
          </c:dPt>
          <c:dPt>
            <c:idx val="1"/>
            <c:bubble3D val="0"/>
            <c:spPr>
              <a:noFill/>
              <a:ln w="25400">
                <a:solidFill>
                  <a:schemeClr val="tx1"/>
                </a:solidFill>
              </a:ln>
              <a:effectLst/>
            </c:spPr>
            <c:extLst>
              <c:ext xmlns:c16="http://schemas.microsoft.com/office/drawing/2014/chart" uri="{C3380CC4-5D6E-409C-BE32-E72D297353CC}">
                <c16:uniqueId val="{00000003-9F74-4FBF-8CCA-3554752571F0}"/>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9F74-4FBF-8CCA-3554752571F0}"/>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28808692914091E-2"/>
          <c:y val="3.6908509432541578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 gain knowledge/understanding about accessibility/specific accessibility topics/plain language</c:v>
                </c:pt>
                <c:pt idx="1">
                  <c:v>To learn how I/my organisation can improve our accessibility for people with disability</c:v>
                </c:pt>
                <c:pt idx="2">
                  <c:v>Because accessibility is important to my organisation/community/website users</c:v>
                </c:pt>
                <c:pt idx="3">
                  <c:v>Relevant to my role</c:v>
                </c:pt>
                <c:pt idx="4">
                  <c:v>To gain/improve my skills</c:v>
                </c:pt>
                <c:pt idx="5">
                  <c:v>To promote accessibility to others/teach or train others/share learnings</c:v>
                </c:pt>
                <c:pt idx="6">
                  <c:v>Asked to attend by manager/organisation</c:v>
                </c:pt>
              </c:strCache>
            </c:strRef>
          </c:cat>
          <c:val>
            <c:numRef>
              <c:f>Sheet1!$B$2:$B$8</c:f>
              <c:numCache>
                <c:formatCode>0%</c:formatCode>
                <c:ptCount val="7"/>
                <c:pt idx="0">
                  <c:v>0.46</c:v>
                </c:pt>
                <c:pt idx="1">
                  <c:v>0.45</c:v>
                </c:pt>
                <c:pt idx="2">
                  <c:v>0.26</c:v>
                </c:pt>
                <c:pt idx="3">
                  <c:v>0.14000000000000001</c:v>
                </c:pt>
                <c:pt idx="4">
                  <c:v>0.06</c:v>
                </c:pt>
                <c:pt idx="5">
                  <c:v>0.06</c:v>
                </c:pt>
                <c:pt idx="6">
                  <c:v>0.04</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5808-40A7-B68E-768AD9A56EEB}"/>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28808692914091E-2"/>
          <c:y val="3.6908509432541578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Lack of buy-in from management and stakeholders </c:v>
                </c:pt>
                <c:pt idx="1">
                  <c:v>Website and technological limitations</c:v>
                </c:pt>
                <c:pt idx="2">
                  <c:v>Cost</c:v>
                </c:pt>
                <c:pt idx="3">
                  <c:v>Time limitations</c:v>
                </c:pt>
                <c:pt idx="4">
                  <c:v>Lack of experience and knowledge</c:v>
                </c:pt>
                <c:pt idx="5">
                  <c:v>Organisational capacity</c:v>
                </c:pt>
              </c:strCache>
            </c:strRef>
          </c:cat>
          <c:val>
            <c:numRef>
              <c:f>Sheet1!$B$2:$B$7</c:f>
              <c:numCache>
                <c:formatCode>0%</c:formatCode>
                <c:ptCount val="6"/>
                <c:pt idx="0">
                  <c:v>0.06</c:v>
                </c:pt>
                <c:pt idx="1">
                  <c:v>0.1</c:v>
                </c:pt>
                <c:pt idx="2">
                  <c:v>0.11</c:v>
                </c:pt>
                <c:pt idx="3">
                  <c:v>0.16</c:v>
                </c:pt>
                <c:pt idx="4">
                  <c:v>0.23</c:v>
                </c:pt>
                <c:pt idx="5">
                  <c:v>0.28000000000000003</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5808-40A7-B68E-768AD9A56EEB}"/>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 were able to participate fully in the workshop</c:v>
                </c:pt>
                <c:pt idx="1">
                  <c:v>You were made to feel welcome at the workshop</c:v>
                </c:pt>
                <c:pt idx="2">
                  <c:v>The workshop met your professional expectations</c:v>
                </c:pt>
              </c:strCache>
            </c:strRef>
          </c:cat>
          <c:val>
            <c:numRef>
              <c:f>Sheet1!$B$2:$B$4</c:f>
              <c:numCache>
                <c:formatCode>General</c:formatCode>
                <c:ptCount val="3"/>
                <c:pt idx="0">
                  <c:v>97</c:v>
                </c:pt>
                <c:pt idx="1">
                  <c:v>97</c:v>
                </c:pt>
                <c:pt idx="2">
                  <c:v>92</c:v>
                </c:pt>
              </c:numCache>
            </c:numRef>
          </c:val>
          <c:extLst>
            <c:ext xmlns:c16="http://schemas.microsoft.com/office/drawing/2014/chart" uri="{C3380CC4-5D6E-409C-BE32-E72D297353CC}">
              <c16:uniqueId val="{00000004-5510-41CE-AED2-0D766AA32097}"/>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one"/>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workshop helped you understand the usefulness…</c:v>
                </c:pt>
                <c:pt idx="1">
                  <c:v>the workshop gave you insights..</c:v>
                </c:pt>
                <c:pt idx="2">
                  <c:v>as a result of the workshop…</c:v>
                </c:pt>
                <c:pt idx="3">
                  <c:v>the workshop informed you about…</c:v>
                </c:pt>
              </c:strCache>
            </c:strRef>
          </c:cat>
          <c:val>
            <c:numRef>
              <c:f>Sheet1!$B$2:$B$5</c:f>
              <c:numCache>
                <c:formatCode>General</c:formatCode>
                <c:ptCount val="4"/>
                <c:pt idx="0">
                  <c:v>97</c:v>
                </c:pt>
                <c:pt idx="1">
                  <c:v>95</c:v>
                </c:pt>
                <c:pt idx="2">
                  <c:v>93</c:v>
                </c:pt>
                <c:pt idx="3">
                  <c:v>92</c:v>
                </c:pt>
              </c:numCache>
            </c:numRef>
          </c:val>
          <c:extLst>
            <c:ext xmlns:c16="http://schemas.microsoft.com/office/drawing/2014/chart" uri="{C3380CC4-5D6E-409C-BE32-E72D297353CC}">
              <c16:uniqueId val="{00000000-6519-4DE4-9989-32425E702804}"/>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one"/>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 were able to participate fully in the workshop</c:v>
                </c:pt>
                <c:pt idx="1">
                  <c:v>You were made to feel welcome at the workshop</c:v>
                </c:pt>
                <c:pt idx="2">
                  <c:v>The workshop met your professional expectations</c:v>
                </c:pt>
              </c:strCache>
            </c:strRef>
          </c:cat>
          <c:val>
            <c:numRef>
              <c:f>Sheet1!$B$2:$B$4</c:f>
              <c:numCache>
                <c:formatCode>General</c:formatCode>
                <c:ptCount val="3"/>
                <c:pt idx="0">
                  <c:v>97</c:v>
                </c:pt>
                <c:pt idx="1">
                  <c:v>97</c:v>
                </c:pt>
                <c:pt idx="2">
                  <c:v>92</c:v>
                </c:pt>
              </c:numCache>
            </c:numRef>
          </c:val>
          <c:extLst>
            <c:ext xmlns:c16="http://schemas.microsoft.com/office/drawing/2014/chart" uri="{C3380CC4-5D6E-409C-BE32-E72D297353CC}">
              <c16:uniqueId val="{00000000-6519-4DE4-9989-32425E702804}"/>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one"/>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386D-4E1D-962C-DE75491084AE}"/>
              </c:ext>
            </c:extLst>
          </c:dPt>
          <c:dPt>
            <c:idx val="1"/>
            <c:bubble3D val="0"/>
            <c:spPr>
              <a:noFill/>
              <a:ln w="25400">
                <a:solidFill>
                  <a:schemeClr val="tx1"/>
                </a:solidFill>
              </a:ln>
              <a:effectLst/>
            </c:spPr>
            <c:extLst>
              <c:ext xmlns:c16="http://schemas.microsoft.com/office/drawing/2014/chart" uri="{C3380CC4-5D6E-409C-BE32-E72D297353CC}">
                <c16:uniqueId val="{00000003-386D-4E1D-962C-DE75491084AE}"/>
              </c:ext>
            </c:extLst>
          </c:dPt>
          <c:cat>
            <c:strRef>
              <c:f>Sheet1!$A$2:$A$3</c:f>
              <c:strCache>
                <c:ptCount val="2"/>
                <c:pt idx="0">
                  <c:v>1st Qtr</c:v>
                </c:pt>
                <c:pt idx="1">
                  <c:v>2nd Qtr</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386D-4E1D-962C-DE75491084AE}"/>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Using automated accessibility checking tools</c:v>
                </c:pt>
                <c:pt idx="1">
                  <c:v>Usefulness of assistive tech</c:v>
                </c:pt>
                <c:pt idx="2">
                  <c:v>The WCAGS</c:v>
                </c:pt>
              </c:strCache>
            </c:strRef>
          </c:cat>
          <c:val>
            <c:numRef>
              <c:f>Sheet1!$B$2:$B$4</c:f>
              <c:numCache>
                <c:formatCode>0%</c:formatCode>
                <c:ptCount val="3"/>
                <c:pt idx="0">
                  <c:v>0.78</c:v>
                </c:pt>
                <c:pt idx="1">
                  <c:v>0.87</c:v>
                </c:pt>
                <c:pt idx="2">
                  <c:v>0.91</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DA2D-43B2-8E03-A2E1A6A8C8B8}"/>
            </c:ext>
          </c:extLst>
        </c:ser>
        <c:ser>
          <c:idx val="1"/>
          <c:order val="1"/>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Using automated accessibility checking tools</c:v>
                </c:pt>
                <c:pt idx="1">
                  <c:v>Usefulness of assistive tech</c:v>
                </c:pt>
                <c:pt idx="2">
                  <c:v>The WCAGS</c:v>
                </c:pt>
              </c:strCache>
            </c:strRef>
          </c:cat>
          <c:val>
            <c:numRef>
              <c:f>Sheet1!$C$2:$C$4</c:f>
              <c:numCache>
                <c:formatCode>0%</c:formatCode>
                <c:ptCount val="3"/>
                <c:pt idx="0">
                  <c:v>0.49</c:v>
                </c:pt>
                <c:pt idx="1">
                  <c:v>0.47</c:v>
                </c:pt>
                <c:pt idx="2">
                  <c:v>0.36</c:v>
                </c:pt>
              </c:numCache>
            </c:numRef>
          </c:val>
          <c:extLst>
            <c:ext xmlns:c16="http://schemas.microsoft.com/office/drawing/2014/chart" uri="{C3380CC4-5D6E-409C-BE32-E72D297353CC}">
              <c16:uniqueId val="{00000001-DA2D-43B2-8E03-A2E1A6A8C8B8}"/>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2458-41CA-811D-DD30CC47B325}"/>
              </c:ext>
            </c:extLst>
          </c:dPt>
          <c:dPt>
            <c:idx val="1"/>
            <c:bubble3D val="0"/>
            <c:spPr>
              <a:noFill/>
              <a:ln w="25400">
                <a:solidFill>
                  <a:schemeClr val="tx1"/>
                </a:solidFill>
              </a:ln>
              <a:effectLst/>
            </c:spPr>
            <c:extLst>
              <c:ext xmlns:c16="http://schemas.microsoft.com/office/drawing/2014/chart" uri="{C3380CC4-5D6E-409C-BE32-E72D297353CC}">
                <c16:uniqueId val="{00000003-2458-41CA-811D-DD30CC47B325}"/>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2458-41CA-811D-DD30CC47B325}"/>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Knowledge of digital accessibility (Nett: moderate/a lot)</c:v>
                </c:pt>
                <c:pt idx="1">
                  <c:v>Confidence that have the skills to improve digital accessibility (Nett: confident)</c:v>
                </c:pt>
              </c:strCache>
            </c:strRef>
          </c:cat>
          <c:val>
            <c:numRef>
              <c:f>Sheet1!$C$2:$C$3</c:f>
              <c:numCache>
                <c:formatCode>0%</c:formatCode>
                <c:ptCount val="2"/>
                <c:pt idx="0">
                  <c:v>0.85</c:v>
                </c:pt>
                <c:pt idx="1">
                  <c:v>0.87</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8F13-43B5-B83E-95F7E614008E}"/>
            </c:ext>
          </c:extLst>
        </c:ser>
        <c:ser>
          <c:idx val="1"/>
          <c:order val="1"/>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Knowledge of digital accessibility (Nett: moderate/a lot)</c:v>
                </c:pt>
                <c:pt idx="1">
                  <c:v>Confidence that have the skills to improve digital accessibility (Nett: confident)</c:v>
                </c:pt>
              </c:strCache>
            </c:strRef>
          </c:cat>
          <c:val>
            <c:numRef>
              <c:f>Sheet1!$B$2:$B$3</c:f>
              <c:numCache>
                <c:formatCode>0%</c:formatCode>
                <c:ptCount val="2"/>
                <c:pt idx="0">
                  <c:v>0.99</c:v>
                </c:pt>
                <c:pt idx="1">
                  <c:v>0.94</c:v>
                </c:pt>
              </c:numCache>
            </c:numRef>
          </c:val>
          <c:extLst>
            <c:ext xmlns:c16="http://schemas.microsoft.com/office/drawing/2014/chart" uri="{C3380CC4-5D6E-409C-BE32-E72D297353CC}">
              <c16:uniqueId val="{00000001-8F13-43B5-B83E-95F7E614008E}"/>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b"/>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l"/>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28808692914091E-2"/>
          <c:y val="3.6908509432541578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Nothing/no suggestions/positive comments</c:v>
                </c:pt>
                <c:pt idx="1">
                  <c:v>Venue issues - noise, lighting, temperature, catering + Technical issues</c:v>
                </c:pt>
                <c:pt idx="2">
                  <c:v>More interactivity/hands-on activities/practical tasks</c:v>
                </c:pt>
                <c:pt idx="3">
                  <c:v>Ask attendees to bring equipment - laptop, headphones</c:v>
                </c:pt>
                <c:pt idx="4">
                  <c:v>More time needed/detail/break into two sessions</c:v>
                </c:pt>
                <c:pt idx="5">
                  <c:v>Run more workshops/get more people to attend</c:v>
                </c:pt>
                <c:pt idx="6">
                  <c:v>More information specific to social media</c:v>
                </c:pt>
                <c:pt idx="7">
                  <c:v>Examples of best practice/before and after/good and poor implementation</c:v>
                </c:pt>
                <c:pt idx="8">
                  <c:v>Add introductions/housekeeping/ice-breaker activities</c:v>
                </c:pt>
                <c:pt idx="9">
                  <c:v>Provide hand-outs/copies of slides to take away</c:v>
                </c:pt>
                <c:pt idx="10">
                  <c:v>More assistance during activities</c:v>
                </c:pt>
              </c:strCache>
            </c:strRef>
          </c:cat>
          <c:val>
            <c:numRef>
              <c:f>Sheet1!$B$2:$B$12</c:f>
              <c:numCache>
                <c:formatCode>0%</c:formatCode>
                <c:ptCount val="11"/>
                <c:pt idx="0">
                  <c:v>0.52</c:v>
                </c:pt>
                <c:pt idx="1">
                  <c:v>0.12</c:v>
                </c:pt>
                <c:pt idx="2">
                  <c:v>0.08</c:v>
                </c:pt>
                <c:pt idx="3">
                  <c:v>7.0000000000000007E-2</c:v>
                </c:pt>
                <c:pt idx="4">
                  <c:v>7.0000000000000007E-2</c:v>
                </c:pt>
                <c:pt idx="5">
                  <c:v>0.04</c:v>
                </c:pt>
                <c:pt idx="6">
                  <c:v>0.04</c:v>
                </c:pt>
                <c:pt idx="7">
                  <c:v>0.04</c:v>
                </c:pt>
                <c:pt idx="8">
                  <c:v>0.02</c:v>
                </c:pt>
                <c:pt idx="9">
                  <c:v>0.02</c:v>
                </c:pt>
                <c:pt idx="10">
                  <c:v>0.02</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9AB8-463D-996B-BBE102F8AE6D}"/>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Social media (e.g. LinkedIn, Facebook, Twitter)</c:v>
                </c:pt>
                <c:pt idx="1">
                  <c:v>Through a friend, family member, or colleague</c:v>
                </c:pt>
                <c:pt idx="2">
                  <c:v>The Centre for Accessibility Australia’s newsletter</c:v>
                </c:pt>
                <c:pt idx="3">
                  <c:v>Through a University of the Sunshine Coast staff member + Through the University of the Sunshine Coast’s website</c:v>
                </c:pt>
                <c:pt idx="4">
                  <c:v>Search engine (e.g. Google, Bing)</c:v>
                </c:pt>
                <c:pt idx="5">
                  <c:v>Online ad</c:v>
                </c:pt>
                <c:pt idx="6">
                  <c:v>Other (please specify)</c:v>
                </c:pt>
              </c:strCache>
            </c:strRef>
          </c:cat>
          <c:val>
            <c:numRef>
              <c:f>Sheet1!$B$2:$B$8</c:f>
              <c:numCache>
                <c:formatCode>General</c:formatCode>
                <c:ptCount val="7"/>
                <c:pt idx="0">
                  <c:v>42</c:v>
                </c:pt>
                <c:pt idx="1">
                  <c:v>23</c:v>
                </c:pt>
                <c:pt idx="2">
                  <c:v>11</c:v>
                </c:pt>
                <c:pt idx="3">
                  <c:v>10</c:v>
                </c:pt>
                <c:pt idx="4">
                  <c:v>7</c:v>
                </c:pt>
                <c:pt idx="5">
                  <c:v>3</c:v>
                </c:pt>
                <c:pt idx="6">
                  <c:v>3</c:v>
                </c:pt>
              </c:numCache>
            </c:numRef>
          </c:val>
          <c:extLst>
            <c:ext xmlns:c16="http://schemas.microsoft.com/office/drawing/2014/chart" uri="{C3380CC4-5D6E-409C-BE32-E72D297353CC}">
              <c16:uniqueId val="{00000000-6519-4DE4-9989-32425E702804}"/>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extTo"/>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1"/>
              </a:solidFill>
              <a:ln w="25400">
                <a:solidFill>
                  <a:schemeClr val="tx1"/>
                </a:solidFill>
              </a:ln>
              <a:effectLst/>
            </c:spPr>
            <c:extLst>
              <c:ext xmlns:c16="http://schemas.microsoft.com/office/drawing/2014/chart" uri="{C3380CC4-5D6E-409C-BE32-E72D297353CC}">
                <c16:uniqueId val="{00000001-FE11-4DD0-806F-AC2230E5A788}"/>
              </c:ext>
            </c:extLst>
          </c:dPt>
          <c:dPt>
            <c:idx val="1"/>
            <c:bubble3D val="0"/>
            <c:spPr>
              <a:noFill/>
              <a:ln w="25400">
                <a:solidFill>
                  <a:schemeClr val="tx1"/>
                </a:solidFill>
              </a:ln>
              <a:effectLst/>
            </c:spPr>
            <c:extLst>
              <c:ext xmlns:c16="http://schemas.microsoft.com/office/drawing/2014/chart" uri="{C3380CC4-5D6E-409C-BE32-E72D297353CC}">
                <c16:uniqueId val="{00000003-FE11-4DD0-806F-AC2230E5A788}"/>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FE11-4DD0-806F-AC2230E5A788}"/>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084286351650823E-2"/>
          <c:y val="4.838994014314657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Lack of knowledge</c:v>
                </c:pt>
                <c:pt idx="1">
                  <c:v>Accessibility not given priority/importance in organisation/need to convince others of importance/resistance to change</c:v>
                </c:pt>
                <c:pt idx="2">
                  <c:v>Lack of resources/time</c:v>
                </c:pt>
                <c:pt idx="3">
                  <c:v>Lack of funding/willingness to invest in accessibility</c:v>
                </c:pt>
                <c:pt idx="4">
                  <c:v>Access to and accessibility of training &amp;resources/training staff</c:v>
                </c:pt>
                <c:pt idx="5">
                  <c:v>Lack of experience/skills/expertise</c:v>
                </c:pt>
                <c:pt idx="6">
                  <c:v>Complexity/volume of change/the need to account for a range of disabilites</c:v>
                </c:pt>
                <c:pt idx="7">
                  <c:v>The need to remake content/keep content complete/up to date/maintained</c:v>
                </c:pt>
              </c:strCache>
            </c:strRef>
          </c:cat>
          <c:val>
            <c:numRef>
              <c:f>Sheet1!$B$2:$B$9</c:f>
              <c:numCache>
                <c:formatCode>0%</c:formatCode>
                <c:ptCount val="8"/>
                <c:pt idx="0">
                  <c:v>0.33</c:v>
                </c:pt>
                <c:pt idx="1">
                  <c:v>0.26</c:v>
                </c:pt>
                <c:pt idx="2">
                  <c:v>0.18</c:v>
                </c:pt>
                <c:pt idx="3">
                  <c:v>0.09</c:v>
                </c:pt>
                <c:pt idx="4">
                  <c:v>0.09</c:v>
                </c:pt>
                <c:pt idx="5">
                  <c:v>7.0000000000000007E-2</c:v>
                </c:pt>
                <c:pt idx="6">
                  <c:v>7.0000000000000007E-2</c:v>
                </c:pt>
                <c:pt idx="7">
                  <c:v>0.04</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5808-40A7-B68E-768AD9A56EEB}"/>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course content was useful to me</c:v>
                </c:pt>
                <c:pt idx="1">
                  <c:v>online format was easy to navigate</c:v>
                </c:pt>
                <c:pt idx="2">
                  <c:v>course content was interesting to me</c:v>
                </c:pt>
                <c:pt idx="3">
                  <c:v>course content was relevant to me</c:v>
                </c:pt>
                <c:pt idx="4">
                  <c:v>course content was engaging</c:v>
                </c:pt>
              </c:strCache>
            </c:strRef>
          </c:cat>
          <c:val>
            <c:numRef>
              <c:f>Sheet1!$B$2:$B$6</c:f>
              <c:numCache>
                <c:formatCode>General</c:formatCode>
                <c:ptCount val="5"/>
                <c:pt idx="0">
                  <c:v>100</c:v>
                </c:pt>
                <c:pt idx="1">
                  <c:v>100</c:v>
                </c:pt>
                <c:pt idx="2">
                  <c:v>97</c:v>
                </c:pt>
                <c:pt idx="3">
                  <c:v>97</c:v>
                </c:pt>
                <c:pt idx="4">
                  <c:v>95</c:v>
                </c:pt>
              </c:numCache>
            </c:numRef>
          </c:val>
          <c:extLst>
            <c:ext xmlns:c16="http://schemas.microsoft.com/office/drawing/2014/chart" uri="{C3380CC4-5D6E-409C-BE32-E72D297353CC}">
              <c16:uniqueId val="{00000000-2776-477E-895D-978DA4C7592C}"/>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extTo"/>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29209935714553E-3"/>
          <c:y val="9.8252291770624556E-2"/>
          <c:w val="0.94647490981435545"/>
          <c:h val="0.78974347166906333"/>
        </c:manualLayout>
      </c:layout>
      <c:barChart>
        <c:barDir val="bar"/>
        <c:grouping val="stacked"/>
        <c:varyColors val="0"/>
        <c:ser>
          <c:idx val="4"/>
          <c:order val="0"/>
          <c:tx>
            <c:strRef>
              <c:f>Sheet1!$B$1</c:f>
              <c:strCache>
                <c:ptCount val="1"/>
                <c:pt idx="0">
                  <c:v>Strong agree</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Using automated accessibility checking tools</c:v>
                </c:pt>
                <c:pt idx="1">
                  <c:v>Using POUR design principles</c:v>
                </c:pt>
                <c:pt idx="2">
                  <c:v>Creating accessible Microsoft Office documents</c:v>
                </c:pt>
                <c:pt idx="3">
                  <c:v>The importance of inclusive design for business</c:v>
                </c:pt>
                <c:pt idx="4">
                  <c:v>The WCAG accessibility principles for documents and interfaces</c:v>
                </c:pt>
                <c:pt idx="5">
                  <c:v>Creating accessible Adobe PDF documents</c:v>
                </c:pt>
                <c:pt idx="6">
                  <c:v>The Web Content Accessibility Guidelines (WCAG) and standards</c:v>
                </c:pt>
                <c:pt idx="7">
                  <c:v>The usefulness of assistive technologies such as screen readers</c:v>
                </c:pt>
              </c:strCache>
            </c:strRef>
          </c:cat>
          <c:val>
            <c:numRef>
              <c:f>Sheet1!$B$2:$B$9</c:f>
              <c:numCache>
                <c:formatCode>General</c:formatCode>
                <c:ptCount val="8"/>
                <c:pt idx="0">
                  <c:v>100</c:v>
                </c:pt>
                <c:pt idx="1">
                  <c:v>100</c:v>
                </c:pt>
                <c:pt idx="2">
                  <c:v>97</c:v>
                </c:pt>
                <c:pt idx="3">
                  <c:v>95</c:v>
                </c:pt>
                <c:pt idx="4">
                  <c:v>95</c:v>
                </c:pt>
                <c:pt idx="5">
                  <c:v>95</c:v>
                </c:pt>
                <c:pt idx="6">
                  <c:v>92</c:v>
                </c:pt>
                <c:pt idx="7">
                  <c:v>92</c:v>
                </c:pt>
              </c:numCache>
            </c:numRef>
          </c:val>
          <c:extLst>
            <c:ext xmlns:c16="http://schemas.microsoft.com/office/drawing/2014/chart" uri="{C3380CC4-5D6E-409C-BE32-E72D297353CC}">
              <c16:uniqueId val="{00000000-2776-477E-895D-978DA4C7592C}"/>
            </c:ext>
          </c:extLst>
        </c:ser>
        <c:dLbls>
          <c:dLblPos val="ctr"/>
          <c:showLegendKey val="0"/>
          <c:showVal val="1"/>
          <c:showCatName val="0"/>
          <c:showSerName val="0"/>
          <c:showPercent val="0"/>
          <c:showBubbleSize val="0"/>
        </c:dLbls>
        <c:gapWidth val="50"/>
        <c:overlap val="100"/>
        <c:axId val="316304656"/>
        <c:axId val="316302360"/>
      </c:barChart>
      <c:catAx>
        <c:axId val="316304656"/>
        <c:scaling>
          <c:orientation val="maxMin"/>
        </c:scaling>
        <c:delete val="1"/>
        <c:axPos val="l"/>
        <c:numFmt formatCode="General" sourceLinked="0"/>
        <c:majorTickMark val="out"/>
        <c:minorTickMark val="none"/>
        <c:tickLblPos val="nextTo"/>
        <c:crossAx val="316302360"/>
        <c:crossesAt val="0"/>
        <c:auto val="1"/>
        <c:lblAlgn val="ctr"/>
        <c:lblOffset val="100"/>
        <c:noMultiLvlLbl val="0"/>
      </c:catAx>
      <c:valAx>
        <c:axId val="316302360"/>
        <c:scaling>
          <c:orientation val="minMax"/>
          <c:max val="100"/>
          <c:min val="-100"/>
        </c:scaling>
        <c:delete val="1"/>
        <c:axPos val="t"/>
        <c:numFmt formatCode="General" sourceLinked="1"/>
        <c:majorTickMark val="out"/>
        <c:minorTickMark val="none"/>
        <c:tickLblPos val="nextTo"/>
        <c:crossAx val="316304656"/>
        <c:crossesAt val="0"/>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Knowledge of digital accessibility (Nett: moderate/a lot)</c:v>
                </c:pt>
                <c:pt idx="1">
                  <c:v>Confidence that have the skills to improve digital accessibility (Nett: confident)</c:v>
                </c:pt>
              </c:strCache>
            </c:strRef>
          </c:cat>
          <c:val>
            <c:numRef>
              <c:f>Sheet1!$C$2:$C$3</c:f>
              <c:numCache>
                <c:formatCode>0%</c:formatCode>
                <c:ptCount val="2"/>
                <c:pt idx="0">
                  <c:v>0.62</c:v>
                </c:pt>
                <c:pt idx="1">
                  <c:v>0.46</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1EC7-49B6-A352-E441B4BA0F3C}"/>
            </c:ext>
          </c:extLst>
        </c:ser>
        <c:ser>
          <c:idx val="1"/>
          <c:order val="1"/>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Knowledge of digital accessibility (Nett: moderate/a lot)</c:v>
                </c:pt>
                <c:pt idx="1">
                  <c:v>Confidence that have the skills to improve digital accessibility (Nett: confident)</c:v>
                </c:pt>
              </c:strCache>
            </c:strRef>
          </c:cat>
          <c:val>
            <c:numRef>
              <c:f>Sheet1!$B$2:$B$3</c:f>
              <c:numCache>
                <c:formatCode>0%</c:formatCode>
                <c:ptCount val="2"/>
                <c:pt idx="0">
                  <c:v>0.81</c:v>
                </c:pt>
                <c:pt idx="1">
                  <c:v>0.97</c:v>
                </c:pt>
              </c:numCache>
            </c:numRef>
          </c:val>
          <c:extLst>
            <c:ext xmlns:c16="http://schemas.microsoft.com/office/drawing/2014/chart" uri="{C3380CC4-5D6E-409C-BE32-E72D297353CC}">
              <c16:uniqueId val="{00000001-1EC7-49B6-A352-E441B4BA0F3C}"/>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b"/>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l"/>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%2</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Monitor the accessibility of your/your organisation’s website/digital assets</c:v>
                </c:pt>
                <c:pt idx="1">
                  <c:v>Commit to maintaining a high level of accessibility of your/your organisation’s website/digital assets</c:v>
                </c:pt>
                <c:pt idx="2">
                  <c:v>Take action to ensure all new content on your/your organisation’s website is accessible</c:v>
                </c:pt>
                <c:pt idx="3">
                  <c:v>Ensure relevant staff are trained to understand and implement accessibility principles on your organisation’s website/digital assets</c:v>
                </c:pt>
              </c:strCache>
            </c:strRef>
          </c:cat>
          <c:val>
            <c:numRef>
              <c:f>Sheet1!$B$2:$B$5</c:f>
              <c:numCache>
                <c:formatCode>0%</c:formatCode>
                <c:ptCount val="4"/>
                <c:pt idx="0">
                  <c:v>0.87</c:v>
                </c:pt>
                <c:pt idx="1">
                  <c:v>0.89</c:v>
                </c:pt>
                <c:pt idx="2">
                  <c:v>0.86</c:v>
                </c:pt>
                <c:pt idx="3">
                  <c:v>0.78</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DA2D-43B2-8E03-A2E1A6A8C8B8}"/>
            </c:ext>
          </c:extLst>
        </c:ser>
        <c:ser>
          <c:idx val="1"/>
          <c:order val="1"/>
          <c:tx>
            <c:strRef>
              <c:f>Sheet1!$C$1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Monitor the accessibility of your/your organisation’s website/digital assets</c:v>
                </c:pt>
                <c:pt idx="1">
                  <c:v>Commit to maintaining a high level of accessibility of your/your organisation’s website/digital assets</c:v>
                </c:pt>
                <c:pt idx="2">
                  <c:v>Take action to ensure all new content on your/your organisation’s website is accessible</c:v>
                </c:pt>
                <c:pt idx="3">
                  <c:v>Ensure relevant staff are trained to understand and implement accessibility principles on your organisation’s website/digital assets</c:v>
                </c:pt>
              </c:strCache>
            </c:strRef>
          </c:cat>
          <c:val>
            <c:numRef>
              <c:f>Sheet1!$C$2:$C$5</c:f>
              <c:numCache>
                <c:formatCode>0%</c:formatCode>
                <c:ptCount val="4"/>
                <c:pt idx="0">
                  <c:v>0.92</c:v>
                </c:pt>
                <c:pt idx="1">
                  <c:v>0.89</c:v>
                </c:pt>
                <c:pt idx="2">
                  <c:v>0.81</c:v>
                </c:pt>
                <c:pt idx="3">
                  <c:v>0.73</c:v>
                </c:pt>
              </c:numCache>
            </c:numRef>
          </c:val>
          <c:extLst>
            <c:ext xmlns:c16="http://schemas.microsoft.com/office/drawing/2014/chart" uri="{C3380CC4-5D6E-409C-BE32-E72D297353CC}">
              <c16:uniqueId val="{00000001-DA2D-43B2-8E03-A2E1A6A8C8B8}"/>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The impact of digital accessibility </c:v>
                </c:pt>
                <c:pt idx="1">
                  <c:v>WCAGs</c:v>
                </c:pt>
                <c:pt idx="2">
                  <c:v>Legal obligations</c:v>
                </c:pt>
                <c:pt idx="3">
                  <c:v>Practical explanations and demonstrations </c:v>
                </c:pt>
                <c:pt idx="4">
                  <c:v>POUR Principles</c:v>
                </c:pt>
                <c:pt idx="5">
                  <c:v>Learning how to make documents accessible</c:v>
                </c:pt>
                <c:pt idx="6">
                  <c:v>Understanding technical elements of digital accessibility</c:v>
                </c:pt>
              </c:strCache>
            </c:strRef>
          </c:cat>
          <c:val>
            <c:numRef>
              <c:f>Sheet1!$B$2:$B$8</c:f>
              <c:numCache>
                <c:formatCode>0%</c:formatCode>
                <c:ptCount val="7"/>
                <c:pt idx="0">
                  <c:v>0.08</c:v>
                </c:pt>
                <c:pt idx="1">
                  <c:v>0.11</c:v>
                </c:pt>
                <c:pt idx="2">
                  <c:v>0.14000000000000001</c:v>
                </c:pt>
                <c:pt idx="3">
                  <c:v>0.17</c:v>
                </c:pt>
                <c:pt idx="4">
                  <c:v>0.17</c:v>
                </c:pt>
                <c:pt idx="5">
                  <c:v>0.25</c:v>
                </c:pt>
                <c:pt idx="6">
                  <c:v>0.31</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C710-422A-93A1-62C926FF2461}"/>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Website accessibility</c:v>
                </c:pt>
                <c:pt idx="1">
                  <c:v>WCAG</c:v>
                </c:pt>
                <c:pt idx="2">
                  <c:v>Technical</c:v>
                </c:pt>
              </c:strCache>
            </c:strRef>
          </c:cat>
          <c:val>
            <c:numRef>
              <c:f>Sheet1!$C$2:$C$4</c:f>
              <c:numCache>
                <c:formatCode>0%</c:formatCode>
                <c:ptCount val="3"/>
                <c:pt idx="0">
                  <c:v>0.35</c:v>
                </c:pt>
                <c:pt idx="1">
                  <c:v>0.45</c:v>
                </c:pt>
                <c:pt idx="2">
                  <c:v>0.65</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AE56-4A24-9A0C-3DFB6554B570}"/>
            </c:ext>
          </c:extLst>
        </c:ser>
        <c:ser>
          <c:idx val="1"/>
          <c:order val="1"/>
          <c:tx>
            <c:strRef>
              <c:f>Sheet1!$B$1</c:f>
              <c:strCache>
                <c:ptCount val="1"/>
                <c:pt idx="0">
                  <c:v>%2</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Website accessibility</c:v>
                </c:pt>
                <c:pt idx="1">
                  <c:v>WCAG</c:v>
                </c:pt>
                <c:pt idx="2">
                  <c:v>Technical</c:v>
                </c:pt>
              </c:strCache>
            </c:strRef>
          </c:cat>
          <c:val>
            <c:numRef>
              <c:f>Sheet1!$B$2:$B$4</c:f>
              <c:numCache>
                <c:formatCode>0%</c:formatCode>
                <c:ptCount val="3"/>
                <c:pt idx="0">
                  <c:v>0.13</c:v>
                </c:pt>
                <c:pt idx="1">
                  <c:v>0.25</c:v>
                </c:pt>
                <c:pt idx="2">
                  <c:v>0.42</c:v>
                </c:pt>
              </c:numCache>
            </c:numRef>
          </c:val>
          <c:extLst>
            <c:ext xmlns:c16="http://schemas.microsoft.com/office/drawing/2014/chart" uri="{C3380CC4-5D6E-409C-BE32-E72D297353CC}">
              <c16:uniqueId val="{00000001-AE56-4A24-9A0C-3DFB6554B570}"/>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28808692914091E-2"/>
          <c:y val="3.6908509432541578E-2"/>
          <c:w val="0.97397119130708587"/>
          <c:h val="0.92618298113491682"/>
        </c:manualLayout>
      </c:layout>
      <c:barChart>
        <c:barDir val="bar"/>
        <c:grouping val="clustered"/>
        <c:varyColors val="0"/>
        <c:ser>
          <c:idx val="0"/>
          <c:order val="0"/>
          <c:tx>
            <c:strRef>
              <c:f>Sheet1!$B$1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Nothing/no suggestions/positive comments</c:v>
                </c:pt>
                <c:pt idx="1">
                  <c:v>Make videos more engaging/shorter/more interactive/examples</c:v>
                </c:pt>
                <c:pt idx="2">
                  <c:v>Interaction tools with videos (keyboard, shortcuts) obscured content/were unclear</c:v>
                </c:pt>
                <c:pt idx="3">
                  <c:v>More activities/practical/interactive tasks</c:v>
                </c:pt>
                <c:pt idx="4">
                  <c:v>More content about accessible language/instructional text</c:v>
                </c:pt>
                <c:pt idx="5">
                  <c:v>Elements not relevant to me/my work</c:v>
                </c:pt>
                <c:pt idx="6">
                  <c:v>Other</c:v>
                </c:pt>
              </c:strCache>
            </c:strRef>
          </c:cat>
          <c:val>
            <c:numRef>
              <c:f>Sheet1!$B$2:$B$8</c:f>
              <c:numCache>
                <c:formatCode>0%</c:formatCode>
                <c:ptCount val="7"/>
                <c:pt idx="0">
                  <c:v>0.51</c:v>
                </c:pt>
                <c:pt idx="1">
                  <c:v>0.16</c:v>
                </c:pt>
                <c:pt idx="2">
                  <c:v>0.11</c:v>
                </c:pt>
                <c:pt idx="3">
                  <c:v>0.08</c:v>
                </c:pt>
                <c:pt idx="4">
                  <c:v>0.05</c:v>
                </c:pt>
                <c:pt idx="5">
                  <c:v>0.05</c:v>
                </c:pt>
                <c:pt idx="6">
                  <c:v>0.05</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9AB8-463D-996B-BBE102F8AE6D}"/>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Resources</c:v>
                </c:pt>
                <c:pt idx="1">
                  <c:v>Skills</c:v>
                </c:pt>
              </c:strCache>
            </c:strRef>
          </c:cat>
          <c:val>
            <c:numRef>
              <c:f>Sheet1!$C$2:$C$3</c:f>
              <c:numCache>
                <c:formatCode>0%</c:formatCode>
                <c:ptCount val="2"/>
                <c:pt idx="0">
                  <c:v>0.7</c:v>
                </c:pt>
                <c:pt idx="1">
                  <c:v>0.75</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AE56-4A24-9A0C-3DFB6554B570}"/>
            </c:ext>
          </c:extLst>
        </c:ser>
        <c:ser>
          <c:idx val="1"/>
          <c:order val="1"/>
          <c:tx>
            <c:strRef>
              <c:f>Sheet1!$B$1</c:f>
              <c:strCache>
                <c:ptCount val="1"/>
                <c:pt idx="0">
                  <c:v>%2</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Resources</c:v>
                </c:pt>
                <c:pt idx="1">
                  <c:v>Skills</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1-AE56-4A24-9A0C-3DFB6554B570}"/>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l"/>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b"/>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51-75%</c:v>
                </c:pt>
                <c:pt idx="1">
                  <c:v>76-100</c:v>
                </c:pt>
                <c:pt idx="2">
                  <c:v>Unsure</c:v>
                </c:pt>
              </c:strCache>
            </c:strRef>
          </c:cat>
          <c:val>
            <c:numRef>
              <c:f>Sheet1!$C$2:$C$4</c:f>
              <c:numCache>
                <c:formatCode>0%</c:formatCode>
                <c:ptCount val="3"/>
                <c:pt idx="0">
                  <c:v>0.23</c:v>
                </c:pt>
                <c:pt idx="1">
                  <c:v>0.2</c:v>
                </c:pt>
                <c:pt idx="2">
                  <c:v>0.19</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1EC7-49B6-A352-E441B4BA0F3C}"/>
            </c:ext>
          </c:extLst>
        </c:ser>
        <c:ser>
          <c:idx val="1"/>
          <c:order val="1"/>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51-75%</c:v>
                </c:pt>
                <c:pt idx="1">
                  <c:v>76-100</c:v>
                </c:pt>
                <c:pt idx="2">
                  <c:v>Unsure</c:v>
                </c:pt>
              </c:strCache>
            </c:strRef>
          </c:cat>
          <c:val>
            <c:numRef>
              <c:f>Sheet1!$B$2:$B$4</c:f>
              <c:numCache>
                <c:formatCode>0%</c:formatCode>
                <c:ptCount val="3"/>
                <c:pt idx="0">
                  <c:v>0.06</c:v>
                </c:pt>
                <c:pt idx="1">
                  <c:v>0.5</c:v>
                </c:pt>
                <c:pt idx="2">
                  <c:v>0.15</c:v>
                </c:pt>
              </c:numCache>
            </c:numRef>
          </c:val>
          <c:extLst>
            <c:ext xmlns:c16="http://schemas.microsoft.com/office/drawing/2014/chart" uri="{C3380CC4-5D6E-409C-BE32-E72D297353CC}">
              <c16:uniqueId val="{00000001-1EC7-49B6-A352-E441B4BA0F3C}"/>
            </c:ext>
          </c:extLst>
        </c:ser>
        <c:dLbls>
          <c:showLegendKey val="0"/>
          <c:showVal val="0"/>
          <c:showCatName val="0"/>
          <c:showSerName val="0"/>
          <c:showPercent val="0"/>
          <c:showBubbleSize val="0"/>
        </c:dLbls>
        <c:gapWidth val="100"/>
        <c:axId val="1238258752"/>
        <c:axId val="1238259080"/>
      </c:barChart>
      <c:catAx>
        <c:axId val="1238258752"/>
        <c:scaling>
          <c:orientation val="minMax"/>
        </c:scaling>
        <c:delete val="1"/>
        <c:axPos val="b"/>
        <c:numFmt formatCode="General" sourceLinked="0"/>
        <c:majorTickMark val="none"/>
        <c:minorTickMark val="none"/>
        <c:tickLblPos val="nextTo"/>
        <c:crossAx val="1238259080"/>
        <c:crosses val="autoZero"/>
        <c:auto val="1"/>
        <c:lblAlgn val="ctr"/>
        <c:lblOffset val="100"/>
        <c:noMultiLvlLbl val="0"/>
      </c:catAx>
      <c:valAx>
        <c:axId val="1238259080"/>
        <c:scaling>
          <c:orientation val="minMax"/>
          <c:max val="1"/>
        </c:scaling>
        <c:delete val="1"/>
        <c:axPos val="l"/>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Commission an external audit of your organisation’s website regularly</c:v>
                </c:pt>
                <c:pt idx="1">
                  <c:v>Become a non-financial member of the Centre for Accessibility</c:v>
                </c:pt>
                <c:pt idx="2">
                  <c:v>Become a financial member of the Centre for Accessibility</c:v>
                </c:pt>
                <c:pt idx="3">
                  <c:v>Internally monitor the accessibility of your organisation’s website</c:v>
                </c:pt>
                <c:pt idx="4">
                  <c:v>Ensure relevant staff are trained to understand and implement accessibility principles on your organisation’s website</c:v>
                </c:pt>
              </c:strCache>
            </c:strRef>
          </c:cat>
          <c:val>
            <c:numRef>
              <c:f>Sheet1!$C$2:$C$6</c:f>
              <c:numCache>
                <c:formatCode>0%</c:formatCode>
                <c:ptCount val="5"/>
                <c:pt idx="0">
                  <c:v>0.55000000000000004</c:v>
                </c:pt>
                <c:pt idx="1">
                  <c:v>0.48</c:v>
                </c:pt>
                <c:pt idx="2">
                  <c:v>0.23</c:v>
                </c:pt>
                <c:pt idx="3">
                  <c:v>0.85</c:v>
                </c:pt>
                <c:pt idx="4">
                  <c:v>0.71</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AE56-4A24-9A0C-3DFB6554B570}"/>
            </c:ext>
          </c:extLst>
        </c:ser>
        <c:ser>
          <c:idx val="1"/>
          <c:order val="1"/>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Commission an external audit of your organisation’s website regularly</c:v>
                </c:pt>
                <c:pt idx="1">
                  <c:v>Become a non-financial member of the Centre for Accessibility</c:v>
                </c:pt>
                <c:pt idx="2">
                  <c:v>Become a financial member of the Centre for Accessibility</c:v>
                </c:pt>
                <c:pt idx="3">
                  <c:v>Internally monitor the accessibility of your organisation’s website</c:v>
                </c:pt>
                <c:pt idx="4">
                  <c:v>Ensure relevant staff are trained to understand and implement accessibility principles on your organisation’s website</c:v>
                </c:pt>
              </c:strCache>
            </c:strRef>
          </c:cat>
          <c:val>
            <c:numRef>
              <c:f>Sheet1!$B$2:$B$6</c:f>
              <c:numCache>
                <c:formatCode>0%</c:formatCode>
                <c:ptCount val="5"/>
                <c:pt idx="0">
                  <c:v>0.75</c:v>
                </c:pt>
                <c:pt idx="1">
                  <c:v>0.65</c:v>
                </c:pt>
                <c:pt idx="2">
                  <c:v>0.25</c:v>
                </c:pt>
                <c:pt idx="3">
                  <c:v>0.87</c:v>
                </c:pt>
                <c:pt idx="4">
                  <c:v>0.7</c:v>
                </c:pt>
              </c:numCache>
            </c:numRef>
          </c:val>
          <c:extLst>
            <c:ext xmlns:c16="http://schemas.microsoft.com/office/drawing/2014/chart" uri="{C3380CC4-5D6E-409C-BE32-E72D297353CC}">
              <c16:uniqueId val="{00000001-AE56-4A24-9A0C-3DFB6554B570}"/>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c:v>
                </c:pt>
              </c:strCache>
            </c:strRef>
          </c:tx>
          <c:spPr>
            <a:solidFill>
              <a:srgbClr val="00A4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Take action to ensure all new content on your organisation’s website is accessible</c:v>
                </c:pt>
                <c:pt idx="1">
                  <c:v>Commit to maintaining a high level of accessibility of your organisation’s website</c:v>
                </c:pt>
              </c:strCache>
            </c:strRef>
          </c:cat>
          <c:val>
            <c:numRef>
              <c:f>Sheet1!$C$2:$C$3</c:f>
              <c:numCache>
                <c:formatCode>0%</c:formatCode>
                <c:ptCount val="2"/>
                <c:pt idx="0">
                  <c:v>0.87</c:v>
                </c:pt>
                <c:pt idx="1">
                  <c:v>0.84</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AE56-4A24-9A0C-3DFB6554B570}"/>
            </c:ext>
          </c:extLst>
        </c:ser>
        <c:ser>
          <c:idx val="1"/>
          <c:order val="1"/>
          <c:tx>
            <c:strRef>
              <c:f>Sheet1!$B$1</c:f>
              <c:strCache>
                <c:ptCount val="1"/>
                <c:pt idx="0">
                  <c:v>%2</c:v>
                </c:pt>
              </c:strCache>
            </c:strRef>
          </c:tx>
          <c:spPr>
            <a:solidFill>
              <a:srgbClr val="1F7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Take action to ensure all new content on your organisation’s website is accessible</c:v>
                </c:pt>
                <c:pt idx="1">
                  <c:v>Commit to maintaining a high level of accessibility of your organisation’s website</c:v>
                </c:pt>
              </c:strCache>
            </c:strRef>
          </c:cat>
          <c:val>
            <c:numRef>
              <c:f>Sheet1!$B$2:$B$3</c:f>
              <c:numCache>
                <c:formatCode>0%</c:formatCode>
                <c:ptCount val="2"/>
                <c:pt idx="0">
                  <c:v>0.7</c:v>
                </c:pt>
                <c:pt idx="1">
                  <c:v>0.75</c:v>
                </c:pt>
              </c:numCache>
            </c:numRef>
          </c:val>
          <c:extLst>
            <c:ext xmlns:c16="http://schemas.microsoft.com/office/drawing/2014/chart" uri="{C3380CC4-5D6E-409C-BE32-E72D297353CC}">
              <c16:uniqueId val="{00000001-AE56-4A24-9A0C-3DFB6554B570}"/>
            </c:ext>
          </c:extLst>
        </c:ser>
        <c:dLbls>
          <c:showLegendKey val="0"/>
          <c:showVal val="0"/>
          <c:showCatName val="0"/>
          <c:showSerName val="0"/>
          <c:showPercent val="0"/>
          <c:showBubbleSize val="0"/>
        </c:dLbls>
        <c:gapWidth val="100"/>
        <c:axId val="1238258752"/>
        <c:axId val="1238259080"/>
      </c:barChart>
      <c:catAx>
        <c:axId val="1238258752"/>
        <c:scaling>
          <c:orientation val="maxMin"/>
        </c:scaling>
        <c:delete val="1"/>
        <c:axPos val="l"/>
        <c:numFmt formatCode="General" sourceLinked="0"/>
        <c:majorTickMark val="out"/>
        <c:minorTickMark val="none"/>
        <c:tickLblPos val="nextTo"/>
        <c:crossAx val="1238259080"/>
        <c:crosses val="autoZero"/>
        <c:auto val="1"/>
        <c:lblAlgn val="ctr"/>
        <c:lblOffset val="100"/>
        <c:noMultiLvlLbl val="0"/>
      </c:catAx>
      <c:valAx>
        <c:axId val="1238259080"/>
        <c:scaling>
          <c:orientation val="minMax"/>
          <c:max val="1"/>
        </c:scaling>
        <c:delete val="1"/>
        <c:axPos val="t"/>
        <c:numFmt formatCode="0%" sourceLinked="0"/>
        <c:majorTickMark val="out"/>
        <c:minorTickMark val="none"/>
        <c:tickLblPos val="nextTo"/>
        <c:crossAx val="1238258752"/>
        <c:crosses val="autoZero"/>
        <c:crossBetween val="between"/>
        <c:majorUnit val="1"/>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2458-41CA-811D-DD30CC47B325}"/>
              </c:ext>
            </c:extLst>
          </c:dPt>
          <c:dPt>
            <c:idx val="1"/>
            <c:bubble3D val="0"/>
            <c:spPr>
              <a:noFill/>
              <a:ln w="25400">
                <a:solidFill>
                  <a:schemeClr val="tx1"/>
                </a:solidFill>
              </a:ln>
              <a:effectLst/>
            </c:spPr>
            <c:extLst>
              <c:ext xmlns:c16="http://schemas.microsoft.com/office/drawing/2014/chart" uri="{C3380CC4-5D6E-409C-BE32-E72D297353CC}">
                <c16:uniqueId val="{00000003-2458-41CA-811D-DD30CC47B325}"/>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2458-41CA-811D-DD30CC47B325}"/>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25400">
              <a:solidFill>
                <a:srgbClr val="0F5EAA"/>
              </a:solidFill>
            </a:ln>
          </c:spPr>
          <c:dPt>
            <c:idx val="0"/>
            <c:bubble3D val="0"/>
            <c:spPr>
              <a:solidFill>
                <a:schemeClr val="accent4"/>
              </a:solidFill>
              <a:ln w="25400">
                <a:solidFill>
                  <a:schemeClr val="tx1"/>
                </a:solidFill>
              </a:ln>
              <a:effectLst/>
            </c:spPr>
            <c:extLst>
              <c:ext xmlns:c16="http://schemas.microsoft.com/office/drawing/2014/chart" uri="{C3380CC4-5D6E-409C-BE32-E72D297353CC}">
                <c16:uniqueId val="{00000001-2458-41CA-811D-DD30CC47B325}"/>
              </c:ext>
            </c:extLst>
          </c:dPt>
          <c:dPt>
            <c:idx val="1"/>
            <c:bubble3D val="0"/>
            <c:spPr>
              <a:noFill/>
              <a:ln w="25400">
                <a:solidFill>
                  <a:schemeClr val="tx1"/>
                </a:solidFill>
              </a:ln>
              <a:effectLst/>
            </c:spPr>
            <c:extLst>
              <c:ext xmlns:c16="http://schemas.microsoft.com/office/drawing/2014/chart" uri="{C3380CC4-5D6E-409C-BE32-E72D297353CC}">
                <c16:uniqueId val="{00000003-2458-41CA-811D-DD30CC47B325}"/>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2458-41CA-811D-DD30CC47B325}"/>
            </c:ext>
          </c:extLst>
        </c:ser>
        <c:dLbls>
          <c:showLegendKey val="0"/>
          <c:showVal val="0"/>
          <c:showCatName val="0"/>
          <c:showSerName val="0"/>
          <c:showPercent val="0"/>
          <c:showBubbleSize val="0"/>
          <c:showLeaderLines val="1"/>
        </c:dLbls>
        <c:firstSliceAng val="27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0.36612</cdr:x>
      <cdr:y>0.3557</cdr:y>
    </cdr:from>
    <cdr:to>
      <cdr:x>0.64462</cdr:x>
      <cdr:y>0.6443</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323815" y="774269"/>
          <a:ext cx="1007007" cy="628185"/>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3200" b="1" dirty="0">
              <a:cs typeface="Calibri" panose="020F0502020204030204" pitchFamily="34" charset="0"/>
            </a:rPr>
            <a:t>95</a:t>
          </a:r>
          <a:r>
            <a:rPr lang="en-US" sz="3200" b="1" dirty="0">
              <a:solidFill>
                <a:schemeClr val="tx1"/>
              </a:solidFill>
              <a:cs typeface="Calibri" panose="020F0502020204030204"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0.36612</cdr:x>
      <cdr:y>0.3557</cdr:y>
    </cdr:from>
    <cdr:to>
      <cdr:x>0.64462</cdr:x>
      <cdr:y>0.6443</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323815" y="774269"/>
          <a:ext cx="1007007" cy="628185"/>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3200" b="1" dirty="0">
              <a:cs typeface="Calibri" panose="020F0502020204030204" pitchFamily="34" charset="0"/>
            </a:rPr>
            <a:t>90</a:t>
          </a:r>
          <a:r>
            <a:rPr lang="en-US" sz="3200" b="1" dirty="0">
              <a:solidFill>
                <a:schemeClr val="tx1"/>
              </a:solidFill>
              <a:cs typeface="Calibri" panose="020F0502020204030204" pitchFamily="34"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0.35866</cdr:x>
      <cdr:y>0.35198</cdr:y>
    </cdr:from>
    <cdr:to>
      <cdr:x>0.65208</cdr:x>
      <cdr:y>0.64802</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105556" y="667217"/>
          <a:ext cx="904415" cy="561179"/>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2800" b="1" dirty="0">
              <a:cs typeface="Calibri" panose="020F0502020204030204" pitchFamily="34" charset="0"/>
            </a:rPr>
            <a:t>90</a:t>
          </a:r>
          <a:r>
            <a:rPr lang="en-US" sz="2800" b="1" dirty="0">
              <a:solidFill>
                <a:schemeClr val="tx1"/>
              </a:solidFill>
              <a:cs typeface="Calibri" panose="020F0502020204030204" pitchFamily="34" charset="0"/>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0.35866</cdr:x>
      <cdr:y>0.35198</cdr:y>
    </cdr:from>
    <cdr:to>
      <cdr:x>0.65208</cdr:x>
      <cdr:y>0.64802</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105556" y="667217"/>
          <a:ext cx="904415" cy="561179"/>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2800" b="1" dirty="0">
              <a:cs typeface="Calibri" panose="020F0502020204030204" pitchFamily="34" charset="0"/>
            </a:rPr>
            <a:t>95</a:t>
          </a:r>
          <a:r>
            <a:rPr lang="en-US" sz="2800" b="1" dirty="0">
              <a:solidFill>
                <a:schemeClr val="tx1"/>
              </a:solidFill>
              <a:cs typeface="Calibri" panose="020F0502020204030204" pitchFamily="34" charset="0"/>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0.35866</cdr:x>
      <cdr:y>0.35198</cdr:y>
    </cdr:from>
    <cdr:to>
      <cdr:x>0.65208</cdr:x>
      <cdr:y>0.64802</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105555" y="667217"/>
          <a:ext cx="904415" cy="561179"/>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2800" b="1" dirty="0">
              <a:cs typeface="Calibri" panose="020F0502020204030204" pitchFamily="34" charset="0"/>
            </a:rPr>
            <a:t>95</a:t>
          </a:r>
          <a:r>
            <a:rPr lang="en-US" sz="2800" b="1" dirty="0">
              <a:solidFill>
                <a:schemeClr val="tx1"/>
              </a:solidFill>
              <a:cs typeface="Calibri" panose="020F0502020204030204" pitchFamily="34" charset="0"/>
            </a:rPr>
            <a:t>%</a:t>
          </a:r>
        </a:p>
      </cdr:txBody>
    </cdr:sp>
  </cdr:relSizeAnchor>
</c:userShapes>
</file>

<file path=ppt/drawings/drawing6.xml><?xml version="1.0" encoding="utf-8"?>
<c:userShapes xmlns:c="http://schemas.openxmlformats.org/drawingml/2006/chart">
  <cdr:relSizeAnchor xmlns:cdr="http://schemas.openxmlformats.org/drawingml/2006/chartDrawing">
    <cdr:from>
      <cdr:x>0.35866</cdr:x>
      <cdr:y>0.35198</cdr:y>
    </cdr:from>
    <cdr:to>
      <cdr:x>0.65208</cdr:x>
      <cdr:y>0.64802</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105555" y="667217"/>
          <a:ext cx="904415" cy="561179"/>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2800" b="1" dirty="0">
              <a:cs typeface="Calibri" panose="020F0502020204030204" pitchFamily="34" charset="0"/>
            </a:rPr>
            <a:t>95</a:t>
          </a:r>
          <a:r>
            <a:rPr lang="en-US" sz="2800" b="1" dirty="0">
              <a:solidFill>
                <a:schemeClr val="tx1"/>
              </a:solidFill>
              <a:cs typeface="Calibri" panose="020F0502020204030204" pitchFamily="34" charset="0"/>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0.35866</cdr:x>
      <cdr:y>0.35198</cdr:y>
    </cdr:from>
    <cdr:to>
      <cdr:x>0.65208</cdr:x>
      <cdr:y>0.64802</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1105555" y="667217"/>
          <a:ext cx="904415" cy="561179"/>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2800" b="1" dirty="0">
              <a:cs typeface="Calibri" panose="020F0502020204030204" pitchFamily="34" charset="0"/>
            </a:rPr>
            <a:t>93</a:t>
          </a:r>
          <a:r>
            <a:rPr lang="en-US" sz="2800" b="1" dirty="0">
              <a:solidFill>
                <a:schemeClr val="tx1"/>
              </a:solidFill>
              <a:cs typeface="Calibri" panose="020F0502020204030204" pitchFamily="34" charset="0"/>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0.26942</cdr:x>
      <cdr:y>0.33663</cdr:y>
    </cdr:from>
    <cdr:to>
      <cdr:x>0.74132</cdr:x>
      <cdr:y>0.66337</cdr:y>
    </cdr:to>
    <cdr:sp macro="" textlink="">
      <cdr:nvSpPr>
        <cdr:cNvPr id="2" name="Rectangle 1">
          <a:extLst xmlns:a="http://schemas.openxmlformats.org/drawingml/2006/main">
            <a:ext uri="{FF2B5EF4-FFF2-40B4-BE49-F238E27FC236}">
              <a16:creationId xmlns:a16="http://schemas.microsoft.com/office/drawing/2014/main" id="{BB60C828-0554-436F-A987-28972312720A}"/>
            </a:ext>
          </a:extLst>
        </cdr:cNvPr>
        <cdr:cNvSpPr/>
      </cdr:nvSpPr>
      <cdr:spPr>
        <a:xfrm xmlns:a="http://schemas.openxmlformats.org/drawingml/2006/main">
          <a:off x="574944" y="647197"/>
          <a:ext cx="1007007" cy="628185"/>
        </a:xfrm>
        <a:prstGeom xmlns:a="http://schemas.openxmlformats.org/drawingml/2006/main" prst="rect">
          <a:avLst/>
        </a:prstGeom>
      </cdr:spPr>
      <cdr:txBody>
        <a:bodyPr xmlns:a="http://schemas.openxmlformats.org/drawingml/2006/main" wrap="none" anchor="ctr">
          <a:spAutoFit/>
        </a:bodyPr>
        <a:lstStyle xmlns:a="http://schemas.openxmlformats.org/drawingml/2006/main">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798"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798"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499"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499"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chemeClr val="tx1"/>
              </a:solidFill>
              <a:latin typeface="+mn-lt"/>
              <a:ea typeface="+mn-ea"/>
              <a:cs typeface="+mn-cs"/>
            </a:defRPr>
          </a:lvl9pPr>
        </a:lstStyle>
        <a:p xmlns:a="http://schemas.openxmlformats.org/drawingml/2006/main">
          <a:pPr algn="ctr" defTabSz="685800">
            <a:defRPr/>
          </a:pPr>
          <a:r>
            <a:rPr lang="en-US" sz="3200" b="1" dirty="0">
              <a:cs typeface="Calibri" panose="020F0502020204030204" pitchFamily="34" charset="0"/>
            </a:rPr>
            <a:t>85</a:t>
          </a:r>
          <a:r>
            <a:rPr lang="en-US" sz="3200" b="1" dirty="0">
              <a:solidFill>
                <a:schemeClr val="tx1"/>
              </a:solidFill>
              <a:cs typeface="Calibri" panose="020F0502020204030204" pitchFamily="34" charset="0"/>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8749D8-44F4-4500-ADE4-88B73ECD1CBE}"/>
              </a:ext>
            </a:extLst>
          </p:cNvPr>
          <p:cNvSpPr>
            <a:spLocks noGrp="1"/>
          </p:cNvSpPr>
          <p:nvPr>
            <p:ph type="hdr" sz="quarter"/>
          </p:nvPr>
        </p:nvSpPr>
        <p:spPr>
          <a:xfrm>
            <a:off x="1" y="0"/>
            <a:ext cx="2984871" cy="502756"/>
          </a:xfrm>
          <a:prstGeom prst="rect">
            <a:avLst/>
          </a:prstGeom>
        </p:spPr>
        <p:txBody>
          <a:bodyPr vert="horz" lIns="96606" tIns="48303" rIns="96606" bIns="48303" rtlCol="0"/>
          <a:lstStyle>
            <a:lvl1pPr algn="l">
              <a:defRPr sz="1300"/>
            </a:lvl1pPr>
          </a:lstStyle>
          <a:p>
            <a:endParaRPr lang="en-AU"/>
          </a:p>
        </p:txBody>
      </p:sp>
      <p:sp>
        <p:nvSpPr>
          <p:cNvPr id="3" name="Date Placeholder 2">
            <a:extLst>
              <a:ext uri="{FF2B5EF4-FFF2-40B4-BE49-F238E27FC236}">
                <a16:creationId xmlns:a16="http://schemas.microsoft.com/office/drawing/2014/main" id="{03BA2205-540B-4558-BD4C-8B94052E100D}"/>
              </a:ext>
            </a:extLst>
          </p:cNvPr>
          <p:cNvSpPr>
            <a:spLocks noGrp="1"/>
          </p:cNvSpPr>
          <p:nvPr>
            <p:ph type="dt" sz="quarter" idx="1"/>
          </p:nvPr>
        </p:nvSpPr>
        <p:spPr>
          <a:xfrm>
            <a:off x="3901699" y="0"/>
            <a:ext cx="2984871" cy="502756"/>
          </a:xfrm>
          <a:prstGeom prst="rect">
            <a:avLst/>
          </a:prstGeom>
        </p:spPr>
        <p:txBody>
          <a:bodyPr vert="horz" lIns="96606" tIns="48303" rIns="96606" bIns="48303" rtlCol="0"/>
          <a:lstStyle>
            <a:lvl1pPr algn="r">
              <a:defRPr sz="1300"/>
            </a:lvl1pPr>
          </a:lstStyle>
          <a:p>
            <a:fld id="{2C45EF7B-3A4B-45B5-86C9-D4EDEF2BB4AB}" type="datetimeFigureOut">
              <a:rPr lang="en-AU" smtClean="0"/>
              <a:t>29/08/2025</a:t>
            </a:fld>
            <a:endParaRPr lang="en-AU"/>
          </a:p>
        </p:txBody>
      </p:sp>
      <p:sp>
        <p:nvSpPr>
          <p:cNvPr id="4" name="Footer Placeholder 3">
            <a:extLst>
              <a:ext uri="{FF2B5EF4-FFF2-40B4-BE49-F238E27FC236}">
                <a16:creationId xmlns:a16="http://schemas.microsoft.com/office/drawing/2014/main" id="{0E6A5F1B-4E62-41C6-8AB8-146E334882AA}"/>
              </a:ext>
            </a:extLst>
          </p:cNvPr>
          <p:cNvSpPr>
            <a:spLocks noGrp="1"/>
          </p:cNvSpPr>
          <p:nvPr>
            <p:ph type="ftr" sz="quarter" idx="2"/>
          </p:nvPr>
        </p:nvSpPr>
        <p:spPr>
          <a:xfrm>
            <a:off x="1" y="9517546"/>
            <a:ext cx="2984871" cy="502754"/>
          </a:xfrm>
          <a:prstGeom prst="rect">
            <a:avLst/>
          </a:prstGeom>
        </p:spPr>
        <p:txBody>
          <a:bodyPr vert="horz" lIns="96606" tIns="48303" rIns="96606" bIns="48303" rtlCol="0" anchor="b"/>
          <a:lstStyle>
            <a:lvl1pPr algn="l">
              <a:defRPr sz="1300"/>
            </a:lvl1pPr>
          </a:lstStyle>
          <a:p>
            <a:endParaRPr lang="en-AU"/>
          </a:p>
        </p:txBody>
      </p:sp>
      <p:sp>
        <p:nvSpPr>
          <p:cNvPr id="5" name="Slide Number Placeholder 4">
            <a:extLst>
              <a:ext uri="{FF2B5EF4-FFF2-40B4-BE49-F238E27FC236}">
                <a16:creationId xmlns:a16="http://schemas.microsoft.com/office/drawing/2014/main" id="{6DCAFDE2-FBB2-4622-8461-DDC7C46D6FA9}"/>
              </a:ext>
            </a:extLst>
          </p:cNvPr>
          <p:cNvSpPr>
            <a:spLocks noGrp="1"/>
          </p:cNvSpPr>
          <p:nvPr>
            <p:ph type="sldNum" sz="quarter" idx="3"/>
          </p:nvPr>
        </p:nvSpPr>
        <p:spPr>
          <a:xfrm>
            <a:off x="3901699" y="9517546"/>
            <a:ext cx="2984871" cy="502754"/>
          </a:xfrm>
          <a:prstGeom prst="rect">
            <a:avLst/>
          </a:prstGeom>
        </p:spPr>
        <p:txBody>
          <a:bodyPr vert="horz" lIns="96606" tIns="48303" rIns="96606" bIns="48303" rtlCol="0" anchor="b"/>
          <a:lstStyle>
            <a:lvl1pPr algn="r">
              <a:defRPr sz="1300"/>
            </a:lvl1pPr>
          </a:lstStyle>
          <a:p>
            <a:fld id="{8439BF1E-6828-4561-B11B-F80E900A7E1E}" type="slidenum">
              <a:rPr lang="en-AU" smtClean="0"/>
              <a:t>‹#›</a:t>
            </a:fld>
            <a:endParaRPr lang="en-AU"/>
          </a:p>
        </p:txBody>
      </p:sp>
    </p:spTree>
    <p:extLst>
      <p:ext uri="{BB962C8B-B14F-4D97-AF65-F5344CB8AC3E}">
        <p14:creationId xmlns:p14="http://schemas.microsoft.com/office/powerpoint/2010/main" val="2408161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1" cy="502756"/>
          </a:xfrm>
          <a:prstGeom prst="rect">
            <a:avLst/>
          </a:prstGeom>
        </p:spPr>
        <p:txBody>
          <a:bodyPr vert="horz" lIns="96606" tIns="48303" rIns="96606" bIns="48303" rtlCol="0"/>
          <a:lstStyle>
            <a:lvl1pPr algn="l">
              <a:defRPr sz="1300"/>
            </a:lvl1pPr>
          </a:lstStyle>
          <a:p>
            <a:endParaRPr lang="en-AU"/>
          </a:p>
        </p:txBody>
      </p:sp>
      <p:sp>
        <p:nvSpPr>
          <p:cNvPr id="3" name="Date Placeholder 2"/>
          <p:cNvSpPr>
            <a:spLocks noGrp="1"/>
          </p:cNvSpPr>
          <p:nvPr>
            <p:ph type="dt" idx="1"/>
          </p:nvPr>
        </p:nvSpPr>
        <p:spPr>
          <a:xfrm>
            <a:off x="3901699" y="0"/>
            <a:ext cx="2984871" cy="502756"/>
          </a:xfrm>
          <a:prstGeom prst="rect">
            <a:avLst/>
          </a:prstGeom>
        </p:spPr>
        <p:txBody>
          <a:bodyPr vert="horz" lIns="96606" tIns="48303" rIns="96606" bIns="48303" rtlCol="0"/>
          <a:lstStyle>
            <a:lvl1pPr algn="r">
              <a:defRPr sz="1300"/>
            </a:lvl1pPr>
          </a:lstStyle>
          <a:p>
            <a:fld id="{AB39CE7A-204D-4A44-B8C6-5C2D530F3178}" type="datetimeFigureOut">
              <a:rPr lang="en-AU" smtClean="0"/>
              <a:t>29/08/2025</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AU"/>
          </a:p>
        </p:txBody>
      </p:sp>
      <p:sp>
        <p:nvSpPr>
          <p:cNvPr id="5" name="Notes Placeholder 4"/>
          <p:cNvSpPr>
            <a:spLocks noGrp="1"/>
          </p:cNvSpPr>
          <p:nvPr>
            <p:ph type="body" sz="quarter" idx="3"/>
          </p:nvPr>
        </p:nvSpPr>
        <p:spPr>
          <a:xfrm>
            <a:off x="688817" y="4822270"/>
            <a:ext cx="5510530" cy="3945493"/>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7546"/>
            <a:ext cx="2984871" cy="502754"/>
          </a:xfrm>
          <a:prstGeom prst="rect">
            <a:avLst/>
          </a:prstGeom>
        </p:spPr>
        <p:txBody>
          <a:bodyPr vert="horz" lIns="96606" tIns="48303" rIns="96606" bIns="48303" rtlCol="0" anchor="b"/>
          <a:lstStyle>
            <a:lvl1pPr algn="l">
              <a:defRPr sz="1300"/>
            </a:lvl1pPr>
          </a:lstStyle>
          <a:p>
            <a:endParaRPr lang="en-AU"/>
          </a:p>
        </p:txBody>
      </p:sp>
      <p:sp>
        <p:nvSpPr>
          <p:cNvPr id="7" name="Slide Number Placeholder 6"/>
          <p:cNvSpPr>
            <a:spLocks noGrp="1"/>
          </p:cNvSpPr>
          <p:nvPr>
            <p:ph type="sldNum" sz="quarter" idx="5"/>
          </p:nvPr>
        </p:nvSpPr>
        <p:spPr>
          <a:xfrm>
            <a:off x="3901699" y="9517546"/>
            <a:ext cx="2984871" cy="502754"/>
          </a:xfrm>
          <a:prstGeom prst="rect">
            <a:avLst/>
          </a:prstGeom>
        </p:spPr>
        <p:txBody>
          <a:bodyPr vert="horz" lIns="96606" tIns="48303" rIns="96606" bIns="48303" rtlCol="0" anchor="b"/>
          <a:lstStyle>
            <a:lvl1pPr algn="r">
              <a:defRPr sz="1300"/>
            </a:lvl1pPr>
          </a:lstStyle>
          <a:p>
            <a:fld id="{2ACEEADE-FEF5-408D-97FB-9C80181BB8C4}" type="slidenum">
              <a:rPr lang="en-AU" smtClean="0"/>
              <a:t>‹#›</a:t>
            </a:fld>
            <a:endParaRPr lang="en-AU"/>
          </a:p>
        </p:txBody>
      </p:sp>
    </p:spTree>
    <p:extLst>
      <p:ext uri="{BB962C8B-B14F-4D97-AF65-F5344CB8AC3E}">
        <p14:creationId xmlns:p14="http://schemas.microsoft.com/office/powerpoint/2010/main" val="217154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1</a:t>
            </a:fld>
            <a:endParaRPr lang="en-AU"/>
          </a:p>
        </p:txBody>
      </p:sp>
    </p:spTree>
    <p:extLst>
      <p:ext uri="{BB962C8B-B14F-4D97-AF65-F5344CB8AC3E}">
        <p14:creationId xmlns:p14="http://schemas.microsoft.com/office/powerpoint/2010/main" val="1174349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12</a:t>
            </a:fld>
            <a:endParaRPr lang="en-US"/>
          </a:p>
        </p:txBody>
      </p:sp>
    </p:spTree>
    <p:extLst>
      <p:ext uri="{BB962C8B-B14F-4D97-AF65-F5344CB8AC3E}">
        <p14:creationId xmlns:p14="http://schemas.microsoft.com/office/powerpoint/2010/main" val="202623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13</a:t>
            </a:fld>
            <a:endParaRPr lang="en-US"/>
          </a:p>
        </p:txBody>
      </p:sp>
    </p:spTree>
    <p:extLst>
      <p:ext uri="{BB962C8B-B14F-4D97-AF65-F5344CB8AC3E}">
        <p14:creationId xmlns:p14="http://schemas.microsoft.com/office/powerpoint/2010/main" val="279845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14</a:t>
            </a:fld>
            <a:endParaRPr lang="en-US"/>
          </a:p>
        </p:txBody>
      </p:sp>
    </p:spTree>
    <p:extLst>
      <p:ext uri="{BB962C8B-B14F-4D97-AF65-F5344CB8AC3E}">
        <p14:creationId xmlns:p14="http://schemas.microsoft.com/office/powerpoint/2010/main" val="74960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CF7380E-E1A5-0241-9F64-3F889F814791}" type="slidenum">
              <a:rPr lang="en-US" smtClean="0"/>
              <a:t>15</a:t>
            </a:fld>
            <a:endParaRPr lang="en-US"/>
          </a:p>
        </p:txBody>
      </p:sp>
    </p:spTree>
    <p:extLst>
      <p:ext uri="{BB962C8B-B14F-4D97-AF65-F5344CB8AC3E}">
        <p14:creationId xmlns:p14="http://schemas.microsoft.com/office/powerpoint/2010/main" val="4162446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16</a:t>
            </a:fld>
            <a:endParaRPr lang="en-US"/>
          </a:p>
        </p:txBody>
      </p:sp>
    </p:spTree>
    <p:extLst>
      <p:ext uri="{BB962C8B-B14F-4D97-AF65-F5344CB8AC3E}">
        <p14:creationId xmlns:p14="http://schemas.microsoft.com/office/powerpoint/2010/main" val="3134951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FEE5-FE89-6BCF-8EF9-8AAFF93E9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C30FE-FE3A-593F-B536-F15FD6D7E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1602D-44C0-B440-A5F1-E44114ABB3B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4394A5D-980F-D3A4-D93A-8DC6E5758499}"/>
              </a:ext>
            </a:extLst>
          </p:cNvPr>
          <p:cNvSpPr>
            <a:spLocks noGrp="1"/>
          </p:cNvSpPr>
          <p:nvPr>
            <p:ph type="sldNum" sz="quarter" idx="5"/>
          </p:nvPr>
        </p:nvSpPr>
        <p:spPr/>
        <p:txBody>
          <a:bodyPr/>
          <a:lstStyle/>
          <a:p>
            <a:fld id="{2ACEEADE-FEF5-408D-97FB-9C80181BB8C4}" type="slidenum">
              <a:rPr lang="en-AU" smtClean="0"/>
              <a:t>17</a:t>
            </a:fld>
            <a:endParaRPr lang="en-AU"/>
          </a:p>
        </p:txBody>
      </p:sp>
    </p:spTree>
    <p:extLst>
      <p:ext uri="{BB962C8B-B14F-4D97-AF65-F5344CB8AC3E}">
        <p14:creationId xmlns:p14="http://schemas.microsoft.com/office/powerpoint/2010/main" val="232967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19</a:t>
            </a:fld>
            <a:endParaRPr lang="en-AU"/>
          </a:p>
        </p:txBody>
      </p:sp>
    </p:spTree>
    <p:extLst>
      <p:ext uri="{BB962C8B-B14F-4D97-AF65-F5344CB8AC3E}">
        <p14:creationId xmlns:p14="http://schemas.microsoft.com/office/powerpoint/2010/main" val="3717382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F477-6CE0-3340-FED3-3E7AA8717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E38D9-69AC-29A3-EAAF-6B0E93ABD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A866D-6983-C822-4F46-6E6CB412D76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B00E18A-CCDB-9256-4535-35B847C2241E}"/>
              </a:ext>
            </a:extLst>
          </p:cNvPr>
          <p:cNvSpPr>
            <a:spLocks noGrp="1"/>
          </p:cNvSpPr>
          <p:nvPr>
            <p:ph type="sldNum" sz="quarter" idx="5"/>
          </p:nvPr>
        </p:nvSpPr>
        <p:spPr/>
        <p:txBody>
          <a:bodyPr/>
          <a:lstStyle/>
          <a:p>
            <a:fld id="{2ACEEADE-FEF5-408D-97FB-9C80181BB8C4}" type="slidenum">
              <a:rPr lang="en-AU" smtClean="0"/>
              <a:t>22</a:t>
            </a:fld>
            <a:endParaRPr lang="en-AU"/>
          </a:p>
        </p:txBody>
      </p:sp>
    </p:spTree>
    <p:extLst>
      <p:ext uri="{BB962C8B-B14F-4D97-AF65-F5344CB8AC3E}">
        <p14:creationId xmlns:p14="http://schemas.microsoft.com/office/powerpoint/2010/main" val="134416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7BC3-72BF-D0A9-0012-669360797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9EB12-1414-0766-E681-9BB68FFC9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9DA8-B177-1F77-59AE-1263BD18AB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D9361A8-DB6B-60E0-CDC3-31E9F45CDEE3}"/>
              </a:ext>
            </a:extLst>
          </p:cNvPr>
          <p:cNvSpPr>
            <a:spLocks noGrp="1"/>
          </p:cNvSpPr>
          <p:nvPr>
            <p:ph type="sldNum" sz="quarter" idx="5"/>
          </p:nvPr>
        </p:nvSpPr>
        <p:spPr/>
        <p:txBody>
          <a:bodyPr/>
          <a:lstStyle/>
          <a:p>
            <a:fld id="{2ACEEADE-FEF5-408D-97FB-9C80181BB8C4}" type="slidenum">
              <a:rPr lang="en-AU" smtClean="0"/>
              <a:t>23</a:t>
            </a:fld>
            <a:endParaRPr lang="en-AU"/>
          </a:p>
        </p:txBody>
      </p:sp>
    </p:spTree>
    <p:extLst>
      <p:ext uri="{BB962C8B-B14F-4D97-AF65-F5344CB8AC3E}">
        <p14:creationId xmlns:p14="http://schemas.microsoft.com/office/powerpoint/2010/main" val="2126349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4CD6-3B2C-F535-8D7C-65BB6EEC6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03385-162B-492A-ED6F-80DD4447F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BDF42-9547-F8EA-7614-A573F8B37060}"/>
              </a:ext>
            </a:extLst>
          </p:cNvPr>
          <p:cNvSpPr>
            <a:spLocks noGrp="1"/>
          </p:cNvSpPr>
          <p:nvPr>
            <p:ph type="body" idx="1"/>
          </p:nvPr>
        </p:nvSpPr>
        <p:spPr/>
        <p:txBody>
          <a:bodyPr/>
          <a:lstStyle/>
          <a:p>
            <a:r>
              <a:rPr lang="en-AU"/>
              <a:t>Flip to </a:t>
            </a:r>
            <a:r>
              <a:rPr lang="en-AU" err="1"/>
              <a:t>columnn</a:t>
            </a:r>
            <a:endParaRPr lang="en-AU"/>
          </a:p>
        </p:txBody>
      </p:sp>
      <p:sp>
        <p:nvSpPr>
          <p:cNvPr id="4" name="Slide Number Placeholder 3">
            <a:extLst>
              <a:ext uri="{FF2B5EF4-FFF2-40B4-BE49-F238E27FC236}">
                <a16:creationId xmlns:a16="http://schemas.microsoft.com/office/drawing/2014/main" id="{4B24B2F9-6474-B1B1-5CD9-155CB17BD1C8}"/>
              </a:ext>
            </a:extLst>
          </p:cNvPr>
          <p:cNvSpPr>
            <a:spLocks noGrp="1"/>
          </p:cNvSpPr>
          <p:nvPr>
            <p:ph type="sldNum" sz="quarter" idx="5"/>
          </p:nvPr>
        </p:nvSpPr>
        <p:spPr/>
        <p:txBody>
          <a:bodyPr/>
          <a:lstStyle/>
          <a:p>
            <a:fld id="{2ACEEADE-FEF5-408D-97FB-9C80181BB8C4}" type="slidenum">
              <a:rPr lang="en-AU" smtClean="0"/>
              <a:t>24</a:t>
            </a:fld>
            <a:endParaRPr lang="en-AU"/>
          </a:p>
        </p:txBody>
      </p:sp>
    </p:spTree>
    <p:extLst>
      <p:ext uri="{BB962C8B-B14F-4D97-AF65-F5344CB8AC3E}">
        <p14:creationId xmlns:p14="http://schemas.microsoft.com/office/powerpoint/2010/main" val="419246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3</a:t>
            </a:fld>
            <a:endParaRPr lang="en-AU"/>
          </a:p>
        </p:txBody>
      </p:sp>
    </p:spTree>
    <p:extLst>
      <p:ext uri="{BB962C8B-B14F-4D97-AF65-F5344CB8AC3E}">
        <p14:creationId xmlns:p14="http://schemas.microsoft.com/office/powerpoint/2010/main" val="426592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9051-9419-5534-6FA3-521E8E6CD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881EF-E751-4BE5-5860-24BAAB51A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D1409-B8F6-6B5D-BC71-0A501B20B5D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ED3E9AA-F319-C25C-0D70-58EBAF263F5B}"/>
              </a:ext>
            </a:extLst>
          </p:cNvPr>
          <p:cNvSpPr>
            <a:spLocks noGrp="1"/>
          </p:cNvSpPr>
          <p:nvPr>
            <p:ph type="sldNum" sz="quarter" idx="5"/>
          </p:nvPr>
        </p:nvSpPr>
        <p:spPr/>
        <p:txBody>
          <a:bodyPr/>
          <a:lstStyle/>
          <a:p>
            <a:fld id="{2ACEEADE-FEF5-408D-97FB-9C80181BB8C4}" type="slidenum">
              <a:rPr lang="en-AU" smtClean="0"/>
              <a:t>25</a:t>
            </a:fld>
            <a:endParaRPr lang="en-AU"/>
          </a:p>
        </p:txBody>
      </p:sp>
    </p:spTree>
    <p:extLst>
      <p:ext uri="{BB962C8B-B14F-4D97-AF65-F5344CB8AC3E}">
        <p14:creationId xmlns:p14="http://schemas.microsoft.com/office/powerpoint/2010/main" val="1755055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90C78-DE59-4920-8C25-141EFC41A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AD8F4-C112-C013-288C-DFC1F1CEB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D43A1-05DF-863C-010D-8A81A6CFA26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3EA7B17-8392-691D-4266-666B2013DC14}"/>
              </a:ext>
            </a:extLst>
          </p:cNvPr>
          <p:cNvSpPr>
            <a:spLocks noGrp="1"/>
          </p:cNvSpPr>
          <p:nvPr>
            <p:ph type="sldNum" sz="quarter" idx="5"/>
          </p:nvPr>
        </p:nvSpPr>
        <p:spPr/>
        <p:txBody>
          <a:bodyPr/>
          <a:lstStyle/>
          <a:p>
            <a:fld id="{2ACEEADE-FEF5-408D-97FB-9C80181BB8C4}" type="slidenum">
              <a:rPr lang="en-AU" smtClean="0"/>
              <a:t>26</a:t>
            </a:fld>
            <a:endParaRPr lang="en-AU"/>
          </a:p>
        </p:txBody>
      </p:sp>
    </p:spTree>
    <p:extLst>
      <p:ext uri="{BB962C8B-B14F-4D97-AF65-F5344CB8AC3E}">
        <p14:creationId xmlns:p14="http://schemas.microsoft.com/office/powerpoint/2010/main" val="277691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31</a:t>
            </a:fld>
            <a:endParaRPr lang="en-AU"/>
          </a:p>
        </p:txBody>
      </p:sp>
    </p:spTree>
    <p:extLst>
      <p:ext uri="{BB962C8B-B14F-4D97-AF65-F5344CB8AC3E}">
        <p14:creationId xmlns:p14="http://schemas.microsoft.com/office/powerpoint/2010/main" val="334297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38</a:t>
            </a:fld>
            <a:endParaRPr lang="en-AU"/>
          </a:p>
        </p:txBody>
      </p:sp>
    </p:spTree>
    <p:extLst>
      <p:ext uri="{BB962C8B-B14F-4D97-AF65-F5344CB8AC3E}">
        <p14:creationId xmlns:p14="http://schemas.microsoft.com/office/powerpoint/2010/main" val="346802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042E-57DC-AE50-E781-934E0F43D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A8C04-6C07-4809-77B6-AC51C8849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FB079-2AF3-91D1-31EA-3892E04AA6E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763649-EC56-8600-CF0B-BA274AB4C695}"/>
              </a:ext>
            </a:extLst>
          </p:cNvPr>
          <p:cNvSpPr>
            <a:spLocks noGrp="1"/>
          </p:cNvSpPr>
          <p:nvPr>
            <p:ph type="sldNum" sz="quarter" idx="5"/>
          </p:nvPr>
        </p:nvSpPr>
        <p:spPr/>
        <p:txBody>
          <a:bodyPr/>
          <a:lstStyle/>
          <a:p>
            <a:fld id="{2ACEEADE-FEF5-408D-97FB-9C80181BB8C4}" type="slidenum">
              <a:rPr lang="en-AU" smtClean="0"/>
              <a:t>46</a:t>
            </a:fld>
            <a:endParaRPr lang="en-AU"/>
          </a:p>
        </p:txBody>
      </p:sp>
    </p:spTree>
    <p:extLst>
      <p:ext uri="{BB962C8B-B14F-4D97-AF65-F5344CB8AC3E}">
        <p14:creationId xmlns:p14="http://schemas.microsoft.com/office/powerpoint/2010/main" val="126764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47</a:t>
            </a:fld>
            <a:endParaRPr lang="en-AU"/>
          </a:p>
        </p:txBody>
      </p:sp>
    </p:spTree>
    <p:extLst>
      <p:ext uri="{BB962C8B-B14F-4D97-AF65-F5344CB8AC3E}">
        <p14:creationId xmlns:p14="http://schemas.microsoft.com/office/powerpoint/2010/main" val="3333064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CEEADE-FEF5-408D-97FB-9C80181BB8C4}" type="slidenum">
              <a:rPr lang="en-AU" smtClean="0"/>
              <a:t>50</a:t>
            </a:fld>
            <a:endParaRPr lang="en-AU"/>
          </a:p>
        </p:txBody>
      </p:sp>
    </p:spTree>
    <p:extLst>
      <p:ext uri="{BB962C8B-B14F-4D97-AF65-F5344CB8AC3E}">
        <p14:creationId xmlns:p14="http://schemas.microsoft.com/office/powerpoint/2010/main" val="46900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9AA4D-0D82-6953-0042-06EDB2AC1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AA279-63AA-40E8-EA57-44AD40B94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3103A-770E-57F8-7756-CECEA048815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E3F3B4D-6E2A-7FD7-1AFC-9D887719E0DA}"/>
              </a:ext>
            </a:extLst>
          </p:cNvPr>
          <p:cNvSpPr>
            <a:spLocks noGrp="1"/>
          </p:cNvSpPr>
          <p:nvPr>
            <p:ph type="sldNum" sz="quarter" idx="5"/>
          </p:nvPr>
        </p:nvSpPr>
        <p:spPr/>
        <p:txBody>
          <a:bodyPr/>
          <a:lstStyle/>
          <a:p>
            <a:fld id="{2ACEEADE-FEF5-408D-97FB-9C80181BB8C4}" type="slidenum">
              <a:rPr lang="en-AU" smtClean="0"/>
              <a:t>51</a:t>
            </a:fld>
            <a:endParaRPr lang="en-AU"/>
          </a:p>
        </p:txBody>
      </p:sp>
    </p:spTree>
    <p:extLst>
      <p:ext uri="{BB962C8B-B14F-4D97-AF65-F5344CB8AC3E}">
        <p14:creationId xmlns:p14="http://schemas.microsoft.com/office/powerpoint/2010/main" val="52452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74CA1-1BA9-B4B2-4786-C189212CD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16E63-1655-EA74-0CB7-719E2E8F6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06872-4C09-D0DF-327D-62A51A97DD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E429C8-E9D5-DABE-F970-F30708AE5A5E}"/>
              </a:ext>
            </a:extLst>
          </p:cNvPr>
          <p:cNvSpPr>
            <a:spLocks noGrp="1"/>
          </p:cNvSpPr>
          <p:nvPr>
            <p:ph type="sldNum" sz="quarter" idx="5"/>
          </p:nvPr>
        </p:nvSpPr>
        <p:spPr/>
        <p:txBody>
          <a:bodyPr/>
          <a:lstStyle/>
          <a:p>
            <a:fld id="{2ACEEADE-FEF5-408D-97FB-9C80181BB8C4}" type="slidenum">
              <a:rPr lang="en-AU" smtClean="0"/>
              <a:t>52</a:t>
            </a:fld>
            <a:endParaRPr lang="en-AU"/>
          </a:p>
        </p:txBody>
      </p:sp>
    </p:spTree>
    <p:extLst>
      <p:ext uri="{BB962C8B-B14F-4D97-AF65-F5344CB8AC3E}">
        <p14:creationId xmlns:p14="http://schemas.microsoft.com/office/powerpoint/2010/main" val="3684962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B6D5-15A1-1C86-6B04-12B314BD2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AA0E8-892F-BE1F-AF3B-EBFD28828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1CB74-8465-021B-BF0B-DFB3B7D241CC}"/>
              </a:ext>
            </a:extLst>
          </p:cNvPr>
          <p:cNvSpPr>
            <a:spLocks noGrp="1"/>
          </p:cNvSpPr>
          <p:nvPr>
            <p:ph type="body" idx="1"/>
          </p:nvPr>
        </p:nvSpPr>
        <p:spPr/>
        <p:txBody>
          <a:bodyPr/>
          <a:lstStyle/>
          <a:p>
            <a:r>
              <a:rPr lang="en-AU"/>
              <a:t>Flip to </a:t>
            </a:r>
            <a:r>
              <a:rPr lang="en-AU" err="1"/>
              <a:t>columnn</a:t>
            </a:r>
            <a:endParaRPr lang="en-AU"/>
          </a:p>
        </p:txBody>
      </p:sp>
      <p:sp>
        <p:nvSpPr>
          <p:cNvPr id="4" name="Slide Number Placeholder 3">
            <a:extLst>
              <a:ext uri="{FF2B5EF4-FFF2-40B4-BE49-F238E27FC236}">
                <a16:creationId xmlns:a16="http://schemas.microsoft.com/office/drawing/2014/main" id="{274A49FA-F285-7744-ACF8-9AC19D831CEE}"/>
              </a:ext>
            </a:extLst>
          </p:cNvPr>
          <p:cNvSpPr>
            <a:spLocks noGrp="1"/>
          </p:cNvSpPr>
          <p:nvPr>
            <p:ph type="sldNum" sz="quarter" idx="5"/>
          </p:nvPr>
        </p:nvSpPr>
        <p:spPr/>
        <p:txBody>
          <a:bodyPr/>
          <a:lstStyle/>
          <a:p>
            <a:fld id="{2ACEEADE-FEF5-408D-97FB-9C80181BB8C4}" type="slidenum">
              <a:rPr lang="en-AU" smtClean="0"/>
              <a:t>53</a:t>
            </a:fld>
            <a:endParaRPr lang="en-AU"/>
          </a:p>
        </p:txBody>
      </p:sp>
    </p:spTree>
    <p:extLst>
      <p:ext uri="{BB962C8B-B14F-4D97-AF65-F5344CB8AC3E}">
        <p14:creationId xmlns:p14="http://schemas.microsoft.com/office/powerpoint/2010/main" val="26106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4</a:t>
            </a:fld>
            <a:endParaRPr lang="en-AU"/>
          </a:p>
        </p:txBody>
      </p:sp>
    </p:spTree>
    <p:extLst>
      <p:ext uri="{BB962C8B-B14F-4D97-AF65-F5344CB8AC3E}">
        <p14:creationId xmlns:p14="http://schemas.microsoft.com/office/powerpoint/2010/main" val="535087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0C6F0-0B5C-D22A-DC32-66D862C30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DB95E-89D0-EB16-CEE6-89DBBEF02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F7D0E-E716-157E-D7F2-588AC3542FED}"/>
              </a:ext>
            </a:extLst>
          </p:cNvPr>
          <p:cNvSpPr>
            <a:spLocks noGrp="1"/>
          </p:cNvSpPr>
          <p:nvPr>
            <p:ph type="body" idx="1"/>
          </p:nvPr>
        </p:nvSpPr>
        <p:spPr/>
        <p:txBody>
          <a:bodyPr/>
          <a:lstStyle/>
          <a:p>
            <a:endParaRPr lang="en-AU" sz="800"/>
          </a:p>
        </p:txBody>
      </p:sp>
      <p:sp>
        <p:nvSpPr>
          <p:cNvPr id="4" name="Slide Number Placeholder 3">
            <a:extLst>
              <a:ext uri="{FF2B5EF4-FFF2-40B4-BE49-F238E27FC236}">
                <a16:creationId xmlns:a16="http://schemas.microsoft.com/office/drawing/2014/main" id="{86297869-1446-9E47-98F6-3DAE07465FA8}"/>
              </a:ext>
            </a:extLst>
          </p:cNvPr>
          <p:cNvSpPr>
            <a:spLocks noGrp="1"/>
          </p:cNvSpPr>
          <p:nvPr>
            <p:ph type="sldNum" sz="quarter" idx="5"/>
          </p:nvPr>
        </p:nvSpPr>
        <p:spPr/>
        <p:txBody>
          <a:bodyPr/>
          <a:lstStyle/>
          <a:p>
            <a:fld id="{2ACEEADE-FEF5-408D-97FB-9C80181BB8C4}" type="slidenum">
              <a:rPr lang="en-AU" smtClean="0"/>
              <a:t>54</a:t>
            </a:fld>
            <a:endParaRPr lang="en-AU"/>
          </a:p>
        </p:txBody>
      </p:sp>
    </p:spTree>
    <p:extLst>
      <p:ext uri="{BB962C8B-B14F-4D97-AF65-F5344CB8AC3E}">
        <p14:creationId xmlns:p14="http://schemas.microsoft.com/office/powerpoint/2010/main" val="2592997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55</a:t>
            </a:fld>
            <a:endParaRPr lang="en-AU"/>
          </a:p>
        </p:txBody>
      </p:sp>
    </p:spTree>
    <p:extLst>
      <p:ext uri="{BB962C8B-B14F-4D97-AF65-F5344CB8AC3E}">
        <p14:creationId xmlns:p14="http://schemas.microsoft.com/office/powerpoint/2010/main" val="2929678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57</a:t>
            </a:fld>
            <a:endParaRPr lang="en-AU"/>
          </a:p>
        </p:txBody>
      </p:sp>
    </p:spTree>
    <p:extLst>
      <p:ext uri="{BB962C8B-B14F-4D97-AF65-F5344CB8AC3E}">
        <p14:creationId xmlns:p14="http://schemas.microsoft.com/office/powerpoint/2010/main" val="3819325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CEEADE-FEF5-408D-97FB-9C80181BB8C4}" type="slidenum">
              <a:rPr lang="en-AU" smtClean="0"/>
              <a:t>62</a:t>
            </a:fld>
            <a:endParaRPr lang="en-AU"/>
          </a:p>
        </p:txBody>
      </p:sp>
    </p:spTree>
    <p:extLst>
      <p:ext uri="{BB962C8B-B14F-4D97-AF65-F5344CB8AC3E}">
        <p14:creationId xmlns:p14="http://schemas.microsoft.com/office/powerpoint/2010/main" val="370269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ACEEADE-FEF5-408D-97FB-9C80181BB8C4}" type="slidenum">
              <a:rPr lang="en-AU" smtClean="0"/>
              <a:t>65</a:t>
            </a:fld>
            <a:endParaRPr lang="en-AU"/>
          </a:p>
        </p:txBody>
      </p:sp>
    </p:spTree>
    <p:extLst>
      <p:ext uri="{BB962C8B-B14F-4D97-AF65-F5344CB8AC3E}">
        <p14:creationId xmlns:p14="http://schemas.microsoft.com/office/powerpoint/2010/main" val="274603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7DDC4-BE74-4B1E-A2C2-F8CF9DD2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19CC6-41EA-3B89-1AB7-7C7778E01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1753E-20A2-18AB-1E95-871D4FEB28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CDC668B-6047-77EE-5156-A8B8B9E52B50}"/>
              </a:ext>
            </a:extLst>
          </p:cNvPr>
          <p:cNvSpPr>
            <a:spLocks noGrp="1"/>
          </p:cNvSpPr>
          <p:nvPr>
            <p:ph type="sldNum" sz="quarter" idx="5"/>
          </p:nvPr>
        </p:nvSpPr>
        <p:spPr/>
        <p:txBody>
          <a:bodyPr/>
          <a:lstStyle/>
          <a:p>
            <a:fld id="{2ACEEADE-FEF5-408D-97FB-9C80181BB8C4}" type="slidenum">
              <a:rPr lang="en-AU" smtClean="0"/>
              <a:t>66</a:t>
            </a:fld>
            <a:endParaRPr lang="en-AU"/>
          </a:p>
        </p:txBody>
      </p:sp>
    </p:spTree>
    <p:extLst>
      <p:ext uri="{BB962C8B-B14F-4D97-AF65-F5344CB8AC3E}">
        <p14:creationId xmlns:p14="http://schemas.microsoft.com/office/powerpoint/2010/main" val="2874594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4861-35FD-5D2C-7BCD-015EF1A79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69AB4-5B8F-44CF-8072-3780CF279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6814C-0AF1-AADB-6852-A94137A66E8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869704A-1D75-522C-3A19-A4565FF49FAE}"/>
              </a:ext>
            </a:extLst>
          </p:cNvPr>
          <p:cNvSpPr>
            <a:spLocks noGrp="1"/>
          </p:cNvSpPr>
          <p:nvPr>
            <p:ph type="sldNum" sz="quarter" idx="5"/>
          </p:nvPr>
        </p:nvSpPr>
        <p:spPr/>
        <p:txBody>
          <a:bodyPr/>
          <a:lstStyle/>
          <a:p>
            <a:fld id="{2ACEEADE-FEF5-408D-97FB-9C80181BB8C4}" type="slidenum">
              <a:rPr lang="en-AU" smtClean="0"/>
              <a:t>72</a:t>
            </a:fld>
            <a:endParaRPr lang="en-AU"/>
          </a:p>
        </p:txBody>
      </p:sp>
    </p:spTree>
    <p:extLst>
      <p:ext uri="{BB962C8B-B14F-4D97-AF65-F5344CB8AC3E}">
        <p14:creationId xmlns:p14="http://schemas.microsoft.com/office/powerpoint/2010/main" val="3226543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010B5-58C0-1713-438E-4A85E9695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9ACE9-459D-ED8F-915A-3D7024AD4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8C7C5-2925-9426-4F49-9685CB1DF4A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9833DB-3250-DEA4-1A5D-DE556A1FCE04}"/>
              </a:ext>
            </a:extLst>
          </p:cNvPr>
          <p:cNvSpPr>
            <a:spLocks noGrp="1"/>
          </p:cNvSpPr>
          <p:nvPr>
            <p:ph type="sldNum" sz="quarter" idx="5"/>
          </p:nvPr>
        </p:nvSpPr>
        <p:spPr/>
        <p:txBody>
          <a:bodyPr/>
          <a:lstStyle/>
          <a:p>
            <a:fld id="{2ACEEADE-FEF5-408D-97FB-9C80181BB8C4}" type="slidenum">
              <a:rPr lang="en-AU" smtClean="0"/>
              <a:t>80</a:t>
            </a:fld>
            <a:endParaRPr lang="en-AU"/>
          </a:p>
        </p:txBody>
      </p:sp>
    </p:spTree>
    <p:extLst>
      <p:ext uri="{BB962C8B-B14F-4D97-AF65-F5344CB8AC3E}">
        <p14:creationId xmlns:p14="http://schemas.microsoft.com/office/powerpoint/2010/main" val="3320984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EE87F-A64C-407B-0EA2-5CCE86809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7BEE4-CA44-F537-2141-619FB3D23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F5E9B-B40F-31D5-E969-CCB0B1B667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52016CD-EBCF-25AF-9688-49607D44EF7D}"/>
              </a:ext>
            </a:extLst>
          </p:cNvPr>
          <p:cNvSpPr>
            <a:spLocks noGrp="1"/>
          </p:cNvSpPr>
          <p:nvPr>
            <p:ph type="sldNum" sz="quarter" idx="5"/>
          </p:nvPr>
        </p:nvSpPr>
        <p:spPr/>
        <p:txBody>
          <a:bodyPr/>
          <a:lstStyle/>
          <a:p>
            <a:fld id="{2ACEEADE-FEF5-408D-97FB-9C80181BB8C4}" type="slidenum">
              <a:rPr lang="en-AU" smtClean="0"/>
              <a:t>85</a:t>
            </a:fld>
            <a:endParaRPr lang="en-AU"/>
          </a:p>
        </p:txBody>
      </p:sp>
    </p:spTree>
    <p:extLst>
      <p:ext uri="{BB962C8B-B14F-4D97-AF65-F5344CB8AC3E}">
        <p14:creationId xmlns:p14="http://schemas.microsoft.com/office/powerpoint/2010/main" val="3922355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B6AF-8F5B-EE01-ACE3-8549DE0CD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D2301-0D22-E4D4-6883-B641C807C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A0E73-2EB6-B2A8-C794-92FCD06F3E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90E05B-35CC-368B-BF60-2CFE6AE5F6E3}"/>
              </a:ext>
            </a:extLst>
          </p:cNvPr>
          <p:cNvSpPr>
            <a:spLocks noGrp="1"/>
          </p:cNvSpPr>
          <p:nvPr>
            <p:ph type="sldNum" sz="quarter" idx="5"/>
          </p:nvPr>
        </p:nvSpPr>
        <p:spPr/>
        <p:txBody>
          <a:bodyPr/>
          <a:lstStyle/>
          <a:p>
            <a:fld id="{2ACEEADE-FEF5-408D-97FB-9C80181BB8C4}" type="slidenum">
              <a:rPr lang="en-AU" smtClean="0"/>
              <a:t>90</a:t>
            </a:fld>
            <a:endParaRPr lang="en-AU"/>
          </a:p>
        </p:txBody>
      </p:sp>
    </p:spTree>
    <p:extLst>
      <p:ext uri="{BB962C8B-B14F-4D97-AF65-F5344CB8AC3E}">
        <p14:creationId xmlns:p14="http://schemas.microsoft.com/office/powerpoint/2010/main" val="258447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0D06-3063-471E-51C9-4FDBD7A77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B7CE8-80B1-CF2C-C63E-D7FA7E8AA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90C90-36CB-1A61-2AEE-5A800E3B01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0225D76-8DBC-5499-272E-6BB66ABADE98}"/>
              </a:ext>
            </a:extLst>
          </p:cNvPr>
          <p:cNvSpPr>
            <a:spLocks noGrp="1"/>
          </p:cNvSpPr>
          <p:nvPr>
            <p:ph type="sldNum" sz="quarter" idx="5"/>
          </p:nvPr>
        </p:nvSpPr>
        <p:spPr/>
        <p:txBody>
          <a:bodyPr/>
          <a:lstStyle/>
          <a:p>
            <a:fld id="{2ACEEADE-FEF5-408D-97FB-9C80181BB8C4}" type="slidenum">
              <a:rPr lang="en-AU" smtClean="0"/>
              <a:t>6</a:t>
            </a:fld>
            <a:endParaRPr lang="en-AU"/>
          </a:p>
        </p:txBody>
      </p:sp>
    </p:spTree>
    <p:extLst>
      <p:ext uri="{BB962C8B-B14F-4D97-AF65-F5344CB8AC3E}">
        <p14:creationId xmlns:p14="http://schemas.microsoft.com/office/powerpoint/2010/main" val="996525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1E05D-5046-647D-6E41-28A4F80A4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C726B-7E14-367D-E185-8321C742E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50F4F-8421-EF05-3AE2-3465671C92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7D2FB66-F7AC-043F-554C-2B017BE27C4B}"/>
              </a:ext>
            </a:extLst>
          </p:cNvPr>
          <p:cNvSpPr>
            <a:spLocks noGrp="1"/>
          </p:cNvSpPr>
          <p:nvPr>
            <p:ph type="sldNum" sz="quarter" idx="5"/>
          </p:nvPr>
        </p:nvSpPr>
        <p:spPr/>
        <p:txBody>
          <a:bodyPr/>
          <a:lstStyle/>
          <a:p>
            <a:fld id="{2ACEEADE-FEF5-408D-97FB-9C80181BB8C4}" type="slidenum">
              <a:rPr lang="en-AU" smtClean="0"/>
              <a:t>95</a:t>
            </a:fld>
            <a:endParaRPr lang="en-AU"/>
          </a:p>
        </p:txBody>
      </p:sp>
    </p:spTree>
    <p:extLst>
      <p:ext uri="{BB962C8B-B14F-4D97-AF65-F5344CB8AC3E}">
        <p14:creationId xmlns:p14="http://schemas.microsoft.com/office/powerpoint/2010/main" val="77066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034B-A27C-53B3-E320-5C6CE3B5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61B6B-1170-93BE-7E3D-9F7E78D2A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53177-9B28-FD14-8741-DD1AB1A833F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A4D1D6D-A0B6-F7DD-8805-EABDF4948E10}"/>
              </a:ext>
            </a:extLst>
          </p:cNvPr>
          <p:cNvSpPr>
            <a:spLocks noGrp="1"/>
          </p:cNvSpPr>
          <p:nvPr>
            <p:ph type="sldNum" sz="quarter" idx="5"/>
          </p:nvPr>
        </p:nvSpPr>
        <p:spPr/>
        <p:txBody>
          <a:bodyPr/>
          <a:lstStyle/>
          <a:p>
            <a:fld id="{2ACEEADE-FEF5-408D-97FB-9C80181BB8C4}" type="slidenum">
              <a:rPr lang="en-AU" smtClean="0"/>
              <a:t>7</a:t>
            </a:fld>
            <a:endParaRPr lang="en-AU"/>
          </a:p>
        </p:txBody>
      </p:sp>
    </p:spTree>
    <p:extLst>
      <p:ext uri="{BB962C8B-B14F-4D97-AF65-F5344CB8AC3E}">
        <p14:creationId xmlns:p14="http://schemas.microsoft.com/office/powerpoint/2010/main" val="13000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an over-all campaign goal level – first we will work though what the outcome and issue are – activities </a:t>
            </a:r>
            <a:r>
              <a:rPr lang="en-AU" u="sng"/>
              <a:t>later</a:t>
            </a:r>
            <a:r>
              <a:rPr lang="en-AU"/>
              <a:t>. </a:t>
            </a:r>
          </a:p>
        </p:txBody>
      </p:sp>
      <p:sp>
        <p:nvSpPr>
          <p:cNvPr id="4" name="Slide Number Placeholder 3"/>
          <p:cNvSpPr>
            <a:spLocks noGrp="1"/>
          </p:cNvSpPr>
          <p:nvPr>
            <p:ph type="sldNum" sz="quarter" idx="5"/>
          </p:nvPr>
        </p:nvSpPr>
        <p:spPr/>
        <p:txBody>
          <a:bodyPr/>
          <a:lstStyle/>
          <a:p>
            <a:fld id="{2ACEEADE-FEF5-408D-97FB-9C80181BB8C4}" type="slidenum">
              <a:rPr lang="en-AU" smtClean="0"/>
              <a:t>8</a:t>
            </a:fld>
            <a:endParaRPr lang="en-AU"/>
          </a:p>
        </p:txBody>
      </p:sp>
    </p:spTree>
    <p:extLst>
      <p:ext uri="{BB962C8B-B14F-4D97-AF65-F5344CB8AC3E}">
        <p14:creationId xmlns:p14="http://schemas.microsoft.com/office/powerpoint/2010/main" val="33117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version for printing out and group complete</a:t>
            </a:r>
          </a:p>
        </p:txBody>
      </p:sp>
      <p:sp>
        <p:nvSpPr>
          <p:cNvPr id="4" name="Slide Number Placeholder 3"/>
          <p:cNvSpPr>
            <a:spLocks noGrp="1"/>
          </p:cNvSpPr>
          <p:nvPr>
            <p:ph type="sldNum" sz="quarter" idx="5"/>
          </p:nvPr>
        </p:nvSpPr>
        <p:spPr/>
        <p:txBody>
          <a:bodyPr/>
          <a:lstStyle/>
          <a:p>
            <a:fld id="{5CF7380E-E1A5-0241-9F64-3F889F814791}" type="slidenum">
              <a:rPr lang="en-US" smtClean="0"/>
              <a:t>9</a:t>
            </a:fld>
            <a:endParaRPr lang="en-US"/>
          </a:p>
        </p:txBody>
      </p:sp>
    </p:spTree>
    <p:extLst>
      <p:ext uri="{BB962C8B-B14F-4D97-AF65-F5344CB8AC3E}">
        <p14:creationId xmlns:p14="http://schemas.microsoft.com/office/powerpoint/2010/main" val="417714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10</a:t>
            </a:fld>
            <a:endParaRPr lang="en-US"/>
          </a:p>
        </p:txBody>
      </p:sp>
    </p:spTree>
    <p:extLst>
      <p:ext uri="{BB962C8B-B14F-4D97-AF65-F5344CB8AC3E}">
        <p14:creationId xmlns:p14="http://schemas.microsoft.com/office/powerpoint/2010/main" val="70441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CF7380E-E1A5-0241-9F64-3F889F814791}" type="slidenum">
              <a:rPr lang="en-US" smtClean="0"/>
              <a:t>11</a:t>
            </a:fld>
            <a:endParaRPr lang="en-US"/>
          </a:p>
        </p:txBody>
      </p:sp>
    </p:spTree>
    <p:extLst>
      <p:ext uri="{BB962C8B-B14F-4D97-AF65-F5344CB8AC3E}">
        <p14:creationId xmlns:p14="http://schemas.microsoft.com/office/powerpoint/2010/main" val="3662346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instagram.com/thebcc_au/" TargetMode="External"/><Relationship Id="rId18" Type="http://schemas.openxmlformats.org/officeDocument/2006/relationships/hyperlink" Target="https://www.youtube.com/channel/UCTP0fSUjONd0N8jEH5Pz5ug" TargetMode="External"/><Relationship Id="rId3" Type="http://schemas.openxmlformats.org/officeDocument/2006/relationships/image" Target="../media/image3.svg"/><Relationship Id="rId7" Type="http://schemas.openxmlformats.org/officeDocument/2006/relationships/hyperlink" Target="http://www.facebook.com/thebehaviourchangecollaborative/" TargetMode="External"/><Relationship Id="rId12" Type="http://schemas.openxmlformats.org/officeDocument/2006/relationships/image" Target="cid:image795281.jpg@211AD90A.CE13C4A8" TargetMode="External"/><Relationship Id="rId17" Type="http://schemas.openxmlformats.org/officeDocument/2006/relationships/image" Target="cid:image876870.jpg@FB2B1CE4.1E19DC31" TargetMode="External"/><Relationship Id="rId2" Type="http://schemas.openxmlformats.org/officeDocument/2006/relationships/image" Target="../media/image2.png"/><Relationship Id="rId16" Type="http://schemas.openxmlformats.org/officeDocument/2006/relationships/image" Target="../media/image18.jpeg"/><Relationship Id="rId20" Type="http://schemas.openxmlformats.org/officeDocument/2006/relationships/image" Target="cid:image738599.jpg@82C305AA.CA2908FE" TargetMode="External"/><Relationship Id="rId1" Type="http://schemas.openxmlformats.org/officeDocument/2006/relationships/slideMaster" Target="../slideMasters/slideMaster1.xml"/><Relationship Id="rId6" Type="http://schemas.openxmlformats.org/officeDocument/2006/relationships/hyperlink" Target="http://www.thebcc.org.au/" TargetMode="External"/><Relationship Id="rId11" Type="http://schemas.openxmlformats.org/officeDocument/2006/relationships/image" Target="../media/image16.jpeg"/><Relationship Id="rId5" Type="http://schemas.openxmlformats.org/officeDocument/2006/relationships/image" Target="../media/image7.png"/><Relationship Id="rId15" Type="http://schemas.openxmlformats.org/officeDocument/2006/relationships/image" Target="cid:image879210.jpg@BAB8501A.4A26DA6F" TargetMode="External"/><Relationship Id="rId10" Type="http://schemas.openxmlformats.org/officeDocument/2006/relationships/hyperlink" Target="http://www.twitter.com/TheBCC_Org" TargetMode="External"/><Relationship Id="rId19" Type="http://schemas.openxmlformats.org/officeDocument/2006/relationships/image" Target="../media/image19.jpeg"/><Relationship Id="rId4" Type="http://schemas.openxmlformats.org/officeDocument/2006/relationships/image" Target="../media/image6.png"/><Relationship Id="rId9" Type="http://schemas.openxmlformats.org/officeDocument/2006/relationships/image" Target="cid:image435592.png@D4BFD97C.1AC632BA" TargetMode="External"/><Relationship Id="rId1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1983-278D-410E-A03C-715DEDC9E2C8}"/>
              </a:ext>
            </a:extLst>
          </p:cNvPr>
          <p:cNvSpPr>
            <a:spLocks noGrp="1"/>
          </p:cNvSpPr>
          <p:nvPr>
            <p:ph type="ctrTitle"/>
          </p:nvPr>
        </p:nvSpPr>
        <p:spPr>
          <a:xfrm>
            <a:off x="1312632" y="1260000"/>
            <a:ext cx="6120000" cy="2700000"/>
          </a:xfrm>
        </p:spPr>
        <p:txBody>
          <a:bodyPr anchor="b"/>
          <a:lstStyle>
            <a:lvl1pPr algn="l">
              <a:lnSpc>
                <a:spcPts val="3800"/>
              </a:lnSpc>
              <a:defRPr sz="3147" b="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FD3D0BDC-ACDD-4644-8BEF-EE3FD3BDE3D6}"/>
              </a:ext>
            </a:extLst>
          </p:cNvPr>
          <p:cNvSpPr>
            <a:spLocks noGrp="1"/>
          </p:cNvSpPr>
          <p:nvPr>
            <p:ph type="subTitle" idx="1" hasCustomPrompt="1"/>
          </p:nvPr>
        </p:nvSpPr>
        <p:spPr>
          <a:xfrm>
            <a:off x="1417446" y="4825304"/>
            <a:ext cx="6008400" cy="1368000"/>
          </a:xfrm>
          <a:blipFill>
            <a:blip r:embed="rId2"/>
            <a:stretch>
              <a:fillRect/>
            </a:stretch>
          </a:blipFill>
        </p:spPr>
        <p:txBody>
          <a:bodyPr lIns="180000" tIns="180000" anchor="ctr">
            <a:noAutofit/>
          </a:bodyPr>
          <a:lstStyle>
            <a:lvl1pPr marL="0" indent="0" algn="l">
              <a:lnSpc>
                <a:spcPts val="1900"/>
              </a:lnSpc>
              <a:spcBef>
                <a:spcPts val="0"/>
              </a:spcBef>
              <a:buNone/>
              <a:defRPr sz="1598">
                <a:solidFill>
                  <a:schemeClr val="tx2"/>
                </a:solidFill>
              </a:defRPr>
            </a:lvl1pPr>
            <a:lvl2pPr marL="0" indent="0" algn="l">
              <a:lnSpc>
                <a:spcPct val="100000"/>
              </a:lnSpc>
              <a:spcBef>
                <a:spcPts val="0"/>
              </a:spcBef>
              <a:buNone/>
              <a:defRPr sz="1000" cap="all" baseline="0">
                <a:solidFill>
                  <a:schemeClr val="bg1"/>
                </a:solidFill>
              </a:defRPr>
            </a:lvl2pPr>
            <a:lvl3pPr marL="911202" indent="0" algn="ctr">
              <a:buNone/>
              <a:defRPr sz="1793"/>
            </a:lvl3pPr>
            <a:lvl4pPr marL="1366803" indent="0" algn="ctr">
              <a:buNone/>
              <a:defRPr sz="1594"/>
            </a:lvl4pPr>
            <a:lvl5pPr marL="1822404" indent="0" algn="ctr">
              <a:buNone/>
              <a:defRPr sz="1594"/>
            </a:lvl5pPr>
            <a:lvl6pPr marL="2278005" indent="0" algn="ctr">
              <a:buNone/>
              <a:defRPr sz="1594"/>
            </a:lvl6pPr>
            <a:lvl7pPr marL="2733606" indent="0" algn="ctr">
              <a:buNone/>
              <a:defRPr sz="1594"/>
            </a:lvl7pPr>
            <a:lvl8pPr marL="3189207" indent="0" algn="ctr">
              <a:buNone/>
              <a:defRPr sz="1594"/>
            </a:lvl8pPr>
            <a:lvl9pPr marL="3644808" indent="0" algn="ctr">
              <a:buNone/>
              <a:defRPr sz="1594"/>
            </a:lvl9pPr>
          </a:lstStyle>
          <a:p>
            <a:r>
              <a:rPr lang="en-US"/>
              <a:t>Insert subtitle, press Increase Indent to insert second level subtitle.</a:t>
            </a:r>
          </a:p>
          <a:p>
            <a:pPr lvl="1"/>
            <a:r>
              <a:rPr lang="en-US"/>
              <a:t>Subheading</a:t>
            </a:r>
            <a:endParaRPr lang="en-AU"/>
          </a:p>
        </p:txBody>
      </p:sp>
      <p:sp>
        <p:nvSpPr>
          <p:cNvPr id="4" name="object 49">
            <a:extLst>
              <a:ext uri="{FF2B5EF4-FFF2-40B4-BE49-F238E27FC236}">
                <a16:creationId xmlns:a16="http://schemas.microsoft.com/office/drawing/2014/main" id="{4FF2E79E-62A7-46A5-B9FF-47339360D55B}"/>
              </a:ext>
            </a:extLst>
          </p:cNvPr>
          <p:cNvSpPr/>
          <p:nvPr userDrawn="1"/>
        </p:nvSpPr>
        <p:spPr>
          <a:xfrm>
            <a:off x="7298177" y="1934719"/>
            <a:ext cx="4893945" cy="4923790"/>
          </a:xfrm>
          <a:custGeom>
            <a:avLst/>
            <a:gdLst/>
            <a:ahLst/>
            <a:cxnLst/>
            <a:rect l="l" t="t" r="r" b="b"/>
            <a:pathLst>
              <a:path w="4893945" h="4923790">
                <a:moveTo>
                  <a:pt x="1295019" y="670039"/>
                </a:moveTo>
                <a:lnTo>
                  <a:pt x="0" y="2381338"/>
                </a:lnTo>
                <a:lnTo>
                  <a:pt x="1956308" y="3606774"/>
                </a:lnTo>
                <a:lnTo>
                  <a:pt x="1961845" y="3617277"/>
                </a:lnTo>
                <a:lnTo>
                  <a:pt x="2545216" y="4923280"/>
                </a:lnTo>
                <a:lnTo>
                  <a:pt x="2563402" y="4923280"/>
                </a:lnTo>
                <a:lnTo>
                  <a:pt x="1976818" y="3610102"/>
                </a:lnTo>
                <a:lnTo>
                  <a:pt x="3385696" y="3610102"/>
                </a:lnTo>
                <a:lnTo>
                  <a:pt x="3350895" y="3601046"/>
                </a:lnTo>
                <a:lnTo>
                  <a:pt x="3355057" y="3597021"/>
                </a:lnTo>
                <a:lnTo>
                  <a:pt x="3323336" y="3597021"/>
                </a:lnTo>
                <a:lnTo>
                  <a:pt x="1981733" y="3593503"/>
                </a:lnTo>
                <a:lnTo>
                  <a:pt x="1988789" y="3585070"/>
                </a:lnTo>
                <a:lnTo>
                  <a:pt x="1967141" y="3585070"/>
                </a:lnTo>
                <a:lnTo>
                  <a:pt x="1966242" y="3582403"/>
                </a:lnTo>
                <a:lnTo>
                  <a:pt x="1948726" y="3582403"/>
                </a:lnTo>
                <a:lnTo>
                  <a:pt x="34531" y="2383383"/>
                </a:lnTo>
                <a:lnTo>
                  <a:pt x="135803" y="2364257"/>
                </a:lnTo>
                <a:lnTo>
                  <a:pt x="33731" y="2364257"/>
                </a:lnTo>
                <a:lnTo>
                  <a:pt x="1292250" y="701192"/>
                </a:lnTo>
                <a:lnTo>
                  <a:pt x="1308957" y="701192"/>
                </a:lnTo>
                <a:lnTo>
                  <a:pt x="1307820" y="691184"/>
                </a:lnTo>
                <a:lnTo>
                  <a:pt x="1365608" y="691184"/>
                </a:lnTo>
                <a:lnTo>
                  <a:pt x="1295019" y="670039"/>
                </a:lnTo>
                <a:close/>
              </a:path>
              <a:path w="4893945" h="4923790">
                <a:moveTo>
                  <a:pt x="3385696" y="3610102"/>
                </a:moveTo>
                <a:lnTo>
                  <a:pt x="1976818" y="3610102"/>
                </a:lnTo>
                <a:lnTo>
                  <a:pt x="3322701" y="3613619"/>
                </a:lnTo>
                <a:lnTo>
                  <a:pt x="2853225" y="4923280"/>
                </a:lnTo>
                <a:lnTo>
                  <a:pt x="2872396" y="4923280"/>
                </a:lnTo>
                <a:lnTo>
                  <a:pt x="3339744" y="3615309"/>
                </a:lnTo>
                <a:lnTo>
                  <a:pt x="3405708" y="3615309"/>
                </a:lnTo>
                <a:lnTo>
                  <a:pt x="3385696" y="3610102"/>
                </a:lnTo>
                <a:close/>
              </a:path>
              <a:path w="4893945" h="4923790">
                <a:moveTo>
                  <a:pt x="3405708" y="3615309"/>
                </a:moveTo>
                <a:lnTo>
                  <a:pt x="3339744" y="3615309"/>
                </a:lnTo>
                <a:lnTo>
                  <a:pt x="4642167" y="3954183"/>
                </a:lnTo>
                <a:lnTo>
                  <a:pt x="3254893" y="4923280"/>
                </a:lnTo>
                <a:lnTo>
                  <a:pt x="3283874" y="4923280"/>
                </a:lnTo>
                <a:lnTo>
                  <a:pt x="4671618" y="3953852"/>
                </a:lnTo>
                <a:lnTo>
                  <a:pt x="4666232" y="3938701"/>
                </a:lnTo>
                <a:lnTo>
                  <a:pt x="4648631" y="3938701"/>
                </a:lnTo>
                <a:lnTo>
                  <a:pt x="3405708" y="3615309"/>
                </a:lnTo>
                <a:close/>
              </a:path>
              <a:path w="4893945" h="4923790">
                <a:moveTo>
                  <a:pt x="4245694" y="2752547"/>
                </a:moveTo>
                <a:lnTo>
                  <a:pt x="4228084" y="2752547"/>
                </a:lnTo>
                <a:lnTo>
                  <a:pt x="4648631" y="3938701"/>
                </a:lnTo>
                <a:lnTo>
                  <a:pt x="4666232" y="3938701"/>
                </a:lnTo>
                <a:lnTo>
                  <a:pt x="4245694" y="2752547"/>
                </a:lnTo>
                <a:close/>
              </a:path>
              <a:path w="4893945" h="4923790">
                <a:moveTo>
                  <a:pt x="2986337" y="2413533"/>
                </a:moveTo>
                <a:lnTo>
                  <a:pt x="2969006" y="2413533"/>
                </a:lnTo>
                <a:lnTo>
                  <a:pt x="3323336" y="3597021"/>
                </a:lnTo>
                <a:lnTo>
                  <a:pt x="3355057" y="3597021"/>
                </a:lnTo>
                <a:lnTo>
                  <a:pt x="3362422" y="3589896"/>
                </a:lnTo>
                <a:lnTo>
                  <a:pt x="3338525" y="3589896"/>
                </a:lnTo>
                <a:lnTo>
                  <a:pt x="2986337" y="2413533"/>
                </a:lnTo>
                <a:close/>
              </a:path>
              <a:path w="4893945" h="4923790">
                <a:moveTo>
                  <a:pt x="3048227" y="2408288"/>
                </a:moveTo>
                <a:lnTo>
                  <a:pt x="2984766" y="2408288"/>
                </a:lnTo>
                <a:lnTo>
                  <a:pt x="4215320" y="2741803"/>
                </a:lnTo>
                <a:lnTo>
                  <a:pt x="3338525" y="3589896"/>
                </a:lnTo>
                <a:lnTo>
                  <a:pt x="3362422" y="3589896"/>
                </a:lnTo>
                <a:lnTo>
                  <a:pt x="4228084" y="2752547"/>
                </a:lnTo>
                <a:lnTo>
                  <a:pt x="4245694" y="2752547"/>
                </a:lnTo>
                <a:lnTo>
                  <a:pt x="4241444" y="2740558"/>
                </a:lnTo>
                <a:lnTo>
                  <a:pt x="4259647" y="2726791"/>
                </a:lnTo>
                <a:lnTo>
                  <a:pt x="4223410" y="2726791"/>
                </a:lnTo>
                <a:lnTo>
                  <a:pt x="3048227" y="2408288"/>
                </a:lnTo>
                <a:close/>
              </a:path>
              <a:path w="4893945" h="4923790">
                <a:moveTo>
                  <a:pt x="1560410" y="2116518"/>
                </a:moveTo>
                <a:lnTo>
                  <a:pt x="1472577" y="2116518"/>
                </a:lnTo>
                <a:lnTo>
                  <a:pt x="2957118" y="2401862"/>
                </a:lnTo>
                <a:lnTo>
                  <a:pt x="1967141" y="3585070"/>
                </a:lnTo>
                <a:lnTo>
                  <a:pt x="1988789" y="3585070"/>
                </a:lnTo>
                <a:lnTo>
                  <a:pt x="2969006" y="2413533"/>
                </a:lnTo>
                <a:lnTo>
                  <a:pt x="2986337" y="2413533"/>
                </a:lnTo>
                <a:lnTo>
                  <a:pt x="2984766" y="2408288"/>
                </a:lnTo>
                <a:lnTo>
                  <a:pt x="3048227" y="2408288"/>
                </a:lnTo>
                <a:lnTo>
                  <a:pt x="2990824" y="2392730"/>
                </a:lnTo>
                <a:lnTo>
                  <a:pt x="3000000" y="2385644"/>
                </a:lnTo>
                <a:lnTo>
                  <a:pt x="2960662" y="2385644"/>
                </a:lnTo>
                <a:lnTo>
                  <a:pt x="1560410" y="2116518"/>
                </a:lnTo>
                <a:close/>
              </a:path>
              <a:path w="4893945" h="4923790">
                <a:moveTo>
                  <a:pt x="1473458" y="2119134"/>
                </a:moveTo>
                <a:lnTo>
                  <a:pt x="1455953" y="2119134"/>
                </a:lnTo>
                <a:lnTo>
                  <a:pt x="1948726" y="3582403"/>
                </a:lnTo>
                <a:lnTo>
                  <a:pt x="1966242" y="3582403"/>
                </a:lnTo>
                <a:lnTo>
                  <a:pt x="1473458" y="2119134"/>
                </a:lnTo>
                <a:close/>
              </a:path>
              <a:path w="4893945" h="4923790">
                <a:moveTo>
                  <a:pt x="4253226" y="1430578"/>
                </a:moveTo>
                <a:lnTo>
                  <a:pt x="4236631" y="1430578"/>
                </a:lnTo>
                <a:lnTo>
                  <a:pt x="4223410" y="2726791"/>
                </a:lnTo>
                <a:lnTo>
                  <a:pt x="4259647" y="2726791"/>
                </a:lnTo>
                <a:lnTo>
                  <a:pt x="4267574" y="2720797"/>
                </a:lnTo>
                <a:lnTo>
                  <a:pt x="4240072" y="2720797"/>
                </a:lnTo>
                <a:lnTo>
                  <a:pt x="4253226" y="1430578"/>
                </a:lnTo>
                <a:close/>
              </a:path>
              <a:path w="4893945" h="4923790">
                <a:moveTo>
                  <a:pt x="4893937" y="2226280"/>
                </a:moveTo>
                <a:lnTo>
                  <a:pt x="4240072" y="2720797"/>
                </a:lnTo>
                <a:lnTo>
                  <a:pt x="4267574" y="2720797"/>
                </a:lnTo>
                <a:lnTo>
                  <a:pt x="4893937" y="2247094"/>
                </a:lnTo>
                <a:lnTo>
                  <a:pt x="4893937" y="2226280"/>
                </a:lnTo>
                <a:close/>
              </a:path>
              <a:path w="4893945" h="4923790">
                <a:moveTo>
                  <a:pt x="2960306" y="2384463"/>
                </a:moveTo>
                <a:lnTo>
                  <a:pt x="2960662" y="2385644"/>
                </a:lnTo>
                <a:lnTo>
                  <a:pt x="3000000" y="2385644"/>
                </a:lnTo>
                <a:lnTo>
                  <a:pt x="3000773" y="2385047"/>
                </a:lnTo>
                <a:lnTo>
                  <a:pt x="2962478" y="2385047"/>
                </a:lnTo>
                <a:lnTo>
                  <a:pt x="2960306" y="2384463"/>
                </a:lnTo>
                <a:close/>
              </a:path>
              <a:path w="4893945" h="4923790">
                <a:moveTo>
                  <a:pt x="2796170" y="1140129"/>
                </a:moveTo>
                <a:lnTo>
                  <a:pt x="2779395" y="1140129"/>
                </a:lnTo>
                <a:lnTo>
                  <a:pt x="2962478" y="2385047"/>
                </a:lnTo>
                <a:lnTo>
                  <a:pt x="3000773" y="2385047"/>
                </a:lnTo>
                <a:lnTo>
                  <a:pt x="3005838" y="2381135"/>
                </a:lnTo>
                <a:lnTo>
                  <a:pt x="2978683" y="2381135"/>
                </a:lnTo>
                <a:lnTo>
                  <a:pt x="2796170" y="1140129"/>
                </a:lnTo>
                <a:close/>
              </a:path>
              <a:path w="4893945" h="4923790">
                <a:moveTo>
                  <a:pt x="2881211" y="1135646"/>
                </a:moveTo>
                <a:lnTo>
                  <a:pt x="2795511" y="1135646"/>
                </a:lnTo>
                <a:lnTo>
                  <a:pt x="4225569" y="1418145"/>
                </a:lnTo>
                <a:lnTo>
                  <a:pt x="2978683" y="2381135"/>
                </a:lnTo>
                <a:lnTo>
                  <a:pt x="3005838" y="2381135"/>
                </a:lnTo>
                <a:lnTo>
                  <a:pt x="4236631" y="1430578"/>
                </a:lnTo>
                <a:lnTo>
                  <a:pt x="4253226" y="1430578"/>
                </a:lnTo>
                <a:lnTo>
                  <a:pt x="4253293" y="1423962"/>
                </a:lnTo>
                <a:lnTo>
                  <a:pt x="4326916" y="1423962"/>
                </a:lnTo>
                <a:lnTo>
                  <a:pt x="4264037" y="1409407"/>
                </a:lnTo>
                <a:lnTo>
                  <a:pt x="4264634" y="1408950"/>
                </a:lnTo>
                <a:lnTo>
                  <a:pt x="4261116" y="1408252"/>
                </a:lnTo>
                <a:lnTo>
                  <a:pt x="4266298" y="1402549"/>
                </a:lnTo>
                <a:lnTo>
                  <a:pt x="4232224" y="1402549"/>
                </a:lnTo>
                <a:lnTo>
                  <a:pt x="2881211" y="1135646"/>
                </a:lnTo>
                <a:close/>
              </a:path>
              <a:path w="4893945" h="4923790">
                <a:moveTo>
                  <a:pt x="1447774" y="2094852"/>
                </a:moveTo>
                <a:lnTo>
                  <a:pt x="1449273" y="2099297"/>
                </a:lnTo>
                <a:lnTo>
                  <a:pt x="33731" y="2364257"/>
                </a:lnTo>
                <a:lnTo>
                  <a:pt x="135803" y="2364257"/>
                </a:lnTo>
                <a:lnTo>
                  <a:pt x="1452943" y="2115502"/>
                </a:lnTo>
                <a:lnTo>
                  <a:pt x="1555124" y="2115502"/>
                </a:lnTo>
                <a:lnTo>
                  <a:pt x="1480324" y="2101126"/>
                </a:lnTo>
                <a:lnTo>
                  <a:pt x="1488050" y="2095411"/>
                </a:lnTo>
                <a:lnTo>
                  <a:pt x="1450657" y="2095411"/>
                </a:lnTo>
                <a:lnTo>
                  <a:pt x="1447774" y="2094852"/>
                </a:lnTo>
                <a:close/>
              </a:path>
              <a:path w="4893945" h="4923790">
                <a:moveTo>
                  <a:pt x="1555124" y="2115502"/>
                </a:moveTo>
                <a:lnTo>
                  <a:pt x="1452943" y="2115502"/>
                </a:lnTo>
                <a:lnTo>
                  <a:pt x="1453553" y="2120912"/>
                </a:lnTo>
                <a:lnTo>
                  <a:pt x="1455953" y="2119134"/>
                </a:lnTo>
                <a:lnTo>
                  <a:pt x="1473458" y="2119134"/>
                </a:lnTo>
                <a:lnTo>
                  <a:pt x="1472577" y="2116518"/>
                </a:lnTo>
                <a:lnTo>
                  <a:pt x="1560410" y="2116518"/>
                </a:lnTo>
                <a:lnTo>
                  <a:pt x="1555124" y="2115502"/>
                </a:lnTo>
                <a:close/>
              </a:path>
              <a:path w="4893945" h="4923790">
                <a:moveTo>
                  <a:pt x="1308957" y="701192"/>
                </a:moveTo>
                <a:lnTo>
                  <a:pt x="1292250" y="701192"/>
                </a:lnTo>
                <a:lnTo>
                  <a:pt x="1450657" y="2095411"/>
                </a:lnTo>
                <a:lnTo>
                  <a:pt x="1488050" y="2095411"/>
                </a:lnTo>
                <a:lnTo>
                  <a:pt x="1494711" y="2090483"/>
                </a:lnTo>
                <a:lnTo>
                  <a:pt x="1466799" y="2090483"/>
                </a:lnTo>
                <a:lnTo>
                  <a:pt x="1308957" y="701192"/>
                </a:lnTo>
                <a:close/>
              </a:path>
              <a:path w="4893945" h="4923790">
                <a:moveTo>
                  <a:pt x="1365608" y="691184"/>
                </a:moveTo>
                <a:lnTo>
                  <a:pt x="1307820" y="691184"/>
                </a:lnTo>
                <a:lnTo>
                  <a:pt x="2767317" y="1128420"/>
                </a:lnTo>
                <a:lnTo>
                  <a:pt x="1466799" y="2090483"/>
                </a:lnTo>
                <a:lnTo>
                  <a:pt x="1494711" y="2090483"/>
                </a:lnTo>
                <a:lnTo>
                  <a:pt x="2779395" y="1140129"/>
                </a:lnTo>
                <a:lnTo>
                  <a:pt x="2796170" y="1140129"/>
                </a:lnTo>
                <a:lnTo>
                  <a:pt x="2795511" y="1135646"/>
                </a:lnTo>
                <a:lnTo>
                  <a:pt x="2881211" y="1135646"/>
                </a:lnTo>
                <a:lnTo>
                  <a:pt x="2801048" y="1119809"/>
                </a:lnTo>
                <a:lnTo>
                  <a:pt x="2804519" y="1115707"/>
                </a:lnTo>
                <a:lnTo>
                  <a:pt x="2782773" y="1115707"/>
                </a:lnTo>
                <a:lnTo>
                  <a:pt x="1365608" y="691184"/>
                </a:lnTo>
                <a:close/>
              </a:path>
              <a:path w="4893945" h="4923790">
                <a:moveTo>
                  <a:pt x="4326916" y="1423962"/>
                </a:moveTo>
                <a:lnTo>
                  <a:pt x="4253293" y="1423962"/>
                </a:lnTo>
                <a:lnTo>
                  <a:pt x="4893937" y="1572249"/>
                </a:lnTo>
                <a:lnTo>
                  <a:pt x="4893937" y="1555206"/>
                </a:lnTo>
                <a:lnTo>
                  <a:pt x="4326916" y="1423962"/>
                </a:lnTo>
                <a:close/>
              </a:path>
              <a:path w="4893945" h="4923790">
                <a:moveTo>
                  <a:pt x="3744935" y="25323"/>
                </a:moveTo>
                <a:lnTo>
                  <a:pt x="3727246" y="25323"/>
                </a:lnTo>
                <a:lnTo>
                  <a:pt x="4232224" y="1402549"/>
                </a:lnTo>
                <a:lnTo>
                  <a:pt x="4266298" y="1402549"/>
                </a:lnTo>
                <a:lnTo>
                  <a:pt x="4270592" y="1397825"/>
                </a:lnTo>
                <a:lnTo>
                  <a:pt x="4248175" y="1397825"/>
                </a:lnTo>
                <a:lnTo>
                  <a:pt x="3744935" y="25323"/>
                </a:lnTo>
                <a:close/>
              </a:path>
              <a:path w="4893945" h="4923790">
                <a:moveTo>
                  <a:pt x="4893937" y="687235"/>
                </a:moveTo>
                <a:lnTo>
                  <a:pt x="4248175" y="1397825"/>
                </a:lnTo>
                <a:lnTo>
                  <a:pt x="4270592" y="1397825"/>
                </a:lnTo>
                <a:lnTo>
                  <a:pt x="4893937" y="711911"/>
                </a:lnTo>
                <a:lnTo>
                  <a:pt x="4893937" y="687235"/>
                </a:lnTo>
                <a:close/>
              </a:path>
              <a:path w="4893945" h="4923790">
                <a:moveTo>
                  <a:pt x="3726942" y="0"/>
                </a:moveTo>
                <a:lnTo>
                  <a:pt x="2782773" y="1115707"/>
                </a:lnTo>
                <a:lnTo>
                  <a:pt x="2804519" y="1115707"/>
                </a:lnTo>
                <a:lnTo>
                  <a:pt x="3727246" y="25323"/>
                </a:lnTo>
                <a:lnTo>
                  <a:pt x="3744935" y="25323"/>
                </a:lnTo>
                <a:lnTo>
                  <a:pt x="3743007" y="20065"/>
                </a:lnTo>
                <a:lnTo>
                  <a:pt x="3828825" y="20065"/>
                </a:lnTo>
                <a:lnTo>
                  <a:pt x="3726942" y="0"/>
                </a:lnTo>
                <a:close/>
              </a:path>
              <a:path w="4893945" h="4923790">
                <a:moveTo>
                  <a:pt x="3828825" y="20065"/>
                </a:moveTo>
                <a:lnTo>
                  <a:pt x="3743007" y="20065"/>
                </a:lnTo>
                <a:lnTo>
                  <a:pt x="4893937" y="246756"/>
                </a:lnTo>
                <a:lnTo>
                  <a:pt x="4893937" y="229840"/>
                </a:lnTo>
                <a:lnTo>
                  <a:pt x="3828825" y="20065"/>
                </a:lnTo>
                <a:close/>
              </a:path>
            </a:pathLst>
          </a:custGeom>
          <a:solidFill>
            <a:schemeClr val="tx2"/>
          </a:solidFill>
        </p:spPr>
        <p:txBody>
          <a:bodyPr wrap="square" lIns="0" tIns="0" rIns="0" bIns="0" rtlCol="0"/>
          <a:lstStyle/>
          <a:p>
            <a:endParaRPr/>
          </a:p>
        </p:txBody>
      </p:sp>
      <p:grpSp>
        <p:nvGrpSpPr>
          <p:cNvPr id="5" name="Group 4">
            <a:extLst>
              <a:ext uri="{FF2B5EF4-FFF2-40B4-BE49-F238E27FC236}">
                <a16:creationId xmlns:a16="http://schemas.microsoft.com/office/drawing/2014/main" id="{A7C93F09-E862-4595-8790-4374C4958F8F}"/>
              </a:ext>
            </a:extLst>
          </p:cNvPr>
          <p:cNvGrpSpPr/>
          <p:nvPr userDrawn="1"/>
        </p:nvGrpSpPr>
        <p:grpSpPr>
          <a:xfrm>
            <a:off x="9050315" y="568872"/>
            <a:ext cx="2588006" cy="938706"/>
            <a:chOff x="9050315" y="568872"/>
            <a:chExt cx="2588006" cy="938706"/>
          </a:xfrm>
        </p:grpSpPr>
        <p:pic>
          <p:nvPicPr>
            <p:cNvPr id="6" name="Picture 5" descr="Shape&#10;&#10;Description automatically generated">
              <a:extLst>
                <a:ext uri="{FF2B5EF4-FFF2-40B4-BE49-F238E27FC236}">
                  <a16:creationId xmlns:a16="http://schemas.microsoft.com/office/drawing/2014/main" id="{5EB34DC0-B2AF-4FEC-B2F7-93ECDC3DBA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0315" y="568872"/>
              <a:ext cx="987470" cy="938706"/>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6018029F-E4EA-4A31-99F4-837216A610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8514" y="654597"/>
              <a:ext cx="1479807" cy="816866"/>
            </a:xfrm>
            <a:prstGeom prst="rect">
              <a:avLst/>
            </a:prstGeom>
          </p:spPr>
        </p:pic>
      </p:grpSp>
    </p:spTree>
    <p:extLst>
      <p:ext uri="{BB962C8B-B14F-4D97-AF65-F5344CB8AC3E}">
        <p14:creationId xmlns:p14="http://schemas.microsoft.com/office/powerpoint/2010/main" val="377131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4A15-33F7-4AE3-9BD6-E45EBD5DAB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00586F-0C45-4592-A7FD-FCC20C5D74DE}"/>
              </a:ext>
            </a:extLst>
          </p:cNvPr>
          <p:cNvSpPr>
            <a:spLocks noGrp="1"/>
          </p:cNvSpPr>
          <p:nvPr>
            <p:ph idx="1" hasCustomPrompt="1"/>
          </p:nvPr>
        </p:nvSpPr>
        <p:spPr>
          <a:xfrm>
            <a:off x="972000" y="1800000"/>
            <a:ext cx="10429136"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9BA0AC5-7D47-4724-A73B-86F8B324A0D3}"/>
              </a:ext>
            </a:extLst>
          </p:cNvPr>
          <p:cNvSpPr>
            <a:spLocks noGrp="1"/>
          </p:cNvSpPr>
          <p:nvPr>
            <p:ph type="dt" sz="half" idx="10"/>
          </p:nvPr>
        </p:nvSpPr>
        <p:spPr/>
        <p:txBody>
          <a:bodyPr/>
          <a:lstStyle/>
          <a:p>
            <a:endParaRPr lang="en-AU"/>
          </a:p>
        </p:txBody>
      </p:sp>
      <p:sp>
        <p:nvSpPr>
          <p:cNvPr id="9" name="Footer Placeholder 8">
            <a:extLst>
              <a:ext uri="{FF2B5EF4-FFF2-40B4-BE49-F238E27FC236}">
                <a16:creationId xmlns:a16="http://schemas.microsoft.com/office/drawing/2014/main" id="{780D8390-067D-4111-9941-4D5BA515BE27}"/>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551FD721-B50E-4BE9-956D-5C192E918AD0}"/>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415579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4A15-33F7-4AE3-9BD6-E45EBD5DAB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00586F-0C45-4592-A7FD-FCC20C5D74DE}"/>
              </a:ext>
            </a:extLst>
          </p:cNvPr>
          <p:cNvSpPr>
            <a:spLocks noGrp="1"/>
          </p:cNvSpPr>
          <p:nvPr>
            <p:ph idx="1" hasCustomPrompt="1"/>
          </p:nvPr>
        </p:nvSpPr>
        <p:spPr>
          <a:xfrm>
            <a:off x="972000" y="1800000"/>
            <a:ext cx="5040000"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9BA0AC5-7D47-4724-A73B-86F8B324A0D3}"/>
              </a:ext>
            </a:extLst>
          </p:cNvPr>
          <p:cNvSpPr>
            <a:spLocks noGrp="1"/>
          </p:cNvSpPr>
          <p:nvPr>
            <p:ph type="dt" sz="half" idx="10"/>
          </p:nvPr>
        </p:nvSpPr>
        <p:spPr/>
        <p:txBody>
          <a:bodyPr/>
          <a:lstStyle/>
          <a:p>
            <a:endParaRPr lang="en-AU"/>
          </a:p>
        </p:txBody>
      </p:sp>
      <p:sp>
        <p:nvSpPr>
          <p:cNvPr id="9" name="Footer Placeholder 8">
            <a:extLst>
              <a:ext uri="{FF2B5EF4-FFF2-40B4-BE49-F238E27FC236}">
                <a16:creationId xmlns:a16="http://schemas.microsoft.com/office/drawing/2014/main" id="{780D8390-067D-4111-9941-4D5BA515BE27}"/>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551FD721-B50E-4BE9-956D-5C192E918AD0}"/>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2" name="Content Placeholder 2">
            <a:extLst>
              <a:ext uri="{FF2B5EF4-FFF2-40B4-BE49-F238E27FC236}">
                <a16:creationId xmlns:a16="http://schemas.microsoft.com/office/drawing/2014/main" id="{B2CC03E3-3100-4FDB-9383-7A3A7D2C11E4}"/>
              </a:ext>
            </a:extLst>
          </p:cNvPr>
          <p:cNvSpPr>
            <a:spLocks noGrp="1"/>
          </p:cNvSpPr>
          <p:nvPr>
            <p:ph idx="13" hasCustomPrompt="1"/>
          </p:nvPr>
        </p:nvSpPr>
        <p:spPr>
          <a:xfrm>
            <a:off x="6372000" y="1800000"/>
            <a:ext cx="5040000"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15531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4A15-33F7-4AE3-9BD6-E45EBD5DAB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00586F-0C45-4592-A7FD-FCC20C5D74DE}"/>
              </a:ext>
            </a:extLst>
          </p:cNvPr>
          <p:cNvSpPr>
            <a:spLocks noGrp="1"/>
          </p:cNvSpPr>
          <p:nvPr>
            <p:ph idx="1" hasCustomPrompt="1"/>
          </p:nvPr>
        </p:nvSpPr>
        <p:spPr>
          <a:xfrm>
            <a:off x="972000" y="1800000"/>
            <a:ext cx="3366000"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9BA0AC5-7D47-4724-A73B-86F8B324A0D3}"/>
              </a:ext>
            </a:extLst>
          </p:cNvPr>
          <p:cNvSpPr>
            <a:spLocks noGrp="1"/>
          </p:cNvSpPr>
          <p:nvPr>
            <p:ph type="dt" sz="half" idx="10"/>
          </p:nvPr>
        </p:nvSpPr>
        <p:spPr/>
        <p:txBody>
          <a:bodyPr/>
          <a:lstStyle/>
          <a:p>
            <a:endParaRPr lang="en-AU"/>
          </a:p>
        </p:txBody>
      </p:sp>
      <p:sp>
        <p:nvSpPr>
          <p:cNvPr id="9" name="Footer Placeholder 8">
            <a:extLst>
              <a:ext uri="{FF2B5EF4-FFF2-40B4-BE49-F238E27FC236}">
                <a16:creationId xmlns:a16="http://schemas.microsoft.com/office/drawing/2014/main" id="{780D8390-067D-4111-9941-4D5BA515BE27}"/>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551FD721-B50E-4BE9-956D-5C192E918AD0}"/>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2" name="Content Placeholder 2">
            <a:extLst>
              <a:ext uri="{FF2B5EF4-FFF2-40B4-BE49-F238E27FC236}">
                <a16:creationId xmlns:a16="http://schemas.microsoft.com/office/drawing/2014/main" id="{B2CC03E3-3100-4FDB-9383-7A3A7D2C11E4}"/>
              </a:ext>
            </a:extLst>
          </p:cNvPr>
          <p:cNvSpPr>
            <a:spLocks noGrp="1"/>
          </p:cNvSpPr>
          <p:nvPr>
            <p:ph idx="13" hasCustomPrompt="1"/>
          </p:nvPr>
        </p:nvSpPr>
        <p:spPr>
          <a:xfrm>
            <a:off x="4509000" y="1800000"/>
            <a:ext cx="3366000"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D3A5D976-4D33-48FC-80DA-8F7BF2E48FC1}"/>
              </a:ext>
            </a:extLst>
          </p:cNvPr>
          <p:cNvSpPr>
            <a:spLocks noGrp="1"/>
          </p:cNvSpPr>
          <p:nvPr>
            <p:ph idx="14" hasCustomPrompt="1"/>
          </p:nvPr>
        </p:nvSpPr>
        <p:spPr>
          <a:xfrm>
            <a:off x="8046000" y="1800000"/>
            <a:ext cx="3366000" cy="3780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78034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4A15-33F7-4AE3-9BD6-E45EBD5DAB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00586F-0C45-4592-A7FD-FCC20C5D74DE}"/>
              </a:ext>
            </a:extLst>
          </p:cNvPr>
          <p:cNvSpPr>
            <a:spLocks noGrp="1"/>
          </p:cNvSpPr>
          <p:nvPr>
            <p:ph idx="1" hasCustomPrompt="1"/>
          </p:nvPr>
        </p:nvSpPr>
        <p:spPr>
          <a:xfrm>
            <a:off x="972000" y="2232000"/>
            <a:ext cx="5040000" cy="3348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9BA0AC5-7D47-4724-A73B-86F8B324A0D3}"/>
              </a:ext>
            </a:extLst>
          </p:cNvPr>
          <p:cNvSpPr>
            <a:spLocks noGrp="1"/>
          </p:cNvSpPr>
          <p:nvPr>
            <p:ph type="dt" sz="half" idx="10"/>
          </p:nvPr>
        </p:nvSpPr>
        <p:spPr/>
        <p:txBody>
          <a:bodyPr/>
          <a:lstStyle/>
          <a:p>
            <a:endParaRPr lang="en-AU"/>
          </a:p>
        </p:txBody>
      </p:sp>
      <p:sp>
        <p:nvSpPr>
          <p:cNvPr id="9" name="Footer Placeholder 8">
            <a:extLst>
              <a:ext uri="{FF2B5EF4-FFF2-40B4-BE49-F238E27FC236}">
                <a16:creationId xmlns:a16="http://schemas.microsoft.com/office/drawing/2014/main" id="{780D8390-067D-4111-9941-4D5BA515BE27}"/>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551FD721-B50E-4BE9-956D-5C192E918AD0}"/>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2" name="Content Placeholder 2">
            <a:extLst>
              <a:ext uri="{FF2B5EF4-FFF2-40B4-BE49-F238E27FC236}">
                <a16:creationId xmlns:a16="http://schemas.microsoft.com/office/drawing/2014/main" id="{B2CC03E3-3100-4FDB-9383-7A3A7D2C11E4}"/>
              </a:ext>
            </a:extLst>
          </p:cNvPr>
          <p:cNvSpPr>
            <a:spLocks noGrp="1"/>
          </p:cNvSpPr>
          <p:nvPr>
            <p:ph idx="13" hasCustomPrompt="1"/>
          </p:nvPr>
        </p:nvSpPr>
        <p:spPr>
          <a:xfrm>
            <a:off x="6372000" y="2232000"/>
            <a:ext cx="5040000" cy="3348000"/>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6D77C36-7FE9-4FF1-96A0-42DB08D08AC2}"/>
              </a:ext>
            </a:extLst>
          </p:cNvPr>
          <p:cNvSpPr>
            <a:spLocks noGrp="1"/>
          </p:cNvSpPr>
          <p:nvPr>
            <p:ph type="body" sz="quarter" idx="14" hasCustomPrompt="1"/>
          </p:nvPr>
        </p:nvSpPr>
        <p:spPr>
          <a:xfrm>
            <a:off x="971999" y="1800000"/>
            <a:ext cx="5040000" cy="432000"/>
          </a:xfrm>
        </p:spPr>
        <p:txBody>
          <a:bodyPr/>
          <a:lstStyle>
            <a:lvl1pPr>
              <a:defRPr b="1">
                <a:solidFill>
                  <a:schemeClr val="tx2"/>
                </a:solidFill>
              </a:defRPr>
            </a:lvl1pPr>
          </a:lstStyle>
          <a:p>
            <a:pPr lvl="0"/>
            <a:r>
              <a:rPr lang="en-US"/>
              <a:t>Insert caption here</a:t>
            </a:r>
            <a:endParaRPr lang="en-AU"/>
          </a:p>
        </p:txBody>
      </p:sp>
      <p:sp>
        <p:nvSpPr>
          <p:cNvPr id="11" name="Text Placeholder 4">
            <a:extLst>
              <a:ext uri="{FF2B5EF4-FFF2-40B4-BE49-F238E27FC236}">
                <a16:creationId xmlns:a16="http://schemas.microsoft.com/office/drawing/2014/main" id="{4180EB41-573B-4C2C-BBC8-E3C82FC10948}"/>
              </a:ext>
            </a:extLst>
          </p:cNvPr>
          <p:cNvSpPr>
            <a:spLocks noGrp="1"/>
          </p:cNvSpPr>
          <p:nvPr>
            <p:ph type="body" sz="quarter" idx="15" hasCustomPrompt="1"/>
          </p:nvPr>
        </p:nvSpPr>
        <p:spPr>
          <a:xfrm>
            <a:off x="6372000" y="1800000"/>
            <a:ext cx="5040000" cy="432000"/>
          </a:xfrm>
        </p:spPr>
        <p:txBody>
          <a:bodyPr/>
          <a:lstStyle>
            <a:lvl1pPr>
              <a:defRPr b="1">
                <a:solidFill>
                  <a:schemeClr val="tx2"/>
                </a:solidFill>
              </a:defRPr>
            </a:lvl1pPr>
          </a:lstStyle>
          <a:p>
            <a:pPr lvl="0"/>
            <a:r>
              <a:rPr lang="en-US"/>
              <a:t>Insert caption here</a:t>
            </a:r>
            <a:endParaRPr lang="en-AU"/>
          </a:p>
        </p:txBody>
      </p:sp>
    </p:spTree>
    <p:extLst>
      <p:ext uri="{BB962C8B-B14F-4D97-AF65-F5344CB8AC3E}">
        <p14:creationId xmlns:p14="http://schemas.microsoft.com/office/powerpoint/2010/main" val="194426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9A114-B88C-4C55-BFB0-7F19BF923E56}"/>
              </a:ext>
            </a:extLst>
          </p:cNvPr>
          <p:cNvSpPr>
            <a:spLocks noGrp="1"/>
          </p:cNvSpPr>
          <p:nvPr>
            <p:ph sz="half" idx="1"/>
          </p:nvPr>
        </p:nvSpPr>
        <p:spPr>
          <a:xfrm>
            <a:off x="972000" y="1800000"/>
            <a:ext cx="3883954" cy="37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itle 9">
            <a:extLst>
              <a:ext uri="{FF2B5EF4-FFF2-40B4-BE49-F238E27FC236}">
                <a16:creationId xmlns:a16="http://schemas.microsoft.com/office/drawing/2014/main" id="{C4649B2E-F440-450A-88A1-1900B2409FB3}"/>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BF8C14B8-6856-4455-9D08-70B45A2D2CD8}"/>
              </a:ext>
            </a:extLst>
          </p:cNvPr>
          <p:cNvSpPr>
            <a:spLocks noGrp="1"/>
          </p:cNvSpPr>
          <p:nvPr>
            <p:ph type="dt" sz="half" idx="10"/>
          </p:nvPr>
        </p:nvSpPr>
        <p:spPr/>
        <p:txBody>
          <a:bodyPr/>
          <a:lstStyle/>
          <a:p>
            <a:endParaRPr lang="en-AU"/>
          </a:p>
        </p:txBody>
      </p:sp>
      <p:sp>
        <p:nvSpPr>
          <p:cNvPr id="9" name="Footer Placeholder 8">
            <a:extLst>
              <a:ext uri="{FF2B5EF4-FFF2-40B4-BE49-F238E27FC236}">
                <a16:creationId xmlns:a16="http://schemas.microsoft.com/office/drawing/2014/main" id="{494EC605-B016-4957-A970-7E9F0BBAA7FF}"/>
              </a:ext>
            </a:extLst>
          </p:cNvPr>
          <p:cNvSpPr>
            <a:spLocks noGrp="1"/>
          </p:cNvSpPr>
          <p:nvPr>
            <p:ph type="ftr" sz="quarter" idx="11"/>
          </p:nvPr>
        </p:nvSpPr>
        <p:spPr/>
        <p:txBody>
          <a:bodyPr/>
          <a:lstStyle/>
          <a:p>
            <a:endParaRPr lang="en-AU"/>
          </a:p>
        </p:txBody>
      </p:sp>
      <p:sp>
        <p:nvSpPr>
          <p:cNvPr id="11" name="Slide Number Placeholder 10">
            <a:extLst>
              <a:ext uri="{FF2B5EF4-FFF2-40B4-BE49-F238E27FC236}">
                <a16:creationId xmlns:a16="http://schemas.microsoft.com/office/drawing/2014/main" id="{2C776139-7459-498A-B176-FBC356DEDE36}"/>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4" name="Text Placeholder 12">
            <a:extLst>
              <a:ext uri="{FF2B5EF4-FFF2-40B4-BE49-F238E27FC236}">
                <a16:creationId xmlns:a16="http://schemas.microsoft.com/office/drawing/2014/main" id="{E082EEAA-B107-4370-A973-8742ED7738E9}"/>
              </a:ext>
            </a:extLst>
          </p:cNvPr>
          <p:cNvSpPr>
            <a:spLocks noGrp="1"/>
          </p:cNvSpPr>
          <p:nvPr>
            <p:ph type="body" sz="quarter" idx="13" hasCustomPrompt="1"/>
          </p:nvPr>
        </p:nvSpPr>
        <p:spPr>
          <a:xfrm>
            <a:off x="4962525" y="1800225"/>
            <a:ext cx="6294438" cy="3779838"/>
          </a:xfrm>
        </p:spPr>
        <p:txBody>
          <a:bodyPr/>
          <a:lstStyle>
            <a:lvl1pPr>
              <a:defRPr/>
            </a:lvl1pPr>
          </a:lstStyle>
          <a:p>
            <a:pPr lvl="0"/>
            <a:r>
              <a:rPr lang="en-GB"/>
              <a:t>Insert text here. Press the Increase Indent Level button for styles, e.g. press once for subheading, twice for bullets.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24878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649B2E-F440-450A-88A1-1900B2409FB3}"/>
              </a:ext>
            </a:extLst>
          </p:cNvPr>
          <p:cNvSpPr>
            <a:spLocks noGrp="1"/>
          </p:cNvSpPr>
          <p:nvPr>
            <p:ph type="title"/>
          </p:nvPr>
        </p:nvSpPr>
        <p:spPr>
          <a:xfrm>
            <a:off x="6948000" y="648000"/>
            <a:ext cx="4680000" cy="900000"/>
          </a:xfrm>
        </p:spPr>
        <p:txBody>
          <a:bodyPr/>
          <a:lstStyle>
            <a:lvl1pPr>
              <a:defRPr>
                <a:solidFill>
                  <a:schemeClr val="tx2"/>
                </a:solidFill>
              </a:defRPr>
            </a:lvl1pPr>
          </a:lstStyle>
          <a:p>
            <a:r>
              <a:rPr lang="en-US"/>
              <a:t>Click to edit Master title style</a:t>
            </a:r>
            <a:endParaRPr lang="en-AU"/>
          </a:p>
        </p:txBody>
      </p:sp>
      <p:sp>
        <p:nvSpPr>
          <p:cNvPr id="11" name="Picture Placeholder 10">
            <a:extLst>
              <a:ext uri="{FF2B5EF4-FFF2-40B4-BE49-F238E27FC236}">
                <a16:creationId xmlns:a16="http://schemas.microsoft.com/office/drawing/2014/main" id="{ABC85151-A6E7-44F6-BF68-E769A76F0FAC}"/>
              </a:ext>
            </a:extLst>
          </p:cNvPr>
          <p:cNvSpPr>
            <a:spLocks noGrp="1"/>
          </p:cNvSpPr>
          <p:nvPr>
            <p:ph type="pic" sz="quarter" idx="10" hasCustomPrompt="1"/>
          </p:nvPr>
        </p:nvSpPr>
        <p:spPr>
          <a:xfrm>
            <a:off x="0" y="0"/>
            <a:ext cx="6077669" cy="6857461"/>
          </a:xfrm>
          <a:solidFill>
            <a:schemeClr val="bg1">
              <a:lumMod val="95000"/>
            </a:schemeClr>
          </a:solidFill>
        </p:spPr>
        <p:txBody>
          <a:bodyPr lIns="360000" tIns="2520000" rIns="360000" bIns="0" anchor="t" anchorCtr="1"/>
          <a:lstStyle>
            <a:lvl1pPr algn="ctr">
              <a:defRPr sz="1100"/>
            </a:lvl1pPr>
          </a:lstStyle>
          <a:p>
            <a:r>
              <a:rPr lang="en-GB"/>
              <a:t>Click the icon to insert a photo. Once your image is inserted, press Crop &gt; Fill to resize the image and drag photo into desired position. For stock images, select the picture placeholder, then on the ribbon click Insert &gt; Picture &gt; Stock Image</a:t>
            </a:r>
            <a:endParaRPr lang="en-AU"/>
          </a:p>
        </p:txBody>
      </p:sp>
      <p:sp>
        <p:nvSpPr>
          <p:cNvPr id="16" name="Text Placeholder 15">
            <a:extLst>
              <a:ext uri="{FF2B5EF4-FFF2-40B4-BE49-F238E27FC236}">
                <a16:creationId xmlns:a16="http://schemas.microsoft.com/office/drawing/2014/main" id="{3F830188-AC6C-40F8-8208-2A83A9CD1C86}"/>
              </a:ext>
            </a:extLst>
          </p:cNvPr>
          <p:cNvSpPr>
            <a:spLocks noGrp="1"/>
          </p:cNvSpPr>
          <p:nvPr>
            <p:ph type="body" sz="quarter" idx="11"/>
          </p:nvPr>
        </p:nvSpPr>
        <p:spPr>
          <a:xfrm>
            <a:off x="6948000" y="1800000"/>
            <a:ext cx="4680000" cy="33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descr="Text&#10;&#10;Description automatically generated with low confidence">
            <a:extLst>
              <a:ext uri="{FF2B5EF4-FFF2-40B4-BE49-F238E27FC236}">
                <a16:creationId xmlns:a16="http://schemas.microsoft.com/office/drawing/2014/main" id="{8A54F4BC-BB24-4EFB-A9D0-93E054A08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3425" y="6188775"/>
            <a:ext cx="1183680" cy="432000"/>
          </a:xfrm>
          <a:prstGeom prst="rect">
            <a:avLst/>
          </a:prstGeom>
        </p:spPr>
      </p:pic>
    </p:spTree>
    <p:extLst>
      <p:ext uri="{BB962C8B-B14F-4D97-AF65-F5344CB8AC3E}">
        <p14:creationId xmlns:p14="http://schemas.microsoft.com/office/powerpoint/2010/main" val="3382836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71121-C4A4-4B7B-B0B8-9F49382A8069}"/>
              </a:ext>
            </a:extLst>
          </p:cNvPr>
          <p:cNvSpPr>
            <a:spLocks noGrp="1"/>
          </p:cNvSpPr>
          <p:nvPr>
            <p:ph type="title"/>
          </p:nvPr>
        </p:nvSpPr>
        <p:spPr>
          <a:xfrm>
            <a:off x="6948000" y="648000"/>
            <a:ext cx="4680000" cy="900000"/>
          </a:xfrm>
        </p:spPr>
        <p:txBody>
          <a:bodyPr/>
          <a:lstStyle>
            <a:lvl1pPr>
              <a:defRPr>
                <a:solidFill>
                  <a:schemeClr val="tx2"/>
                </a:solidFill>
              </a:defRPr>
            </a:lvl1pPr>
          </a:lstStyle>
          <a:p>
            <a:r>
              <a:rPr lang="en-US"/>
              <a:t>Click to edit Master title style</a:t>
            </a:r>
            <a:endParaRPr lang="en-AU"/>
          </a:p>
        </p:txBody>
      </p:sp>
      <p:sp>
        <p:nvSpPr>
          <p:cNvPr id="8" name="Text Placeholder 7">
            <a:extLst>
              <a:ext uri="{FF2B5EF4-FFF2-40B4-BE49-F238E27FC236}">
                <a16:creationId xmlns:a16="http://schemas.microsoft.com/office/drawing/2014/main" id="{B096F877-359D-4EAA-9936-6CEF623E2EDA}"/>
              </a:ext>
            </a:extLst>
          </p:cNvPr>
          <p:cNvSpPr>
            <a:spLocks noGrp="1"/>
          </p:cNvSpPr>
          <p:nvPr>
            <p:ph type="body" sz="quarter" idx="11"/>
          </p:nvPr>
        </p:nvSpPr>
        <p:spPr>
          <a:xfrm>
            <a:off x="6948000" y="1800000"/>
            <a:ext cx="4680000" cy="331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10">
            <a:extLst>
              <a:ext uri="{FF2B5EF4-FFF2-40B4-BE49-F238E27FC236}">
                <a16:creationId xmlns:a16="http://schemas.microsoft.com/office/drawing/2014/main" id="{892A5CB3-4E07-49DF-A74A-CBE25EEDCB0C}"/>
              </a:ext>
            </a:extLst>
          </p:cNvPr>
          <p:cNvSpPr>
            <a:spLocks noGrp="1"/>
          </p:cNvSpPr>
          <p:nvPr>
            <p:ph type="pic" sz="quarter" idx="10" hasCustomPrompt="1"/>
          </p:nvPr>
        </p:nvSpPr>
        <p:spPr>
          <a:xfrm>
            <a:off x="0" y="0"/>
            <a:ext cx="6077669" cy="6857461"/>
          </a:xfrm>
          <a:solidFill>
            <a:schemeClr val="bg2"/>
          </a:solidFill>
        </p:spPr>
        <p:txBody>
          <a:bodyPr lIns="360000" tIns="2520000" rIns="360000" bIns="0" anchor="t" anchorCtr="1"/>
          <a:lstStyle>
            <a:lvl1pPr algn="ctr">
              <a:defRPr sz="1100"/>
            </a:lvl1pPr>
          </a:lstStyle>
          <a:p>
            <a:r>
              <a:rPr lang="en-GB"/>
              <a:t>Click the icon to insert a photo. Once your image is inserted, press Crop &gt; Fill to resize the image and drag photo into desired position. For stock images, select the picture placeholder, then on the ribbon click Insert &gt; Picture &gt; Stock Image</a:t>
            </a:r>
            <a:endParaRPr lang="en-AU"/>
          </a:p>
        </p:txBody>
      </p:sp>
      <p:pic>
        <p:nvPicPr>
          <p:cNvPr id="10" name="Picture 9">
            <a:extLst>
              <a:ext uri="{FF2B5EF4-FFF2-40B4-BE49-F238E27FC236}">
                <a16:creationId xmlns:a16="http://schemas.microsoft.com/office/drawing/2014/main" id="{39DE0B64-6709-4898-9E2C-F16339FA92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3425" y="6189084"/>
            <a:ext cx="1183680" cy="431382"/>
          </a:xfrm>
          <a:prstGeom prst="rect">
            <a:avLst/>
          </a:prstGeom>
        </p:spPr>
      </p:pic>
    </p:spTree>
    <p:extLst>
      <p:ext uri="{BB962C8B-B14F-4D97-AF65-F5344CB8AC3E}">
        <p14:creationId xmlns:p14="http://schemas.microsoft.com/office/powerpoint/2010/main" val="1034516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dark 2">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3C397B6C-FB49-4584-AD03-FB07B430F59F}"/>
              </a:ext>
            </a:extLst>
          </p:cNvPr>
          <p:cNvSpPr>
            <a:spLocks noGrp="1"/>
          </p:cNvSpPr>
          <p:nvPr>
            <p:ph type="pic" sz="quarter" idx="13" hasCustomPrompt="1"/>
          </p:nvPr>
        </p:nvSpPr>
        <p:spPr>
          <a:xfrm>
            <a:off x="4050000" y="1"/>
            <a:ext cx="8142720" cy="5868000"/>
          </a:xfrm>
          <a:solidFill>
            <a:schemeClr val="bg2"/>
          </a:solidFill>
        </p:spPr>
        <p:txBody>
          <a:bodyPr lIns="360000" tIns="2520000" rIns="360000" bIns="0" anchor="t" anchorCtr="1"/>
          <a:lstStyle>
            <a:lvl1pPr algn="ctr">
              <a:defRPr sz="1100"/>
            </a:lvl1pPr>
          </a:lstStyle>
          <a:p>
            <a:r>
              <a:rPr lang="en-GB"/>
              <a:t>Click the icon to insert a photo. Once your image is inserted, press Crop &gt; Fill to resize the image and drag photo into desired position. For stock images, select the picture placeholder, then on the ribbon click Insert &gt; Picture &gt; Stock Image</a:t>
            </a:r>
            <a:endParaRPr lang="en-AU"/>
          </a:p>
        </p:txBody>
      </p:sp>
      <p:sp>
        <p:nvSpPr>
          <p:cNvPr id="10" name="Rectangle 9">
            <a:extLst>
              <a:ext uri="{FF2B5EF4-FFF2-40B4-BE49-F238E27FC236}">
                <a16:creationId xmlns:a16="http://schemas.microsoft.com/office/drawing/2014/main" id="{D12163AA-198E-4EB6-8792-6296085FE665}"/>
              </a:ext>
            </a:extLst>
          </p:cNvPr>
          <p:cNvSpPr/>
          <p:nvPr userDrawn="1"/>
        </p:nvSpPr>
        <p:spPr>
          <a:xfrm>
            <a:off x="0" y="-1"/>
            <a:ext cx="4050000" cy="58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6" name="Title 5">
            <a:extLst>
              <a:ext uri="{FF2B5EF4-FFF2-40B4-BE49-F238E27FC236}">
                <a16:creationId xmlns:a16="http://schemas.microsoft.com/office/drawing/2014/main" id="{45448FB1-55CE-437E-B0CE-68372DB9D351}"/>
              </a:ext>
            </a:extLst>
          </p:cNvPr>
          <p:cNvSpPr>
            <a:spLocks noGrp="1"/>
          </p:cNvSpPr>
          <p:nvPr>
            <p:ph type="title"/>
          </p:nvPr>
        </p:nvSpPr>
        <p:spPr>
          <a:xfrm>
            <a:off x="450000" y="648000"/>
            <a:ext cx="3240000" cy="450000"/>
          </a:xfrm>
        </p:spPr>
        <p:txBody>
          <a:bodyPr/>
          <a:lstStyle>
            <a:lvl1pPr>
              <a:defRPr>
                <a:solidFill>
                  <a:schemeClr val="bg1"/>
                </a:solidFill>
              </a:defRPr>
            </a:lvl1pPr>
          </a:lstStyle>
          <a:p>
            <a:r>
              <a:rPr lang="en-US"/>
              <a:t>Click to edit Master title style</a:t>
            </a:r>
            <a:endParaRPr lang="en-AU"/>
          </a:p>
        </p:txBody>
      </p:sp>
      <p:sp>
        <p:nvSpPr>
          <p:cNvPr id="2" name="Date Placeholder 1">
            <a:extLst>
              <a:ext uri="{FF2B5EF4-FFF2-40B4-BE49-F238E27FC236}">
                <a16:creationId xmlns:a16="http://schemas.microsoft.com/office/drawing/2014/main" id="{2A5D9A9D-1FCC-4682-BEF7-4F1BA3A53AC2}"/>
              </a:ext>
            </a:extLst>
          </p:cNvPr>
          <p:cNvSpPr>
            <a:spLocks noGrp="1"/>
          </p:cNvSpPr>
          <p:nvPr>
            <p:ph type="dt" sz="half" idx="10"/>
          </p:nvPr>
        </p:nvSpPr>
        <p:spPr/>
        <p:txBody>
          <a:bodyPr/>
          <a:lstStyle>
            <a:lvl1pPr>
              <a:defRPr>
                <a:solidFill>
                  <a:schemeClr val="bg1"/>
                </a:solidFill>
              </a:defRPr>
            </a:lvl1pPr>
          </a:lstStyle>
          <a:p>
            <a:endParaRPr lang="en-AU"/>
          </a:p>
        </p:txBody>
      </p:sp>
      <p:sp>
        <p:nvSpPr>
          <p:cNvPr id="7" name="Footer Placeholder 6">
            <a:extLst>
              <a:ext uri="{FF2B5EF4-FFF2-40B4-BE49-F238E27FC236}">
                <a16:creationId xmlns:a16="http://schemas.microsoft.com/office/drawing/2014/main" id="{A3E7F3E4-B243-4739-BA17-2D6C9FB3CC1B}"/>
              </a:ext>
            </a:extLst>
          </p:cNvPr>
          <p:cNvSpPr>
            <a:spLocks noGrp="1"/>
          </p:cNvSpPr>
          <p:nvPr>
            <p:ph type="ftr" sz="quarter" idx="1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C3C7811B-86C0-4758-90F6-71AD0614040B}"/>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1" name="Text Placeholder 4">
            <a:extLst>
              <a:ext uri="{FF2B5EF4-FFF2-40B4-BE49-F238E27FC236}">
                <a16:creationId xmlns:a16="http://schemas.microsoft.com/office/drawing/2014/main" id="{1F3F6FE9-01CA-42BB-AD17-FE21CC2D0D20}"/>
              </a:ext>
            </a:extLst>
          </p:cNvPr>
          <p:cNvSpPr>
            <a:spLocks noGrp="1"/>
          </p:cNvSpPr>
          <p:nvPr>
            <p:ph type="body" sz="quarter" idx="15" hasCustomPrompt="1"/>
          </p:nvPr>
        </p:nvSpPr>
        <p:spPr>
          <a:xfrm>
            <a:off x="450000" y="1314000"/>
            <a:ext cx="3240000" cy="3989887"/>
          </a:xfrm>
        </p:spPr>
        <p:txBody>
          <a:bodyPr/>
          <a:lstStyle>
            <a:lvl1pPr>
              <a:defRPr>
                <a:solidFill>
                  <a:schemeClr val="bg1"/>
                </a:solidFill>
              </a:defRPr>
            </a:lvl1pPr>
            <a:lvl2pPr>
              <a:defRPr>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text here. Press the Increase Indent Level button for styles, e.g. press once for subheading, twice for bullets.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3052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DDF4D62-B524-4158-8786-0AF49E8AE35C}"/>
              </a:ext>
            </a:extLst>
          </p:cNvPr>
          <p:cNvSpPr>
            <a:spLocks noGrp="1"/>
          </p:cNvSpPr>
          <p:nvPr>
            <p:ph type="pic" sz="quarter" idx="14" hasCustomPrompt="1"/>
          </p:nvPr>
        </p:nvSpPr>
        <p:spPr>
          <a:xfrm>
            <a:off x="4705200" y="1"/>
            <a:ext cx="7488000" cy="6857461"/>
          </a:xfrm>
          <a:custGeom>
            <a:avLst/>
            <a:gdLst>
              <a:gd name="connsiteX0" fmla="*/ 3124273 w 7488000"/>
              <a:gd name="connsiteY0" fmla="*/ 0 h 6857461"/>
              <a:gd name="connsiteX1" fmla="*/ 4829330 w 7488000"/>
              <a:gd name="connsiteY1" fmla="*/ 0 h 6857461"/>
              <a:gd name="connsiteX2" fmla="*/ 5750630 w 7488000"/>
              <a:gd name="connsiteY2" fmla="*/ 2152989 h 6857461"/>
              <a:gd name="connsiteX3" fmla="*/ 7488000 w 7488000"/>
              <a:gd name="connsiteY3" fmla="*/ 3301604 h 6857461"/>
              <a:gd name="connsiteX4" fmla="*/ 7488000 w 7488000"/>
              <a:gd name="connsiteY4" fmla="*/ 6196786 h 6857461"/>
              <a:gd name="connsiteX5" fmla="*/ 7043690 w 7488000"/>
              <a:gd name="connsiteY5" fmla="*/ 6857461 h 6857461"/>
              <a:gd name="connsiteX6" fmla="*/ 5666484 w 7488000"/>
              <a:gd name="connsiteY6" fmla="*/ 6857461 h 6857461"/>
              <a:gd name="connsiteX7" fmla="*/ 4327492 w 7488000"/>
              <a:gd name="connsiteY7" fmla="*/ 6418711 h 6857461"/>
              <a:gd name="connsiteX8" fmla="*/ 4004196 w 7488000"/>
              <a:gd name="connsiteY8" fmla="*/ 6857461 h 6857461"/>
              <a:gd name="connsiteX9" fmla="*/ 155258 w 7488000"/>
              <a:gd name="connsiteY9" fmla="*/ 6857461 h 6857461"/>
              <a:gd name="connsiteX10" fmla="*/ 0 w 7488000"/>
              <a:gd name="connsiteY10" fmla="*/ 6607037 h 6857461"/>
              <a:gd name="connsiteX11" fmla="*/ 0 w 7488000"/>
              <a:gd name="connsiteY11" fmla="*/ 5154779 h 6857461"/>
              <a:gd name="connsiteX12" fmla="*/ 1942690 w 7488000"/>
              <a:gd name="connsiteY12" fmla="*/ 3595088 h 6857461"/>
              <a:gd name="connsiteX13" fmla="*/ 1205751 w 7488000"/>
              <a:gd name="connsiteY13" fmla="*/ 1447305 h 68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8000" h="6857461">
                <a:moveTo>
                  <a:pt x="3124273" y="0"/>
                </a:moveTo>
                <a:lnTo>
                  <a:pt x="4829330" y="0"/>
                </a:lnTo>
                <a:lnTo>
                  <a:pt x="5750630" y="2152989"/>
                </a:lnTo>
                <a:lnTo>
                  <a:pt x="7488000" y="3301604"/>
                </a:lnTo>
                <a:lnTo>
                  <a:pt x="7488000" y="6196786"/>
                </a:lnTo>
                <a:lnTo>
                  <a:pt x="7043690" y="6857461"/>
                </a:lnTo>
                <a:lnTo>
                  <a:pt x="5666484" y="6857461"/>
                </a:lnTo>
                <a:lnTo>
                  <a:pt x="4327492" y="6418711"/>
                </a:lnTo>
                <a:lnTo>
                  <a:pt x="4004196" y="6857461"/>
                </a:lnTo>
                <a:lnTo>
                  <a:pt x="155258" y="6857461"/>
                </a:lnTo>
                <a:lnTo>
                  <a:pt x="0" y="6607037"/>
                </a:lnTo>
                <a:lnTo>
                  <a:pt x="0" y="5154779"/>
                </a:lnTo>
                <a:lnTo>
                  <a:pt x="1942690" y="3595088"/>
                </a:lnTo>
                <a:lnTo>
                  <a:pt x="1205751" y="1447305"/>
                </a:lnTo>
                <a:close/>
              </a:path>
            </a:pathLst>
          </a:custGeom>
          <a:solidFill>
            <a:schemeClr val="bg1">
              <a:lumMod val="95000"/>
            </a:schemeClr>
          </a:solidFill>
        </p:spPr>
        <p:txBody>
          <a:bodyPr wrap="square" lIns="1800000" tIns="2052000" rIns="1800000" bIns="0" anchor="t" anchorCtr="1">
            <a:noAutofit/>
          </a:bodyPr>
          <a:lstStyle>
            <a:lvl1pPr algn="ctr">
              <a:defRPr sz="1200"/>
            </a:lvl1pPr>
          </a:lstStyle>
          <a:p>
            <a:r>
              <a:rPr lang="en-GB"/>
              <a:t>Click the icon to insert a photo. Once your image is inserted, press Crop &gt; Fill to resize the image and drag photo into desired position. For stock images, select the picture placeholder, then on the ribbon click Insert &gt; Picture &gt; Stock Image</a:t>
            </a:r>
            <a:endParaRPr lang="en-AU"/>
          </a:p>
        </p:txBody>
      </p:sp>
      <p:sp>
        <p:nvSpPr>
          <p:cNvPr id="2" name="Title 1">
            <a:extLst>
              <a:ext uri="{FF2B5EF4-FFF2-40B4-BE49-F238E27FC236}">
                <a16:creationId xmlns:a16="http://schemas.microsoft.com/office/drawing/2014/main" id="{F08A1983-278D-410E-A03C-715DEDC9E2C8}"/>
              </a:ext>
            </a:extLst>
          </p:cNvPr>
          <p:cNvSpPr>
            <a:spLocks noGrp="1"/>
          </p:cNvSpPr>
          <p:nvPr>
            <p:ph type="ctrTitle"/>
          </p:nvPr>
        </p:nvSpPr>
        <p:spPr>
          <a:xfrm>
            <a:off x="1044000" y="1008000"/>
            <a:ext cx="4428000" cy="900000"/>
          </a:xfrm>
        </p:spPr>
        <p:txBody>
          <a:bodyPr anchor="ctr" anchorCtr="0"/>
          <a:lstStyle>
            <a:lvl1pPr algn="l">
              <a:lnSpc>
                <a:spcPts val="3200"/>
              </a:lnSpc>
              <a:defRPr sz="2800" b="1">
                <a:solidFill>
                  <a:schemeClr val="tx2"/>
                </a:solidFill>
              </a:defRPr>
            </a:lvl1pPr>
          </a:lstStyle>
          <a:p>
            <a:r>
              <a:rPr lang="en-US"/>
              <a:t>Click to edit Master title style</a:t>
            </a:r>
            <a:endParaRPr lang="en-AU"/>
          </a:p>
        </p:txBody>
      </p:sp>
      <p:sp>
        <p:nvSpPr>
          <p:cNvPr id="5" name="Text Placeholder 4">
            <a:extLst>
              <a:ext uri="{FF2B5EF4-FFF2-40B4-BE49-F238E27FC236}">
                <a16:creationId xmlns:a16="http://schemas.microsoft.com/office/drawing/2014/main" id="{F3EA860E-8552-4C56-A80E-805BF067B6A9}"/>
              </a:ext>
            </a:extLst>
          </p:cNvPr>
          <p:cNvSpPr>
            <a:spLocks noGrp="1"/>
          </p:cNvSpPr>
          <p:nvPr>
            <p:ph type="body" sz="quarter" idx="15" hasCustomPrompt="1"/>
          </p:nvPr>
        </p:nvSpPr>
        <p:spPr>
          <a:xfrm>
            <a:off x="972000" y="2160000"/>
            <a:ext cx="4500000" cy="3240000"/>
          </a:xfrm>
        </p:spPr>
        <p:txBody>
          <a:bodyPr/>
          <a:lstStyle>
            <a:lvl1pPr>
              <a:defRPr/>
            </a:lvl1pPr>
          </a:lstStyle>
          <a:p>
            <a:pPr lvl="0"/>
            <a:r>
              <a:rPr lang="en-US"/>
              <a:t>Insert text here. Press the Increase Indent Level button for styles, e.g. press once for subheading, twice for bullets.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descr="Text&#10;&#10;Description automatically generated with low confidence">
            <a:extLst>
              <a:ext uri="{FF2B5EF4-FFF2-40B4-BE49-F238E27FC236}">
                <a16:creationId xmlns:a16="http://schemas.microsoft.com/office/drawing/2014/main" id="{3D20EDD3-32B1-4862-A844-5201702F4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4712" y="321823"/>
            <a:ext cx="1461519" cy="533401"/>
          </a:xfrm>
          <a:prstGeom prst="rect">
            <a:avLst/>
          </a:prstGeom>
        </p:spPr>
      </p:pic>
    </p:spTree>
    <p:extLst>
      <p:ext uri="{BB962C8B-B14F-4D97-AF65-F5344CB8AC3E}">
        <p14:creationId xmlns:p14="http://schemas.microsoft.com/office/powerpoint/2010/main" val="116621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ature Image 2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10FC67-4E47-40AC-99B3-3774F313A534}"/>
              </a:ext>
            </a:extLst>
          </p:cNvPr>
          <p:cNvSpPr/>
          <p:nvPr userDrawn="1"/>
        </p:nvSpPr>
        <p:spPr>
          <a:xfrm>
            <a:off x="-2" y="-1"/>
            <a:ext cx="5400000" cy="5868000"/>
          </a:xfrm>
          <a:prstGeom prst="rect">
            <a:avLst/>
          </a:prstGeom>
          <a:gradFill flip="none" rotWithShape="1">
            <a:gsLst>
              <a:gs pos="100000">
                <a:schemeClr val="tx1">
                  <a:alpha val="0"/>
                </a:schemeClr>
              </a:gs>
              <a:gs pos="60000">
                <a:srgbClr val="39393C">
                  <a:alpha val="50000"/>
                </a:srgbClr>
              </a:gs>
              <a:gs pos="0">
                <a:schemeClr val="tx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2" name="Date Placeholder 1">
            <a:extLst>
              <a:ext uri="{FF2B5EF4-FFF2-40B4-BE49-F238E27FC236}">
                <a16:creationId xmlns:a16="http://schemas.microsoft.com/office/drawing/2014/main" id="{2A5D9A9D-1FCC-4682-BEF7-4F1BA3A53AC2}"/>
              </a:ext>
            </a:extLst>
          </p:cNvPr>
          <p:cNvSpPr>
            <a:spLocks noGrp="1"/>
          </p:cNvSpPr>
          <p:nvPr>
            <p:ph type="dt" sz="half" idx="10"/>
          </p:nvPr>
        </p:nvSpPr>
        <p:spPr/>
        <p:txBody>
          <a:bodyPr/>
          <a:lstStyle>
            <a:lvl1pPr>
              <a:defRPr>
                <a:solidFill>
                  <a:schemeClr val="bg1"/>
                </a:solidFill>
              </a:defRPr>
            </a:lvl1pPr>
          </a:lstStyle>
          <a:p>
            <a:endParaRPr lang="en-AU"/>
          </a:p>
        </p:txBody>
      </p:sp>
      <p:sp>
        <p:nvSpPr>
          <p:cNvPr id="7" name="Footer Placeholder 6">
            <a:extLst>
              <a:ext uri="{FF2B5EF4-FFF2-40B4-BE49-F238E27FC236}">
                <a16:creationId xmlns:a16="http://schemas.microsoft.com/office/drawing/2014/main" id="{A3E7F3E4-B243-4739-BA17-2D6C9FB3CC1B}"/>
              </a:ext>
            </a:extLst>
          </p:cNvPr>
          <p:cNvSpPr>
            <a:spLocks noGrp="1"/>
          </p:cNvSpPr>
          <p:nvPr>
            <p:ph type="ftr" sz="quarter" idx="1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C3C7811B-86C0-4758-90F6-71AD0614040B}"/>
              </a:ext>
            </a:extLst>
          </p:cNvPr>
          <p:cNvSpPr>
            <a:spLocks noGrp="1"/>
          </p:cNvSpPr>
          <p:nvPr>
            <p:ph type="sldNum" sz="quarter" idx="12"/>
          </p:nvPr>
        </p:nvSpPr>
        <p:spPr/>
        <p:txBody>
          <a:bodyPr/>
          <a:lstStyle/>
          <a:p>
            <a:fld id="{C8AAD674-F59F-456A-92C2-B5D4B78A3ED8}" type="slidenum">
              <a:rPr lang="en-AU" smtClean="0"/>
              <a:pPr/>
              <a:t>‹#›</a:t>
            </a:fld>
            <a:endParaRPr lang="en-AU"/>
          </a:p>
        </p:txBody>
      </p:sp>
      <p:sp>
        <p:nvSpPr>
          <p:cNvPr id="15" name="Title 3">
            <a:extLst>
              <a:ext uri="{FF2B5EF4-FFF2-40B4-BE49-F238E27FC236}">
                <a16:creationId xmlns:a16="http://schemas.microsoft.com/office/drawing/2014/main" id="{6D659534-B6D8-4A7B-B74B-8ABFE955B898}"/>
              </a:ext>
            </a:extLst>
          </p:cNvPr>
          <p:cNvSpPr>
            <a:spLocks noGrp="1"/>
          </p:cNvSpPr>
          <p:nvPr>
            <p:ph type="title"/>
          </p:nvPr>
        </p:nvSpPr>
        <p:spPr>
          <a:xfrm>
            <a:off x="450000" y="648000"/>
            <a:ext cx="4320000" cy="900000"/>
          </a:xfrm>
        </p:spPr>
        <p:txBody>
          <a:bodyPr/>
          <a:lstStyle>
            <a:lvl1pPr>
              <a:defRPr>
                <a:solidFill>
                  <a:schemeClr val="bg1"/>
                </a:solidFill>
              </a:defRPr>
            </a:lvl1pPr>
          </a:lstStyle>
          <a:p>
            <a:r>
              <a:rPr lang="en-US"/>
              <a:t>Click to edit Master title style</a:t>
            </a:r>
            <a:endParaRPr lang="en-AU"/>
          </a:p>
        </p:txBody>
      </p:sp>
      <p:sp>
        <p:nvSpPr>
          <p:cNvPr id="16" name="Text Placeholder 7">
            <a:extLst>
              <a:ext uri="{FF2B5EF4-FFF2-40B4-BE49-F238E27FC236}">
                <a16:creationId xmlns:a16="http://schemas.microsoft.com/office/drawing/2014/main" id="{1DCDF12F-0ECE-4167-9DC7-6B579D62D6B5}"/>
              </a:ext>
            </a:extLst>
          </p:cNvPr>
          <p:cNvSpPr>
            <a:spLocks noGrp="1"/>
          </p:cNvSpPr>
          <p:nvPr>
            <p:ph type="body" sz="quarter" idx="13"/>
          </p:nvPr>
        </p:nvSpPr>
        <p:spPr>
          <a:xfrm>
            <a:off x="450000" y="1800000"/>
            <a:ext cx="4320000" cy="3312000"/>
          </a:xfrm>
        </p:spPr>
        <p:txBody>
          <a:bodyPr/>
          <a:lstStyle>
            <a:lvl1pPr>
              <a:defRPr>
                <a:solidFill>
                  <a:schemeClr val="bg1"/>
                </a:solidFill>
              </a:defRPr>
            </a:lvl1pPr>
            <a:lvl2pPr>
              <a:defRPr>
                <a:solidFill>
                  <a:schemeClr val="tx2"/>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4" name="Graphic 13">
            <a:extLst>
              <a:ext uri="{FF2B5EF4-FFF2-40B4-BE49-F238E27FC236}">
                <a16:creationId xmlns:a16="http://schemas.microsoft.com/office/drawing/2014/main" id="{3FAE5442-C0B8-476E-BC75-318C0F3F94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80921" y="-193"/>
            <a:ext cx="6811983" cy="5868000"/>
          </a:xfrm>
          <a:prstGeom prst="rect">
            <a:avLst/>
          </a:prstGeom>
        </p:spPr>
      </p:pic>
    </p:spTree>
    <p:extLst>
      <p:ext uri="{BB962C8B-B14F-4D97-AF65-F5344CB8AC3E}">
        <p14:creationId xmlns:p14="http://schemas.microsoft.com/office/powerpoint/2010/main" val="2869359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1983-278D-410E-A03C-715DEDC9E2C8}"/>
              </a:ext>
            </a:extLst>
          </p:cNvPr>
          <p:cNvSpPr>
            <a:spLocks noGrp="1"/>
          </p:cNvSpPr>
          <p:nvPr>
            <p:ph type="ctrTitle"/>
          </p:nvPr>
        </p:nvSpPr>
        <p:spPr>
          <a:xfrm>
            <a:off x="1312632" y="1260000"/>
            <a:ext cx="6120000" cy="2700000"/>
          </a:xfrm>
        </p:spPr>
        <p:txBody>
          <a:bodyPr anchor="b"/>
          <a:lstStyle>
            <a:lvl1pPr algn="l">
              <a:lnSpc>
                <a:spcPts val="3800"/>
              </a:lnSpc>
              <a:defRPr sz="3147" b="0">
                <a:solidFill>
                  <a:schemeClr val="tx2"/>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FD3D0BDC-ACDD-4644-8BEF-EE3FD3BDE3D6}"/>
              </a:ext>
            </a:extLst>
          </p:cNvPr>
          <p:cNvSpPr>
            <a:spLocks noGrp="1"/>
          </p:cNvSpPr>
          <p:nvPr>
            <p:ph type="subTitle" idx="1" hasCustomPrompt="1"/>
          </p:nvPr>
        </p:nvSpPr>
        <p:spPr>
          <a:xfrm>
            <a:off x="1417446" y="4825304"/>
            <a:ext cx="6008400" cy="1368000"/>
          </a:xfrm>
          <a:blipFill>
            <a:blip r:embed="rId2"/>
            <a:stretch>
              <a:fillRect/>
            </a:stretch>
          </a:blipFill>
        </p:spPr>
        <p:txBody>
          <a:bodyPr lIns="180000" tIns="180000" anchor="ctr">
            <a:noAutofit/>
          </a:bodyPr>
          <a:lstStyle>
            <a:lvl1pPr marL="0" indent="0" algn="l">
              <a:lnSpc>
                <a:spcPts val="1900"/>
              </a:lnSpc>
              <a:spcBef>
                <a:spcPts val="0"/>
              </a:spcBef>
              <a:buNone/>
              <a:defRPr sz="1598">
                <a:solidFill>
                  <a:schemeClr val="tx1"/>
                </a:solidFill>
              </a:defRPr>
            </a:lvl1pPr>
            <a:lvl2pPr marL="0" indent="0" algn="l">
              <a:lnSpc>
                <a:spcPct val="100000"/>
              </a:lnSpc>
              <a:spcBef>
                <a:spcPts val="0"/>
              </a:spcBef>
              <a:buNone/>
              <a:defRPr sz="1000" cap="all" baseline="0">
                <a:solidFill>
                  <a:schemeClr val="tx2"/>
                </a:solidFill>
              </a:defRPr>
            </a:lvl2pPr>
            <a:lvl3pPr marL="911202" indent="0" algn="ctr">
              <a:buNone/>
              <a:defRPr sz="1793"/>
            </a:lvl3pPr>
            <a:lvl4pPr marL="1366803" indent="0" algn="ctr">
              <a:buNone/>
              <a:defRPr sz="1594"/>
            </a:lvl4pPr>
            <a:lvl5pPr marL="1822404" indent="0" algn="ctr">
              <a:buNone/>
              <a:defRPr sz="1594"/>
            </a:lvl5pPr>
            <a:lvl6pPr marL="2278005" indent="0" algn="ctr">
              <a:buNone/>
              <a:defRPr sz="1594"/>
            </a:lvl6pPr>
            <a:lvl7pPr marL="2733606" indent="0" algn="ctr">
              <a:buNone/>
              <a:defRPr sz="1594"/>
            </a:lvl7pPr>
            <a:lvl8pPr marL="3189207" indent="0" algn="ctr">
              <a:buNone/>
              <a:defRPr sz="1594"/>
            </a:lvl8pPr>
            <a:lvl9pPr marL="3644808" indent="0" algn="ctr">
              <a:buNone/>
              <a:defRPr sz="1594"/>
            </a:lvl9pPr>
          </a:lstStyle>
          <a:p>
            <a:r>
              <a:rPr lang="en-GB"/>
              <a:t>Insert subtitle, press Increase Indent to insert second level subtitle</a:t>
            </a:r>
            <a:endParaRPr lang="en-US"/>
          </a:p>
          <a:p>
            <a:pPr lvl="1"/>
            <a:r>
              <a:rPr lang="en-US"/>
              <a:t>Subheading</a:t>
            </a:r>
            <a:endParaRPr lang="en-AU"/>
          </a:p>
        </p:txBody>
      </p:sp>
      <p:grpSp>
        <p:nvGrpSpPr>
          <p:cNvPr id="39" name="Group 38">
            <a:extLst>
              <a:ext uri="{FF2B5EF4-FFF2-40B4-BE49-F238E27FC236}">
                <a16:creationId xmlns:a16="http://schemas.microsoft.com/office/drawing/2014/main" id="{A88740B1-28C1-4C7A-B507-1F4D1727E92A}"/>
              </a:ext>
            </a:extLst>
          </p:cNvPr>
          <p:cNvGrpSpPr/>
          <p:nvPr userDrawn="1"/>
        </p:nvGrpSpPr>
        <p:grpSpPr>
          <a:xfrm>
            <a:off x="9050315" y="568872"/>
            <a:ext cx="2587717" cy="938706"/>
            <a:chOff x="9050315" y="568872"/>
            <a:chExt cx="2587717" cy="938706"/>
          </a:xfrm>
        </p:grpSpPr>
        <p:pic>
          <p:nvPicPr>
            <p:cNvPr id="37" name="Picture 36" descr="Shape&#10;&#10;Description automatically generated">
              <a:extLst>
                <a:ext uri="{FF2B5EF4-FFF2-40B4-BE49-F238E27FC236}">
                  <a16:creationId xmlns:a16="http://schemas.microsoft.com/office/drawing/2014/main" id="{7E50A061-E3DE-44E3-A081-5FEFA339E6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0315" y="568872"/>
              <a:ext cx="987470" cy="938706"/>
            </a:xfrm>
            <a:prstGeom prst="rect">
              <a:avLst/>
            </a:prstGeom>
          </p:spPr>
        </p:pic>
        <p:pic>
          <p:nvPicPr>
            <p:cNvPr id="38" name="Picture 37">
              <a:extLst>
                <a:ext uri="{FF2B5EF4-FFF2-40B4-BE49-F238E27FC236}">
                  <a16:creationId xmlns:a16="http://schemas.microsoft.com/office/drawing/2014/main" id="{934611E1-CEC6-433B-A83C-4ADDEA8EAE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58802" y="654597"/>
              <a:ext cx="1479230" cy="816866"/>
            </a:xfrm>
            <a:prstGeom prst="rect">
              <a:avLst/>
            </a:prstGeom>
          </p:spPr>
        </p:pic>
      </p:grpSp>
      <p:pic>
        <p:nvPicPr>
          <p:cNvPr id="42" name="Picture 41" descr="A picture containing black, dome, colorful, square&#10;&#10;Description automatically generated">
            <a:extLst>
              <a:ext uri="{FF2B5EF4-FFF2-40B4-BE49-F238E27FC236}">
                <a16:creationId xmlns:a16="http://schemas.microsoft.com/office/drawing/2014/main" id="{78F789E3-2FB8-4517-8230-5D0F0CE693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98177" y="1933200"/>
            <a:ext cx="4922530" cy="4940818"/>
          </a:xfrm>
          <a:prstGeom prst="rect">
            <a:avLst/>
          </a:prstGeom>
        </p:spPr>
      </p:pic>
    </p:spTree>
    <p:extLst>
      <p:ext uri="{BB962C8B-B14F-4D97-AF65-F5344CB8AC3E}">
        <p14:creationId xmlns:p14="http://schemas.microsoft.com/office/powerpoint/2010/main" val="4247360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Members 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0739-E90B-4E93-BD5B-91D3558BF239}"/>
              </a:ext>
            </a:extLst>
          </p:cNvPr>
          <p:cNvSpPr>
            <a:spLocks noGrp="1"/>
          </p:cNvSpPr>
          <p:nvPr>
            <p:ph type="title"/>
          </p:nvPr>
        </p:nvSpPr>
        <p:spPr>
          <a:xfrm>
            <a:off x="252000" y="486000"/>
            <a:ext cx="10440000" cy="468000"/>
          </a:xfr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46F60C7-F891-4B47-A5A8-81FFFC8F2202}"/>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575CBE62-8C5F-4DE3-AF11-58CDEF2F49D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AE98928-CCCD-41A1-B340-12BD7CD9944A}"/>
              </a:ext>
            </a:extLst>
          </p:cNvPr>
          <p:cNvSpPr>
            <a:spLocks noGrp="1"/>
          </p:cNvSpPr>
          <p:nvPr>
            <p:ph type="sldNum" sz="quarter" idx="12"/>
          </p:nvPr>
        </p:nvSpPr>
        <p:spPr/>
        <p:txBody>
          <a:bodyPr/>
          <a:lstStyle/>
          <a:p>
            <a:fld id="{191A78B1-EAEB-45A6-AF83-4B2006E3C835}" type="slidenum">
              <a:rPr lang="en-AU" smtClean="0"/>
              <a:pPr/>
              <a:t>‹#›</a:t>
            </a:fld>
            <a:endParaRPr lang="en-AU"/>
          </a:p>
        </p:txBody>
      </p:sp>
      <p:sp>
        <p:nvSpPr>
          <p:cNvPr id="6" name="Picture Placeholder 8">
            <a:extLst>
              <a:ext uri="{FF2B5EF4-FFF2-40B4-BE49-F238E27FC236}">
                <a16:creationId xmlns:a16="http://schemas.microsoft.com/office/drawing/2014/main" id="{C78DE573-CD83-4C72-B398-D5EC2499BF55}"/>
              </a:ext>
            </a:extLst>
          </p:cNvPr>
          <p:cNvSpPr>
            <a:spLocks noGrp="1"/>
          </p:cNvSpPr>
          <p:nvPr>
            <p:ph type="pic" sz="quarter" idx="14"/>
          </p:nvPr>
        </p:nvSpPr>
        <p:spPr>
          <a:xfrm>
            <a:off x="733575" y="1565136"/>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7" name="Picture Placeholder 8">
            <a:extLst>
              <a:ext uri="{FF2B5EF4-FFF2-40B4-BE49-F238E27FC236}">
                <a16:creationId xmlns:a16="http://schemas.microsoft.com/office/drawing/2014/main" id="{AC7F1007-19AF-4397-9DB4-235A20AB0A4D}"/>
              </a:ext>
            </a:extLst>
          </p:cNvPr>
          <p:cNvSpPr>
            <a:spLocks noGrp="1"/>
          </p:cNvSpPr>
          <p:nvPr>
            <p:ph type="pic" sz="quarter" idx="15"/>
          </p:nvPr>
        </p:nvSpPr>
        <p:spPr>
          <a:xfrm>
            <a:off x="2994228" y="1565136"/>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11" name="Picture Placeholder 8">
            <a:extLst>
              <a:ext uri="{FF2B5EF4-FFF2-40B4-BE49-F238E27FC236}">
                <a16:creationId xmlns:a16="http://schemas.microsoft.com/office/drawing/2014/main" id="{A77A840D-A269-491D-AA91-8CD3EDF0FFBC}"/>
              </a:ext>
            </a:extLst>
          </p:cNvPr>
          <p:cNvSpPr>
            <a:spLocks noGrp="1"/>
          </p:cNvSpPr>
          <p:nvPr>
            <p:ph type="pic" sz="quarter" idx="18"/>
          </p:nvPr>
        </p:nvSpPr>
        <p:spPr>
          <a:xfrm>
            <a:off x="5591762" y="1565136"/>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18" name="Text Placeholder 17">
            <a:extLst>
              <a:ext uri="{FF2B5EF4-FFF2-40B4-BE49-F238E27FC236}">
                <a16:creationId xmlns:a16="http://schemas.microsoft.com/office/drawing/2014/main" id="{FC0C55DD-8E36-448C-AF61-555818565CBB}"/>
              </a:ext>
            </a:extLst>
          </p:cNvPr>
          <p:cNvSpPr>
            <a:spLocks noGrp="1"/>
          </p:cNvSpPr>
          <p:nvPr>
            <p:ph type="body" sz="quarter" idx="22"/>
          </p:nvPr>
        </p:nvSpPr>
        <p:spPr>
          <a:xfrm>
            <a:off x="148575" y="2575261"/>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25" name="Picture Placeholder 8">
            <a:extLst>
              <a:ext uri="{FF2B5EF4-FFF2-40B4-BE49-F238E27FC236}">
                <a16:creationId xmlns:a16="http://schemas.microsoft.com/office/drawing/2014/main" id="{FC928C97-8EC4-41CA-8450-EE537D34A7EA}"/>
              </a:ext>
            </a:extLst>
          </p:cNvPr>
          <p:cNvSpPr>
            <a:spLocks noGrp="1"/>
          </p:cNvSpPr>
          <p:nvPr>
            <p:ph type="pic" sz="quarter" idx="34"/>
          </p:nvPr>
        </p:nvSpPr>
        <p:spPr>
          <a:xfrm>
            <a:off x="7852415" y="1565136"/>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26" name="Picture Placeholder 8">
            <a:extLst>
              <a:ext uri="{FF2B5EF4-FFF2-40B4-BE49-F238E27FC236}">
                <a16:creationId xmlns:a16="http://schemas.microsoft.com/office/drawing/2014/main" id="{D7B0D9C4-7842-4A64-8429-7D7CF9B3D05F}"/>
              </a:ext>
            </a:extLst>
          </p:cNvPr>
          <p:cNvSpPr>
            <a:spLocks noGrp="1"/>
          </p:cNvSpPr>
          <p:nvPr>
            <p:ph type="pic" sz="quarter" idx="35"/>
          </p:nvPr>
        </p:nvSpPr>
        <p:spPr>
          <a:xfrm>
            <a:off x="10392203" y="1565136"/>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27" name="Text Placeholder 17">
            <a:extLst>
              <a:ext uri="{FF2B5EF4-FFF2-40B4-BE49-F238E27FC236}">
                <a16:creationId xmlns:a16="http://schemas.microsoft.com/office/drawing/2014/main" id="{8DBCF421-3251-469B-88B0-4A65881F7EC5}"/>
              </a:ext>
            </a:extLst>
          </p:cNvPr>
          <p:cNvSpPr>
            <a:spLocks noGrp="1"/>
          </p:cNvSpPr>
          <p:nvPr>
            <p:ph type="body" sz="quarter" idx="36" hasCustomPrompt="1"/>
          </p:nvPr>
        </p:nvSpPr>
        <p:spPr>
          <a:xfrm>
            <a:off x="237357" y="1116000"/>
            <a:ext cx="4392000" cy="252000"/>
          </a:xfrm>
          <a:blipFill>
            <a:blip r:embed="rId2"/>
            <a:stretch>
              <a:fillRect/>
            </a:stretch>
          </a:blipFill>
        </p:spPr>
        <p:txBody>
          <a:bodyPr bIns="0" anchor="t"/>
          <a:lstStyle>
            <a:lvl1pPr algn="ctr">
              <a:lnSpc>
                <a:spcPct val="100000"/>
              </a:lnSpc>
              <a:spcBef>
                <a:spcPts val="0"/>
              </a:spcBef>
              <a:defRPr sz="1100" b="1">
                <a:solidFill>
                  <a:schemeClr val="tx2"/>
                </a:solidFill>
              </a:defRPr>
            </a:lvl1pPr>
            <a:lvl2pPr algn="ctr">
              <a:lnSpc>
                <a:spcPct val="100000"/>
              </a:lnSpc>
              <a:spcBef>
                <a:spcPts val="300"/>
              </a:spcBef>
              <a:defRPr sz="1100">
                <a:solidFill>
                  <a:schemeClr val="tx1"/>
                </a:solidFill>
              </a:defRPr>
            </a:lvl2pPr>
            <a:lvl3pPr marL="0" indent="0" algn="ctr">
              <a:spcBef>
                <a:spcPts val="300"/>
              </a:spcBef>
              <a:buFontTx/>
              <a:buNone/>
              <a:defRPr sz="800">
                <a:solidFill>
                  <a:schemeClr val="tx1"/>
                </a:solidFill>
              </a:defRPr>
            </a:lvl3pPr>
            <a:lvl4pPr>
              <a:spcBef>
                <a:spcPts val="0"/>
              </a:spcBef>
              <a:defRPr/>
            </a:lvl4pPr>
            <a:lvl5pPr>
              <a:spcBef>
                <a:spcPts val="0"/>
              </a:spcBef>
              <a:defRPr/>
            </a:lvl5pPr>
          </a:lstStyle>
          <a:p>
            <a:pPr lvl="0"/>
            <a:r>
              <a:rPr lang="en-US"/>
              <a:t>Insert subheading</a:t>
            </a:r>
          </a:p>
        </p:txBody>
      </p:sp>
      <p:sp>
        <p:nvSpPr>
          <p:cNvPr id="33" name="Picture Placeholder 8">
            <a:extLst>
              <a:ext uri="{FF2B5EF4-FFF2-40B4-BE49-F238E27FC236}">
                <a16:creationId xmlns:a16="http://schemas.microsoft.com/office/drawing/2014/main" id="{87A2B9CB-41A9-41D8-ACDA-D60BE09AA468}"/>
              </a:ext>
            </a:extLst>
          </p:cNvPr>
          <p:cNvSpPr>
            <a:spLocks noGrp="1"/>
          </p:cNvSpPr>
          <p:nvPr>
            <p:ph type="pic" sz="quarter" idx="41"/>
          </p:nvPr>
        </p:nvSpPr>
        <p:spPr>
          <a:xfrm>
            <a:off x="734400" y="3565522"/>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34" name="Picture Placeholder 8">
            <a:extLst>
              <a:ext uri="{FF2B5EF4-FFF2-40B4-BE49-F238E27FC236}">
                <a16:creationId xmlns:a16="http://schemas.microsoft.com/office/drawing/2014/main" id="{147FCE3E-E13F-400A-9BFD-194B9A2CE656}"/>
              </a:ext>
            </a:extLst>
          </p:cNvPr>
          <p:cNvSpPr>
            <a:spLocks noGrp="1"/>
          </p:cNvSpPr>
          <p:nvPr>
            <p:ph type="pic" sz="quarter" idx="42"/>
          </p:nvPr>
        </p:nvSpPr>
        <p:spPr>
          <a:xfrm>
            <a:off x="2994228" y="3565522"/>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35" name="Picture Placeholder 8">
            <a:extLst>
              <a:ext uri="{FF2B5EF4-FFF2-40B4-BE49-F238E27FC236}">
                <a16:creationId xmlns:a16="http://schemas.microsoft.com/office/drawing/2014/main" id="{45E0D93B-C621-4186-A37E-D7D85E15C3BA}"/>
              </a:ext>
            </a:extLst>
          </p:cNvPr>
          <p:cNvSpPr>
            <a:spLocks noGrp="1"/>
          </p:cNvSpPr>
          <p:nvPr>
            <p:ph type="pic" sz="quarter" idx="43"/>
          </p:nvPr>
        </p:nvSpPr>
        <p:spPr>
          <a:xfrm>
            <a:off x="5591762" y="3565522"/>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37" name="Picture Placeholder 8">
            <a:extLst>
              <a:ext uri="{FF2B5EF4-FFF2-40B4-BE49-F238E27FC236}">
                <a16:creationId xmlns:a16="http://schemas.microsoft.com/office/drawing/2014/main" id="{F484189C-3917-4780-B825-92DFF8C88CDA}"/>
              </a:ext>
            </a:extLst>
          </p:cNvPr>
          <p:cNvSpPr>
            <a:spLocks noGrp="1"/>
          </p:cNvSpPr>
          <p:nvPr>
            <p:ph type="pic" sz="quarter" idx="45"/>
          </p:nvPr>
        </p:nvSpPr>
        <p:spPr>
          <a:xfrm>
            <a:off x="7852415" y="3565522"/>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38" name="Picture Placeholder 8">
            <a:extLst>
              <a:ext uri="{FF2B5EF4-FFF2-40B4-BE49-F238E27FC236}">
                <a16:creationId xmlns:a16="http://schemas.microsoft.com/office/drawing/2014/main" id="{6640659F-2FF2-430A-924E-36903831ECC5}"/>
              </a:ext>
            </a:extLst>
          </p:cNvPr>
          <p:cNvSpPr>
            <a:spLocks noGrp="1"/>
          </p:cNvSpPr>
          <p:nvPr>
            <p:ph type="pic" sz="quarter" idx="46"/>
          </p:nvPr>
        </p:nvSpPr>
        <p:spPr>
          <a:xfrm>
            <a:off x="10392203" y="3564000"/>
            <a:ext cx="990000" cy="990000"/>
          </a:xfrm>
          <a:prstGeom prst="ellipse">
            <a:avLst/>
          </a:prstGeom>
          <a:solidFill>
            <a:schemeClr val="bg1">
              <a:lumMod val="95000"/>
            </a:schemeClr>
          </a:solidFill>
        </p:spPr>
        <p:txBody>
          <a:bodyPr/>
          <a:lstStyle>
            <a:lvl1pPr algn="ctr">
              <a:lnSpc>
                <a:spcPct val="100000"/>
              </a:lnSpc>
              <a:spcBef>
                <a:spcPts val="600"/>
              </a:spcBef>
              <a:defRPr sz="800"/>
            </a:lvl1pPr>
          </a:lstStyle>
          <a:p>
            <a:r>
              <a:rPr lang="en-US"/>
              <a:t>Click icon to add picture</a:t>
            </a:r>
            <a:endParaRPr lang="en-AU"/>
          </a:p>
        </p:txBody>
      </p:sp>
      <p:sp>
        <p:nvSpPr>
          <p:cNvPr id="43" name="Text Placeholder 17">
            <a:extLst>
              <a:ext uri="{FF2B5EF4-FFF2-40B4-BE49-F238E27FC236}">
                <a16:creationId xmlns:a16="http://schemas.microsoft.com/office/drawing/2014/main" id="{E244DBF1-B0E5-494F-A1B3-F319033B6423}"/>
              </a:ext>
            </a:extLst>
          </p:cNvPr>
          <p:cNvSpPr>
            <a:spLocks noGrp="1"/>
          </p:cNvSpPr>
          <p:nvPr>
            <p:ph type="body" sz="quarter" idx="51"/>
          </p:nvPr>
        </p:nvSpPr>
        <p:spPr>
          <a:xfrm>
            <a:off x="2409228" y="2575261"/>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4" name="Text Placeholder 17">
            <a:extLst>
              <a:ext uri="{FF2B5EF4-FFF2-40B4-BE49-F238E27FC236}">
                <a16:creationId xmlns:a16="http://schemas.microsoft.com/office/drawing/2014/main" id="{F9513415-57B0-41BE-A4CA-707F489788AF}"/>
              </a:ext>
            </a:extLst>
          </p:cNvPr>
          <p:cNvSpPr>
            <a:spLocks noGrp="1"/>
          </p:cNvSpPr>
          <p:nvPr>
            <p:ph type="body" sz="quarter" idx="52"/>
          </p:nvPr>
        </p:nvSpPr>
        <p:spPr>
          <a:xfrm>
            <a:off x="5006762" y="2575261"/>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5" name="Text Placeholder 17">
            <a:extLst>
              <a:ext uri="{FF2B5EF4-FFF2-40B4-BE49-F238E27FC236}">
                <a16:creationId xmlns:a16="http://schemas.microsoft.com/office/drawing/2014/main" id="{3CC3E684-8337-4676-8784-B17AB53E54E1}"/>
              </a:ext>
            </a:extLst>
          </p:cNvPr>
          <p:cNvSpPr>
            <a:spLocks noGrp="1"/>
          </p:cNvSpPr>
          <p:nvPr>
            <p:ph type="body" sz="quarter" idx="53"/>
          </p:nvPr>
        </p:nvSpPr>
        <p:spPr>
          <a:xfrm>
            <a:off x="7267415" y="2575261"/>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6" name="Text Placeholder 17">
            <a:extLst>
              <a:ext uri="{FF2B5EF4-FFF2-40B4-BE49-F238E27FC236}">
                <a16:creationId xmlns:a16="http://schemas.microsoft.com/office/drawing/2014/main" id="{411ABAB0-1080-427F-9014-8249C91AC965}"/>
              </a:ext>
            </a:extLst>
          </p:cNvPr>
          <p:cNvSpPr>
            <a:spLocks noGrp="1"/>
          </p:cNvSpPr>
          <p:nvPr>
            <p:ph type="body" sz="quarter" idx="54"/>
          </p:nvPr>
        </p:nvSpPr>
        <p:spPr>
          <a:xfrm>
            <a:off x="9807203" y="2575261"/>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7" name="Text Placeholder 17">
            <a:extLst>
              <a:ext uri="{FF2B5EF4-FFF2-40B4-BE49-F238E27FC236}">
                <a16:creationId xmlns:a16="http://schemas.microsoft.com/office/drawing/2014/main" id="{8E54F931-30DA-4CC7-97D7-6BA3B83C3FF4}"/>
              </a:ext>
            </a:extLst>
          </p:cNvPr>
          <p:cNvSpPr>
            <a:spLocks noGrp="1"/>
          </p:cNvSpPr>
          <p:nvPr>
            <p:ph type="body" sz="quarter" idx="55"/>
          </p:nvPr>
        </p:nvSpPr>
        <p:spPr>
          <a:xfrm>
            <a:off x="148575" y="4571047"/>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8" name="Text Placeholder 17">
            <a:extLst>
              <a:ext uri="{FF2B5EF4-FFF2-40B4-BE49-F238E27FC236}">
                <a16:creationId xmlns:a16="http://schemas.microsoft.com/office/drawing/2014/main" id="{22F60ECD-04F4-48F2-8278-36E72B2529D7}"/>
              </a:ext>
            </a:extLst>
          </p:cNvPr>
          <p:cNvSpPr>
            <a:spLocks noGrp="1"/>
          </p:cNvSpPr>
          <p:nvPr>
            <p:ph type="body" sz="quarter" idx="56"/>
          </p:nvPr>
        </p:nvSpPr>
        <p:spPr>
          <a:xfrm>
            <a:off x="2409228" y="4571047"/>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49" name="Text Placeholder 17">
            <a:extLst>
              <a:ext uri="{FF2B5EF4-FFF2-40B4-BE49-F238E27FC236}">
                <a16:creationId xmlns:a16="http://schemas.microsoft.com/office/drawing/2014/main" id="{77ADF1B7-2277-4F33-952C-852A925890C0}"/>
              </a:ext>
            </a:extLst>
          </p:cNvPr>
          <p:cNvSpPr>
            <a:spLocks noGrp="1"/>
          </p:cNvSpPr>
          <p:nvPr>
            <p:ph type="body" sz="quarter" idx="57"/>
          </p:nvPr>
        </p:nvSpPr>
        <p:spPr>
          <a:xfrm>
            <a:off x="5006762" y="4571047"/>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50" name="Text Placeholder 17">
            <a:extLst>
              <a:ext uri="{FF2B5EF4-FFF2-40B4-BE49-F238E27FC236}">
                <a16:creationId xmlns:a16="http://schemas.microsoft.com/office/drawing/2014/main" id="{49BAAEDF-B6C6-4595-B5E2-2DC43E364896}"/>
              </a:ext>
            </a:extLst>
          </p:cNvPr>
          <p:cNvSpPr>
            <a:spLocks noGrp="1"/>
          </p:cNvSpPr>
          <p:nvPr>
            <p:ph type="body" sz="quarter" idx="58"/>
          </p:nvPr>
        </p:nvSpPr>
        <p:spPr>
          <a:xfrm>
            <a:off x="7267415" y="4571047"/>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51" name="Text Placeholder 17">
            <a:extLst>
              <a:ext uri="{FF2B5EF4-FFF2-40B4-BE49-F238E27FC236}">
                <a16:creationId xmlns:a16="http://schemas.microsoft.com/office/drawing/2014/main" id="{459D4E6D-E2FF-4E02-8479-52B669A060E3}"/>
              </a:ext>
            </a:extLst>
          </p:cNvPr>
          <p:cNvSpPr>
            <a:spLocks noGrp="1"/>
          </p:cNvSpPr>
          <p:nvPr>
            <p:ph type="body" sz="quarter" idx="59"/>
          </p:nvPr>
        </p:nvSpPr>
        <p:spPr>
          <a:xfrm>
            <a:off x="9807203" y="4571047"/>
            <a:ext cx="2160000" cy="900000"/>
          </a:xfrm>
        </p:spPr>
        <p:txBody>
          <a:bodyPr bIns="0" anchor="t"/>
          <a:lstStyle>
            <a:lvl1pPr algn="ctr">
              <a:lnSpc>
                <a:spcPct val="100000"/>
              </a:lnSpc>
              <a:spcBef>
                <a:spcPts val="0"/>
              </a:spcBef>
              <a:defRPr sz="1000" b="1">
                <a:solidFill>
                  <a:schemeClr val="tx1"/>
                </a:solidFill>
              </a:defRPr>
            </a:lvl1pPr>
            <a:lvl2pPr algn="ctr">
              <a:lnSpc>
                <a:spcPct val="100000"/>
              </a:lnSpc>
              <a:spcBef>
                <a:spcPts val="0"/>
              </a:spcBef>
              <a:defRPr sz="1000" b="0">
                <a:solidFill>
                  <a:schemeClr val="tx1"/>
                </a:solidFill>
              </a:defRPr>
            </a:lvl2pPr>
            <a:lvl3pPr marL="0" indent="0" algn="ctr">
              <a:spcBef>
                <a:spcPts val="300"/>
              </a:spcBef>
              <a:buFontTx/>
              <a:buNone/>
              <a:defRPr sz="700"/>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p:txBody>
      </p:sp>
      <p:sp>
        <p:nvSpPr>
          <p:cNvPr id="52" name="Text Placeholder 17">
            <a:extLst>
              <a:ext uri="{FF2B5EF4-FFF2-40B4-BE49-F238E27FC236}">
                <a16:creationId xmlns:a16="http://schemas.microsoft.com/office/drawing/2014/main" id="{D2B62A29-B94A-48AA-8043-7A8B1D66991B}"/>
              </a:ext>
            </a:extLst>
          </p:cNvPr>
          <p:cNvSpPr>
            <a:spLocks noGrp="1"/>
          </p:cNvSpPr>
          <p:nvPr>
            <p:ph type="body" sz="quarter" idx="60" hasCustomPrompt="1"/>
          </p:nvPr>
        </p:nvSpPr>
        <p:spPr>
          <a:xfrm>
            <a:off x="5022280" y="1116000"/>
            <a:ext cx="4392000" cy="252000"/>
          </a:xfrm>
          <a:blipFill>
            <a:blip r:embed="rId2"/>
            <a:stretch>
              <a:fillRect/>
            </a:stretch>
          </a:blipFill>
        </p:spPr>
        <p:txBody>
          <a:bodyPr bIns="0" anchor="t"/>
          <a:lstStyle>
            <a:lvl1pPr algn="ctr">
              <a:lnSpc>
                <a:spcPct val="100000"/>
              </a:lnSpc>
              <a:spcBef>
                <a:spcPts val="0"/>
              </a:spcBef>
              <a:defRPr sz="1100" b="1">
                <a:solidFill>
                  <a:schemeClr val="tx2"/>
                </a:solidFill>
              </a:defRPr>
            </a:lvl1pPr>
            <a:lvl2pPr algn="ctr">
              <a:lnSpc>
                <a:spcPct val="100000"/>
              </a:lnSpc>
              <a:spcBef>
                <a:spcPts val="300"/>
              </a:spcBef>
              <a:defRPr sz="1100">
                <a:solidFill>
                  <a:schemeClr val="tx1"/>
                </a:solidFill>
              </a:defRPr>
            </a:lvl2pPr>
            <a:lvl3pPr marL="0" indent="0" algn="ctr">
              <a:spcBef>
                <a:spcPts val="300"/>
              </a:spcBef>
              <a:buFontTx/>
              <a:buNone/>
              <a:defRPr sz="800">
                <a:solidFill>
                  <a:schemeClr val="tx1"/>
                </a:solidFill>
              </a:defRPr>
            </a:lvl3pPr>
            <a:lvl4pPr>
              <a:spcBef>
                <a:spcPts val="0"/>
              </a:spcBef>
              <a:defRPr/>
            </a:lvl4pPr>
            <a:lvl5pPr>
              <a:spcBef>
                <a:spcPts val="0"/>
              </a:spcBef>
              <a:defRPr/>
            </a:lvl5pPr>
          </a:lstStyle>
          <a:p>
            <a:pPr lvl="0"/>
            <a:r>
              <a:rPr lang="en-US"/>
              <a:t>Insert subheading</a:t>
            </a:r>
          </a:p>
        </p:txBody>
      </p:sp>
      <p:sp>
        <p:nvSpPr>
          <p:cNvPr id="53" name="Text Placeholder 17">
            <a:extLst>
              <a:ext uri="{FF2B5EF4-FFF2-40B4-BE49-F238E27FC236}">
                <a16:creationId xmlns:a16="http://schemas.microsoft.com/office/drawing/2014/main" id="{564DB5D5-0DF2-4236-B7AA-4BC2ED36E15A}"/>
              </a:ext>
            </a:extLst>
          </p:cNvPr>
          <p:cNvSpPr>
            <a:spLocks noGrp="1"/>
          </p:cNvSpPr>
          <p:nvPr>
            <p:ph type="body" sz="quarter" idx="61" hasCustomPrompt="1"/>
          </p:nvPr>
        </p:nvSpPr>
        <p:spPr>
          <a:xfrm>
            <a:off x="9807203" y="1116000"/>
            <a:ext cx="2160000" cy="252000"/>
          </a:xfrm>
          <a:blipFill>
            <a:blip r:embed="rId2"/>
            <a:stretch>
              <a:fillRect/>
            </a:stretch>
          </a:blipFill>
        </p:spPr>
        <p:txBody>
          <a:bodyPr bIns="0" anchor="t"/>
          <a:lstStyle>
            <a:lvl1pPr algn="ctr">
              <a:lnSpc>
                <a:spcPct val="100000"/>
              </a:lnSpc>
              <a:spcBef>
                <a:spcPts val="0"/>
              </a:spcBef>
              <a:defRPr sz="1100" b="1">
                <a:solidFill>
                  <a:schemeClr val="tx2"/>
                </a:solidFill>
              </a:defRPr>
            </a:lvl1pPr>
            <a:lvl2pPr algn="ctr">
              <a:lnSpc>
                <a:spcPct val="100000"/>
              </a:lnSpc>
              <a:spcBef>
                <a:spcPts val="300"/>
              </a:spcBef>
              <a:defRPr sz="1100">
                <a:solidFill>
                  <a:schemeClr val="tx1"/>
                </a:solidFill>
              </a:defRPr>
            </a:lvl2pPr>
            <a:lvl3pPr marL="0" indent="0" algn="ctr">
              <a:spcBef>
                <a:spcPts val="300"/>
              </a:spcBef>
              <a:buFontTx/>
              <a:buNone/>
              <a:defRPr sz="800">
                <a:solidFill>
                  <a:schemeClr val="tx1"/>
                </a:solidFill>
              </a:defRPr>
            </a:lvl3pPr>
            <a:lvl4pPr>
              <a:spcBef>
                <a:spcPts val="0"/>
              </a:spcBef>
              <a:defRPr/>
            </a:lvl4pPr>
            <a:lvl5pPr>
              <a:spcBef>
                <a:spcPts val="0"/>
              </a:spcBef>
              <a:defRPr/>
            </a:lvl5pPr>
          </a:lstStyle>
          <a:p>
            <a:pPr lvl="0"/>
            <a:r>
              <a:rPr lang="en-US"/>
              <a:t>Insert subheading</a:t>
            </a:r>
          </a:p>
        </p:txBody>
      </p:sp>
    </p:spTree>
    <p:extLst>
      <p:ext uri="{BB962C8B-B14F-4D97-AF65-F5344CB8AC3E}">
        <p14:creationId xmlns:p14="http://schemas.microsoft.com/office/powerpoint/2010/main" val="3837007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448FB1-55CE-437E-B0CE-68372DB9D351}"/>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2A5D9A9D-1FCC-4682-BEF7-4F1BA3A53AC2}"/>
              </a:ext>
            </a:extLst>
          </p:cNvPr>
          <p:cNvSpPr>
            <a:spLocks noGrp="1"/>
          </p:cNvSpPr>
          <p:nvPr>
            <p:ph type="dt" sz="half" idx="10"/>
          </p:nvPr>
        </p:nvSpPr>
        <p:spPr/>
        <p:txBody>
          <a:bodyPr/>
          <a:lstStyle/>
          <a:p>
            <a:endParaRPr lang="en-AU"/>
          </a:p>
        </p:txBody>
      </p:sp>
      <p:sp>
        <p:nvSpPr>
          <p:cNvPr id="7" name="Footer Placeholder 6">
            <a:extLst>
              <a:ext uri="{FF2B5EF4-FFF2-40B4-BE49-F238E27FC236}">
                <a16:creationId xmlns:a16="http://schemas.microsoft.com/office/drawing/2014/main" id="{A3E7F3E4-B243-4739-BA17-2D6C9FB3CC1B}"/>
              </a:ext>
            </a:extLst>
          </p:cNvPr>
          <p:cNvSpPr>
            <a:spLocks noGrp="1"/>
          </p:cNvSpPr>
          <p:nvPr>
            <p:ph type="ftr" sz="quarter" idx="11"/>
          </p:nvPr>
        </p:nvSpPr>
        <p:spPr/>
        <p:txBody>
          <a:bodyPr/>
          <a:lstStyle/>
          <a:p>
            <a:endParaRPr lang="en-AU"/>
          </a:p>
        </p:txBody>
      </p:sp>
      <p:sp>
        <p:nvSpPr>
          <p:cNvPr id="8" name="Slide Number Placeholder 7">
            <a:extLst>
              <a:ext uri="{FF2B5EF4-FFF2-40B4-BE49-F238E27FC236}">
                <a16:creationId xmlns:a16="http://schemas.microsoft.com/office/drawing/2014/main" id="{C3C7811B-86C0-4758-90F6-71AD0614040B}"/>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2257627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AB30B-6D0D-4401-A06E-AFEFC93C9D81}"/>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723D5235-F758-4435-975F-634E801FBC6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A2010F6-F792-4FD2-9200-D4B847E14E6C}"/>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3921818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53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object 49">
            <a:extLst>
              <a:ext uri="{FF2B5EF4-FFF2-40B4-BE49-F238E27FC236}">
                <a16:creationId xmlns:a16="http://schemas.microsoft.com/office/drawing/2014/main" id="{4FF2E79E-62A7-46A5-B9FF-47339360D55B}"/>
              </a:ext>
            </a:extLst>
          </p:cNvPr>
          <p:cNvSpPr/>
          <p:nvPr userDrawn="1"/>
        </p:nvSpPr>
        <p:spPr>
          <a:xfrm>
            <a:off x="7298177" y="1934719"/>
            <a:ext cx="4893945" cy="4923790"/>
          </a:xfrm>
          <a:custGeom>
            <a:avLst/>
            <a:gdLst/>
            <a:ahLst/>
            <a:cxnLst/>
            <a:rect l="l" t="t" r="r" b="b"/>
            <a:pathLst>
              <a:path w="4893945" h="4923790">
                <a:moveTo>
                  <a:pt x="1295019" y="670039"/>
                </a:moveTo>
                <a:lnTo>
                  <a:pt x="0" y="2381338"/>
                </a:lnTo>
                <a:lnTo>
                  <a:pt x="1956308" y="3606774"/>
                </a:lnTo>
                <a:lnTo>
                  <a:pt x="1961845" y="3617277"/>
                </a:lnTo>
                <a:lnTo>
                  <a:pt x="2545216" y="4923280"/>
                </a:lnTo>
                <a:lnTo>
                  <a:pt x="2563402" y="4923280"/>
                </a:lnTo>
                <a:lnTo>
                  <a:pt x="1976818" y="3610102"/>
                </a:lnTo>
                <a:lnTo>
                  <a:pt x="3385696" y="3610102"/>
                </a:lnTo>
                <a:lnTo>
                  <a:pt x="3350895" y="3601046"/>
                </a:lnTo>
                <a:lnTo>
                  <a:pt x="3355057" y="3597021"/>
                </a:lnTo>
                <a:lnTo>
                  <a:pt x="3323336" y="3597021"/>
                </a:lnTo>
                <a:lnTo>
                  <a:pt x="1981733" y="3593503"/>
                </a:lnTo>
                <a:lnTo>
                  <a:pt x="1988789" y="3585070"/>
                </a:lnTo>
                <a:lnTo>
                  <a:pt x="1967141" y="3585070"/>
                </a:lnTo>
                <a:lnTo>
                  <a:pt x="1966242" y="3582403"/>
                </a:lnTo>
                <a:lnTo>
                  <a:pt x="1948726" y="3582403"/>
                </a:lnTo>
                <a:lnTo>
                  <a:pt x="34531" y="2383383"/>
                </a:lnTo>
                <a:lnTo>
                  <a:pt x="135803" y="2364257"/>
                </a:lnTo>
                <a:lnTo>
                  <a:pt x="33731" y="2364257"/>
                </a:lnTo>
                <a:lnTo>
                  <a:pt x="1292250" y="701192"/>
                </a:lnTo>
                <a:lnTo>
                  <a:pt x="1308957" y="701192"/>
                </a:lnTo>
                <a:lnTo>
                  <a:pt x="1307820" y="691184"/>
                </a:lnTo>
                <a:lnTo>
                  <a:pt x="1365608" y="691184"/>
                </a:lnTo>
                <a:lnTo>
                  <a:pt x="1295019" y="670039"/>
                </a:lnTo>
                <a:close/>
              </a:path>
              <a:path w="4893945" h="4923790">
                <a:moveTo>
                  <a:pt x="3385696" y="3610102"/>
                </a:moveTo>
                <a:lnTo>
                  <a:pt x="1976818" y="3610102"/>
                </a:lnTo>
                <a:lnTo>
                  <a:pt x="3322701" y="3613619"/>
                </a:lnTo>
                <a:lnTo>
                  <a:pt x="2853225" y="4923280"/>
                </a:lnTo>
                <a:lnTo>
                  <a:pt x="2872396" y="4923280"/>
                </a:lnTo>
                <a:lnTo>
                  <a:pt x="3339744" y="3615309"/>
                </a:lnTo>
                <a:lnTo>
                  <a:pt x="3405708" y="3615309"/>
                </a:lnTo>
                <a:lnTo>
                  <a:pt x="3385696" y="3610102"/>
                </a:lnTo>
                <a:close/>
              </a:path>
              <a:path w="4893945" h="4923790">
                <a:moveTo>
                  <a:pt x="3405708" y="3615309"/>
                </a:moveTo>
                <a:lnTo>
                  <a:pt x="3339744" y="3615309"/>
                </a:lnTo>
                <a:lnTo>
                  <a:pt x="4642167" y="3954183"/>
                </a:lnTo>
                <a:lnTo>
                  <a:pt x="3254893" y="4923280"/>
                </a:lnTo>
                <a:lnTo>
                  <a:pt x="3283874" y="4923280"/>
                </a:lnTo>
                <a:lnTo>
                  <a:pt x="4671618" y="3953852"/>
                </a:lnTo>
                <a:lnTo>
                  <a:pt x="4666232" y="3938701"/>
                </a:lnTo>
                <a:lnTo>
                  <a:pt x="4648631" y="3938701"/>
                </a:lnTo>
                <a:lnTo>
                  <a:pt x="3405708" y="3615309"/>
                </a:lnTo>
                <a:close/>
              </a:path>
              <a:path w="4893945" h="4923790">
                <a:moveTo>
                  <a:pt x="4245694" y="2752547"/>
                </a:moveTo>
                <a:lnTo>
                  <a:pt x="4228084" y="2752547"/>
                </a:lnTo>
                <a:lnTo>
                  <a:pt x="4648631" y="3938701"/>
                </a:lnTo>
                <a:lnTo>
                  <a:pt x="4666232" y="3938701"/>
                </a:lnTo>
                <a:lnTo>
                  <a:pt x="4245694" y="2752547"/>
                </a:lnTo>
                <a:close/>
              </a:path>
              <a:path w="4893945" h="4923790">
                <a:moveTo>
                  <a:pt x="2986337" y="2413533"/>
                </a:moveTo>
                <a:lnTo>
                  <a:pt x="2969006" y="2413533"/>
                </a:lnTo>
                <a:lnTo>
                  <a:pt x="3323336" y="3597021"/>
                </a:lnTo>
                <a:lnTo>
                  <a:pt x="3355057" y="3597021"/>
                </a:lnTo>
                <a:lnTo>
                  <a:pt x="3362422" y="3589896"/>
                </a:lnTo>
                <a:lnTo>
                  <a:pt x="3338525" y="3589896"/>
                </a:lnTo>
                <a:lnTo>
                  <a:pt x="2986337" y="2413533"/>
                </a:lnTo>
                <a:close/>
              </a:path>
              <a:path w="4893945" h="4923790">
                <a:moveTo>
                  <a:pt x="3048227" y="2408288"/>
                </a:moveTo>
                <a:lnTo>
                  <a:pt x="2984766" y="2408288"/>
                </a:lnTo>
                <a:lnTo>
                  <a:pt x="4215320" y="2741803"/>
                </a:lnTo>
                <a:lnTo>
                  <a:pt x="3338525" y="3589896"/>
                </a:lnTo>
                <a:lnTo>
                  <a:pt x="3362422" y="3589896"/>
                </a:lnTo>
                <a:lnTo>
                  <a:pt x="4228084" y="2752547"/>
                </a:lnTo>
                <a:lnTo>
                  <a:pt x="4245694" y="2752547"/>
                </a:lnTo>
                <a:lnTo>
                  <a:pt x="4241444" y="2740558"/>
                </a:lnTo>
                <a:lnTo>
                  <a:pt x="4259647" y="2726791"/>
                </a:lnTo>
                <a:lnTo>
                  <a:pt x="4223410" y="2726791"/>
                </a:lnTo>
                <a:lnTo>
                  <a:pt x="3048227" y="2408288"/>
                </a:lnTo>
                <a:close/>
              </a:path>
              <a:path w="4893945" h="4923790">
                <a:moveTo>
                  <a:pt x="1560410" y="2116518"/>
                </a:moveTo>
                <a:lnTo>
                  <a:pt x="1472577" y="2116518"/>
                </a:lnTo>
                <a:lnTo>
                  <a:pt x="2957118" y="2401862"/>
                </a:lnTo>
                <a:lnTo>
                  <a:pt x="1967141" y="3585070"/>
                </a:lnTo>
                <a:lnTo>
                  <a:pt x="1988789" y="3585070"/>
                </a:lnTo>
                <a:lnTo>
                  <a:pt x="2969006" y="2413533"/>
                </a:lnTo>
                <a:lnTo>
                  <a:pt x="2986337" y="2413533"/>
                </a:lnTo>
                <a:lnTo>
                  <a:pt x="2984766" y="2408288"/>
                </a:lnTo>
                <a:lnTo>
                  <a:pt x="3048227" y="2408288"/>
                </a:lnTo>
                <a:lnTo>
                  <a:pt x="2990824" y="2392730"/>
                </a:lnTo>
                <a:lnTo>
                  <a:pt x="3000000" y="2385644"/>
                </a:lnTo>
                <a:lnTo>
                  <a:pt x="2960662" y="2385644"/>
                </a:lnTo>
                <a:lnTo>
                  <a:pt x="1560410" y="2116518"/>
                </a:lnTo>
                <a:close/>
              </a:path>
              <a:path w="4893945" h="4923790">
                <a:moveTo>
                  <a:pt x="1473458" y="2119134"/>
                </a:moveTo>
                <a:lnTo>
                  <a:pt x="1455953" y="2119134"/>
                </a:lnTo>
                <a:lnTo>
                  <a:pt x="1948726" y="3582403"/>
                </a:lnTo>
                <a:lnTo>
                  <a:pt x="1966242" y="3582403"/>
                </a:lnTo>
                <a:lnTo>
                  <a:pt x="1473458" y="2119134"/>
                </a:lnTo>
                <a:close/>
              </a:path>
              <a:path w="4893945" h="4923790">
                <a:moveTo>
                  <a:pt x="4253226" y="1430578"/>
                </a:moveTo>
                <a:lnTo>
                  <a:pt x="4236631" y="1430578"/>
                </a:lnTo>
                <a:lnTo>
                  <a:pt x="4223410" y="2726791"/>
                </a:lnTo>
                <a:lnTo>
                  <a:pt x="4259647" y="2726791"/>
                </a:lnTo>
                <a:lnTo>
                  <a:pt x="4267574" y="2720797"/>
                </a:lnTo>
                <a:lnTo>
                  <a:pt x="4240072" y="2720797"/>
                </a:lnTo>
                <a:lnTo>
                  <a:pt x="4253226" y="1430578"/>
                </a:lnTo>
                <a:close/>
              </a:path>
              <a:path w="4893945" h="4923790">
                <a:moveTo>
                  <a:pt x="4893937" y="2226280"/>
                </a:moveTo>
                <a:lnTo>
                  <a:pt x="4240072" y="2720797"/>
                </a:lnTo>
                <a:lnTo>
                  <a:pt x="4267574" y="2720797"/>
                </a:lnTo>
                <a:lnTo>
                  <a:pt x="4893937" y="2247094"/>
                </a:lnTo>
                <a:lnTo>
                  <a:pt x="4893937" y="2226280"/>
                </a:lnTo>
                <a:close/>
              </a:path>
              <a:path w="4893945" h="4923790">
                <a:moveTo>
                  <a:pt x="2960306" y="2384463"/>
                </a:moveTo>
                <a:lnTo>
                  <a:pt x="2960662" y="2385644"/>
                </a:lnTo>
                <a:lnTo>
                  <a:pt x="3000000" y="2385644"/>
                </a:lnTo>
                <a:lnTo>
                  <a:pt x="3000773" y="2385047"/>
                </a:lnTo>
                <a:lnTo>
                  <a:pt x="2962478" y="2385047"/>
                </a:lnTo>
                <a:lnTo>
                  <a:pt x="2960306" y="2384463"/>
                </a:lnTo>
                <a:close/>
              </a:path>
              <a:path w="4893945" h="4923790">
                <a:moveTo>
                  <a:pt x="2796170" y="1140129"/>
                </a:moveTo>
                <a:lnTo>
                  <a:pt x="2779395" y="1140129"/>
                </a:lnTo>
                <a:lnTo>
                  <a:pt x="2962478" y="2385047"/>
                </a:lnTo>
                <a:lnTo>
                  <a:pt x="3000773" y="2385047"/>
                </a:lnTo>
                <a:lnTo>
                  <a:pt x="3005838" y="2381135"/>
                </a:lnTo>
                <a:lnTo>
                  <a:pt x="2978683" y="2381135"/>
                </a:lnTo>
                <a:lnTo>
                  <a:pt x="2796170" y="1140129"/>
                </a:lnTo>
                <a:close/>
              </a:path>
              <a:path w="4893945" h="4923790">
                <a:moveTo>
                  <a:pt x="2881211" y="1135646"/>
                </a:moveTo>
                <a:lnTo>
                  <a:pt x="2795511" y="1135646"/>
                </a:lnTo>
                <a:lnTo>
                  <a:pt x="4225569" y="1418145"/>
                </a:lnTo>
                <a:lnTo>
                  <a:pt x="2978683" y="2381135"/>
                </a:lnTo>
                <a:lnTo>
                  <a:pt x="3005838" y="2381135"/>
                </a:lnTo>
                <a:lnTo>
                  <a:pt x="4236631" y="1430578"/>
                </a:lnTo>
                <a:lnTo>
                  <a:pt x="4253226" y="1430578"/>
                </a:lnTo>
                <a:lnTo>
                  <a:pt x="4253293" y="1423962"/>
                </a:lnTo>
                <a:lnTo>
                  <a:pt x="4326916" y="1423962"/>
                </a:lnTo>
                <a:lnTo>
                  <a:pt x="4264037" y="1409407"/>
                </a:lnTo>
                <a:lnTo>
                  <a:pt x="4264634" y="1408950"/>
                </a:lnTo>
                <a:lnTo>
                  <a:pt x="4261116" y="1408252"/>
                </a:lnTo>
                <a:lnTo>
                  <a:pt x="4266298" y="1402549"/>
                </a:lnTo>
                <a:lnTo>
                  <a:pt x="4232224" y="1402549"/>
                </a:lnTo>
                <a:lnTo>
                  <a:pt x="2881211" y="1135646"/>
                </a:lnTo>
                <a:close/>
              </a:path>
              <a:path w="4893945" h="4923790">
                <a:moveTo>
                  <a:pt x="1447774" y="2094852"/>
                </a:moveTo>
                <a:lnTo>
                  <a:pt x="1449273" y="2099297"/>
                </a:lnTo>
                <a:lnTo>
                  <a:pt x="33731" y="2364257"/>
                </a:lnTo>
                <a:lnTo>
                  <a:pt x="135803" y="2364257"/>
                </a:lnTo>
                <a:lnTo>
                  <a:pt x="1452943" y="2115502"/>
                </a:lnTo>
                <a:lnTo>
                  <a:pt x="1555124" y="2115502"/>
                </a:lnTo>
                <a:lnTo>
                  <a:pt x="1480324" y="2101126"/>
                </a:lnTo>
                <a:lnTo>
                  <a:pt x="1488050" y="2095411"/>
                </a:lnTo>
                <a:lnTo>
                  <a:pt x="1450657" y="2095411"/>
                </a:lnTo>
                <a:lnTo>
                  <a:pt x="1447774" y="2094852"/>
                </a:lnTo>
                <a:close/>
              </a:path>
              <a:path w="4893945" h="4923790">
                <a:moveTo>
                  <a:pt x="1555124" y="2115502"/>
                </a:moveTo>
                <a:lnTo>
                  <a:pt x="1452943" y="2115502"/>
                </a:lnTo>
                <a:lnTo>
                  <a:pt x="1453553" y="2120912"/>
                </a:lnTo>
                <a:lnTo>
                  <a:pt x="1455953" y="2119134"/>
                </a:lnTo>
                <a:lnTo>
                  <a:pt x="1473458" y="2119134"/>
                </a:lnTo>
                <a:lnTo>
                  <a:pt x="1472577" y="2116518"/>
                </a:lnTo>
                <a:lnTo>
                  <a:pt x="1560410" y="2116518"/>
                </a:lnTo>
                <a:lnTo>
                  <a:pt x="1555124" y="2115502"/>
                </a:lnTo>
                <a:close/>
              </a:path>
              <a:path w="4893945" h="4923790">
                <a:moveTo>
                  <a:pt x="1308957" y="701192"/>
                </a:moveTo>
                <a:lnTo>
                  <a:pt x="1292250" y="701192"/>
                </a:lnTo>
                <a:lnTo>
                  <a:pt x="1450657" y="2095411"/>
                </a:lnTo>
                <a:lnTo>
                  <a:pt x="1488050" y="2095411"/>
                </a:lnTo>
                <a:lnTo>
                  <a:pt x="1494711" y="2090483"/>
                </a:lnTo>
                <a:lnTo>
                  <a:pt x="1466799" y="2090483"/>
                </a:lnTo>
                <a:lnTo>
                  <a:pt x="1308957" y="701192"/>
                </a:lnTo>
                <a:close/>
              </a:path>
              <a:path w="4893945" h="4923790">
                <a:moveTo>
                  <a:pt x="1365608" y="691184"/>
                </a:moveTo>
                <a:lnTo>
                  <a:pt x="1307820" y="691184"/>
                </a:lnTo>
                <a:lnTo>
                  <a:pt x="2767317" y="1128420"/>
                </a:lnTo>
                <a:lnTo>
                  <a:pt x="1466799" y="2090483"/>
                </a:lnTo>
                <a:lnTo>
                  <a:pt x="1494711" y="2090483"/>
                </a:lnTo>
                <a:lnTo>
                  <a:pt x="2779395" y="1140129"/>
                </a:lnTo>
                <a:lnTo>
                  <a:pt x="2796170" y="1140129"/>
                </a:lnTo>
                <a:lnTo>
                  <a:pt x="2795511" y="1135646"/>
                </a:lnTo>
                <a:lnTo>
                  <a:pt x="2881211" y="1135646"/>
                </a:lnTo>
                <a:lnTo>
                  <a:pt x="2801048" y="1119809"/>
                </a:lnTo>
                <a:lnTo>
                  <a:pt x="2804519" y="1115707"/>
                </a:lnTo>
                <a:lnTo>
                  <a:pt x="2782773" y="1115707"/>
                </a:lnTo>
                <a:lnTo>
                  <a:pt x="1365608" y="691184"/>
                </a:lnTo>
                <a:close/>
              </a:path>
              <a:path w="4893945" h="4923790">
                <a:moveTo>
                  <a:pt x="4326916" y="1423962"/>
                </a:moveTo>
                <a:lnTo>
                  <a:pt x="4253293" y="1423962"/>
                </a:lnTo>
                <a:lnTo>
                  <a:pt x="4893937" y="1572249"/>
                </a:lnTo>
                <a:lnTo>
                  <a:pt x="4893937" y="1555206"/>
                </a:lnTo>
                <a:lnTo>
                  <a:pt x="4326916" y="1423962"/>
                </a:lnTo>
                <a:close/>
              </a:path>
              <a:path w="4893945" h="4923790">
                <a:moveTo>
                  <a:pt x="3744935" y="25323"/>
                </a:moveTo>
                <a:lnTo>
                  <a:pt x="3727246" y="25323"/>
                </a:lnTo>
                <a:lnTo>
                  <a:pt x="4232224" y="1402549"/>
                </a:lnTo>
                <a:lnTo>
                  <a:pt x="4266298" y="1402549"/>
                </a:lnTo>
                <a:lnTo>
                  <a:pt x="4270592" y="1397825"/>
                </a:lnTo>
                <a:lnTo>
                  <a:pt x="4248175" y="1397825"/>
                </a:lnTo>
                <a:lnTo>
                  <a:pt x="3744935" y="25323"/>
                </a:lnTo>
                <a:close/>
              </a:path>
              <a:path w="4893945" h="4923790">
                <a:moveTo>
                  <a:pt x="4893937" y="687235"/>
                </a:moveTo>
                <a:lnTo>
                  <a:pt x="4248175" y="1397825"/>
                </a:lnTo>
                <a:lnTo>
                  <a:pt x="4270592" y="1397825"/>
                </a:lnTo>
                <a:lnTo>
                  <a:pt x="4893937" y="711911"/>
                </a:lnTo>
                <a:lnTo>
                  <a:pt x="4893937" y="687235"/>
                </a:lnTo>
                <a:close/>
              </a:path>
              <a:path w="4893945" h="4923790">
                <a:moveTo>
                  <a:pt x="3726942" y="0"/>
                </a:moveTo>
                <a:lnTo>
                  <a:pt x="2782773" y="1115707"/>
                </a:lnTo>
                <a:lnTo>
                  <a:pt x="2804519" y="1115707"/>
                </a:lnTo>
                <a:lnTo>
                  <a:pt x="3727246" y="25323"/>
                </a:lnTo>
                <a:lnTo>
                  <a:pt x="3744935" y="25323"/>
                </a:lnTo>
                <a:lnTo>
                  <a:pt x="3743007" y="20065"/>
                </a:lnTo>
                <a:lnTo>
                  <a:pt x="3828825" y="20065"/>
                </a:lnTo>
                <a:lnTo>
                  <a:pt x="3726942" y="0"/>
                </a:lnTo>
                <a:close/>
              </a:path>
              <a:path w="4893945" h="4923790">
                <a:moveTo>
                  <a:pt x="3828825" y="20065"/>
                </a:moveTo>
                <a:lnTo>
                  <a:pt x="3743007" y="20065"/>
                </a:lnTo>
                <a:lnTo>
                  <a:pt x="4893937" y="246756"/>
                </a:lnTo>
                <a:lnTo>
                  <a:pt x="4893937" y="229840"/>
                </a:lnTo>
                <a:lnTo>
                  <a:pt x="3828825" y="20065"/>
                </a:lnTo>
                <a:close/>
              </a:path>
            </a:pathLst>
          </a:custGeom>
          <a:solidFill>
            <a:schemeClr val="tx2"/>
          </a:solidFill>
        </p:spPr>
        <p:txBody>
          <a:bodyPr wrap="square" lIns="0" tIns="0" rIns="0" bIns="0" rtlCol="0"/>
          <a:lstStyle/>
          <a:p>
            <a:endParaRPr/>
          </a:p>
        </p:txBody>
      </p:sp>
      <p:sp>
        <p:nvSpPr>
          <p:cNvPr id="8" name="TextBox 7">
            <a:extLst>
              <a:ext uri="{FF2B5EF4-FFF2-40B4-BE49-F238E27FC236}">
                <a16:creationId xmlns:a16="http://schemas.microsoft.com/office/drawing/2014/main" id="{B1C10656-51E8-D6F0-F486-9ED0E3456BCA}"/>
              </a:ext>
            </a:extLst>
          </p:cNvPr>
          <p:cNvSpPr txBox="1"/>
          <p:nvPr userDrawn="1"/>
        </p:nvSpPr>
        <p:spPr>
          <a:xfrm>
            <a:off x="756000" y="6300000"/>
            <a:ext cx="3615803" cy="272758"/>
          </a:xfrm>
          <a:prstGeom prst="rect">
            <a:avLst/>
          </a:prstGeom>
          <a:noFill/>
        </p:spPr>
        <p:txBody>
          <a:bodyPr wrap="square" lIns="36000" tIns="36000" rIns="36000" bIns="36000" rtlCol="0" anchor="ctr" anchorCtr="0">
            <a:noAutofit/>
          </a:bodyPr>
          <a:lstStyle/>
          <a:p>
            <a:r>
              <a:rPr lang="en-US" sz="1100" b="1">
                <a:solidFill>
                  <a:schemeClr val="bg1"/>
                </a:solidFill>
              </a:rPr>
              <a:t>Influencing Behaviours. Improving Lives.</a:t>
            </a:r>
            <a:endParaRPr lang="en-AU" sz="1100" b="1">
              <a:solidFill>
                <a:schemeClr val="bg1"/>
              </a:solidFill>
            </a:endParaRPr>
          </a:p>
        </p:txBody>
      </p:sp>
      <p:pic>
        <p:nvPicPr>
          <p:cNvPr id="9" name="Graphic 8">
            <a:extLst>
              <a:ext uri="{FF2B5EF4-FFF2-40B4-BE49-F238E27FC236}">
                <a16:creationId xmlns:a16="http://schemas.microsoft.com/office/drawing/2014/main" id="{CEE7D644-D517-2AA7-061C-BA0341AF37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00" y="6386400"/>
            <a:ext cx="679318" cy="133200"/>
          </a:xfrm>
          <a:prstGeom prst="rect">
            <a:avLst/>
          </a:prstGeom>
        </p:spPr>
      </p:pic>
      <p:grpSp>
        <p:nvGrpSpPr>
          <p:cNvPr id="11" name="Group 10">
            <a:extLst>
              <a:ext uri="{FF2B5EF4-FFF2-40B4-BE49-F238E27FC236}">
                <a16:creationId xmlns:a16="http://schemas.microsoft.com/office/drawing/2014/main" id="{2FA893C6-FAE2-E8CC-5C5E-E7585CFB77B5}"/>
              </a:ext>
            </a:extLst>
          </p:cNvPr>
          <p:cNvGrpSpPr>
            <a:grpSpLocks noChangeAspect="1"/>
          </p:cNvGrpSpPr>
          <p:nvPr userDrawn="1"/>
        </p:nvGrpSpPr>
        <p:grpSpPr>
          <a:xfrm>
            <a:off x="10716084" y="429814"/>
            <a:ext cx="1191021" cy="432000"/>
            <a:chOff x="9050315" y="568872"/>
            <a:chExt cx="2588006" cy="938706"/>
          </a:xfrm>
        </p:grpSpPr>
        <p:pic>
          <p:nvPicPr>
            <p:cNvPr id="12" name="Picture 11" descr="Shape&#10;&#10;Description automatically generated">
              <a:extLst>
                <a:ext uri="{FF2B5EF4-FFF2-40B4-BE49-F238E27FC236}">
                  <a16:creationId xmlns:a16="http://schemas.microsoft.com/office/drawing/2014/main" id="{5D64310B-9FAB-0902-D597-3413FE9CA8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0315" y="568872"/>
              <a:ext cx="987470" cy="93870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D44C4427-3965-3694-81EF-C474C8995A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58514" y="654597"/>
              <a:ext cx="1479807" cy="816866"/>
            </a:xfrm>
            <a:prstGeom prst="rect">
              <a:avLst/>
            </a:prstGeom>
          </p:spPr>
        </p:pic>
      </p:grpSp>
      <p:sp>
        <p:nvSpPr>
          <p:cNvPr id="14" name="TextBox 13">
            <a:extLst>
              <a:ext uri="{FF2B5EF4-FFF2-40B4-BE49-F238E27FC236}">
                <a16:creationId xmlns:a16="http://schemas.microsoft.com/office/drawing/2014/main" id="{EAB626F0-D75E-26A9-775A-65E2AD69BE9C}"/>
              </a:ext>
            </a:extLst>
          </p:cNvPr>
          <p:cNvSpPr txBox="1"/>
          <p:nvPr userDrawn="1"/>
        </p:nvSpPr>
        <p:spPr>
          <a:xfrm>
            <a:off x="756000" y="3984565"/>
            <a:ext cx="3615803" cy="377111"/>
          </a:xfrm>
          <a:prstGeom prst="rect">
            <a:avLst/>
          </a:prstGeom>
          <a:noFill/>
        </p:spPr>
        <p:txBody>
          <a:bodyPr wrap="square" lIns="36000" tIns="36000" rIns="36000" bIns="36000" rtlCol="0" anchor="ctr" anchorCtr="0">
            <a:noAutofit/>
          </a:bodyPr>
          <a:lstStyle/>
          <a:p>
            <a:pPr>
              <a:lnSpc>
                <a:spcPct val="100000"/>
              </a:lnSpc>
              <a:spcBef>
                <a:spcPts val="0"/>
              </a:spcBef>
            </a:pPr>
            <a:r>
              <a:rPr lang="en-US" sz="1100" b="0">
                <a:solidFill>
                  <a:schemeClr val="bg1"/>
                </a:solidFill>
              </a:rPr>
              <a:t>Suite 2, Ground Floor</a:t>
            </a:r>
          </a:p>
          <a:p>
            <a:pPr>
              <a:lnSpc>
                <a:spcPct val="100000"/>
              </a:lnSpc>
              <a:spcBef>
                <a:spcPts val="0"/>
              </a:spcBef>
            </a:pPr>
            <a:r>
              <a:rPr lang="en-US" sz="1100" b="0">
                <a:solidFill>
                  <a:schemeClr val="bg1"/>
                </a:solidFill>
              </a:rPr>
              <a:t>1318 Hay Street WEST PERTH 6005</a:t>
            </a:r>
          </a:p>
          <a:p>
            <a:r>
              <a:rPr lang="en-US" sz="1100" b="0">
                <a:solidFill>
                  <a:schemeClr val="tx2"/>
                </a:solidFill>
              </a:rPr>
              <a:t>W: </a:t>
            </a:r>
            <a:r>
              <a:rPr lang="en-US" sz="1100" b="0">
                <a:solidFill>
                  <a:schemeClr val="bg1"/>
                </a:solidFill>
                <a:hlinkClick r:id="rId6">
                  <a:extLst>
                    <a:ext uri="{A12FA001-AC4F-418D-AE19-62706E023703}">
                      <ahyp:hlinkClr xmlns:ahyp="http://schemas.microsoft.com/office/drawing/2018/hyperlinkcolor" val="tx"/>
                    </a:ext>
                  </a:extLst>
                </a:hlinkClick>
              </a:rPr>
              <a:t>www.thebcc.org.au</a:t>
            </a:r>
            <a:r>
              <a:rPr lang="en-US" sz="1100" b="0">
                <a:solidFill>
                  <a:schemeClr val="bg1"/>
                </a:solidFill>
              </a:rPr>
              <a:t> </a:t>
            </a:r>
          </a:p>
        </p:txBody>
      </p:sp>
      <p:sp>
        <p:nvSpPr>
          <p:cNvPr id="24" name="TextBox 23">
            <a:extLst>
              <a:ext uri="{FF2B5EF4-FFF2-40B4-BE49-F238E27FC236}">
                <a16:creationId xmlns:a16="http://schemas.microsoft.com/office/drawing/2014/main" id="{CAFCC740-82AB-B883-9815-F16C1A93B928}"/>
              </a:ext>
            </a:extLst>
          </p:cNvPr>
          <p:cNvSpPr txBox="1"/>
          <p:nvPr userDrawn="1"/>
        </p:nvSpPr>
        <p:spPr>
          <a:xfrm>
            <a:off x="668518" y="5163384"/>
            <a:ext cx="7244888" cy="600164"/>
          </a:xfrm>
          <a:prstGeom prst="rect">
            <a:avLst/>
          </a:prstGeom>
          <a:noFill/>
        </p:spPr>
        <p:txBody>
          <a:bodyPr wrap="square">
            <a:spAutoFit/>
          </a:bodyPr>
          <a:lstStyle/>
          <a:p>
            <a:pPr>
              <a:lnSpc>
                <a:spcPct val="100000"/>
              </a:lnSpc>
            </a:pPr>
            <a:r>
              <a:rPr lang="en-AU" sz="1100">
                <a:solidFill>
                  <a:schemeClr val="tx2"/>
                </a:solidFill>
                <a:effectLst/>
                <a:latin typeface="+mn-lt"/>
                <a:ea typeface="Times New Roman" panose="02020603050405020304" pitchFamily="18" charset="0"/>
                <a:cs typeface="Calibri" panose="020F0502020204030204" pitchFamily="34" charset="0"/>
              </a:rPr>
              <a:t>The Behaviour Change Collaborative acknowledges the traditional owners of country throughout Australia and their continuing connection to land, sea and community. We pay our respects to them and their cultures, and to the elders of the past, present and emerging.</a:t>
            </a:r>
            <a:endParaRPr lang="en-AU" sz="1100">
              <a:solidFill>
                <a:schemeClr val="tx2"/>
              </a:solidFill>
              <a:latin typeface="+mn-lt"/>
            </a:endParaRPr>
          </a:p>
        </p:txBody>
      </p:sp>
      <p:pic>
        <p:nvPicPr>
          <p:cNvPr id="37" name="Picture 5">
            <a:hlinkClick r:id="rId7"/>
            <a:extLst>
              <a:ext uri="{FF2B5EF4-FFF2-40B4-BE49-F238E27FC236}">
                <a16:creationId xmlns:a16="http://schemas.microsoft.com/office/drawing/2014/main" id="{0B76F597-783C-7919-47B0-4B1FFF146EA1}"/>
              </a:ext>
            </a:extLst>
          </p:cNvPr>
          <p:cNvPicPr>
            <a:picLocks noChangeAspect="1" noChangeArrowheads="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756000" y="461162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hlinkClick r:id="rId10"/>
            <a:extLst>
              <a:ext uri="{FF2B5EF4-FFF2-40B4-BE49-F238E27FC236}">
                <a16:creationId xmlns:a16="http://schemas.microsoft.com/office/drawing/2014/main" id="{4F0FB026-861C-2563-16A2-BCD1852D28CD}"/>
              </a:ext>
            </a:extLst>
          </p:cNvPr>
          <p:cNvPicPr>
            <a:picLocks noChangeAspect="1" noChangeArrowheads="1"/>
          </p:cNvPicPr>
          <p:nvPr userDrawn="1"/>
        </p:nvPicPr>
        <p:blipFill>
          <a:blip r:embed="rId11" r:link="rId12">
            <a:extLst>
              <a:ext uri="{28A0092B-C50C-407E-A947-70E740481C1C}">
                <a14:useLocalDpi xmlns:a14="http://schemas.microsoft.com/office/drawing/2010/main" val="0"/>
              </a:ext>
            </a:extLst>
          </a:blip>
          <a:srcRect/>
          <a:stretch>
            <a:fillRect/>
          </a:stretch>
        </p:blipFill>
        <p:spPr bwMode="auto">
          <a:xfrm>
            <a:off x="1105773" y="461162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a:hlinkClick r:id="rId13"/>
            <a:extLst>
              <a:ext uri="{FF2B5EF4-FFF2-40B4-BE49-F238E27FC236}">
                <a16:creationId xmlns:a16="http://schemas.microsoft.com/office/drawing/2014/main" id="{4E8EB1C7-127E-6140-42AD-DA11A893110A}"/>
              </a:ext>
            </a:extLst>
          </p:cNvPr>
          <p:cNvPicPr>
            <a:picLocks noChangeAspect="1" noChangeArrowheads="1"/>
          </p:cNvPicPr>
          <p:nvPr userDrawn="1"/>
        </p:nvPicPr>
        <p:blipFill>
          <a:blip r:embed="rId14" r:link="rId15">
            <a:extLst>
              <a:ext uri="{28A0092B-C50C-407E-A947-70E740481C1C}">
                <a14:useLocalDpi xmlns:a14="http://schemas.microsoft.com/office/drawing/2010/main" val="0"/>
              </a:ext>
            </a:extLst>
          </a:blip>
          <a:srcRect/>
          <a:stretch>
            <a:fillRect/>
          </a:stretch>
        </p:blipFill>
        <p:spPr bwMode="auto">
          <a:xfrm>
            <a:off x="1455546" y="461162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hlinkClick r:id="rId13"/>
            <a:extLst>
              <a:ext uri="{FF2B5EF4-FFF2-40B4-BE49-F238E27FC236}">
                <a16:creationId xmlns:a16="http://schemas.microsoft.com/office/drawing/2014/main" id="{91A01294-6B58-A286-EB84-A9865E73296F}"/>
              </a:ext>
            </a:extLst>
          </p:cNvPr>
          <p:cNvPicPr>
            <a:picLocks noChangeAspect="1" noChangeArrowheads="1"/>
          </p:cNvPicPr>
          <p:nvPr userDrawn="1"/>
        </p:nvPicPr>
        <p:blipFill>
          <a:blip r:embed="rId16" r:link="rId17">
            <a:extLst>
              <a:ext uri="{28A0092B-C50C-407E-A947-70E740481C1C}">
                <a14:useLocalDpi xmlns:a14="http://schemas.microsoft.com/office/drawing/2010/main" val="0"/>
              </a:ext>
            </a:extLst>
          </a:blip>
          <a:srcRect/>
          <a:stretch>
            <a:fillRect/>
          </a:stretch>
        </p:blipFill>
        <p:spPr bwMode="auto">
          <a:xfrm>
            <a:off x="1805319" y="4611624"/>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
            <a:hlinkClick r:id="rId18"/>
            <a:extLst>
              <a:ext uri="{FF2B5EF4-FFF2-40B4-BE49-F238E27FC236}">
                <a16:creationId xmlns:a16="http://schemas.microsoft.com/office/drawing/2014/main" id="{677E2414-AD89-F49D-8F32-F9E1D84CFFDB}"/>
              </a:ext>
            </a:extLst>
          </p:cNvPr>
          <p:cNvPicPr>
            <a:picLocks noChangeAspect="1" noChangeArrowheads="1"/>
          </p:cNvPicPr>
          <p:nvPr userDrawn="1"/>
        </p:nvPicPr>
        <p:blipFill>
          <a:blip r:embed="rId19" r:link="rId20">
            <a:extLst>
              <a:ext uri="{28A0092B-C50C-407E-A947-70E740481C1C}">
                <a14:useLocalDpi xmlns:a14="http://schemas.microsoft.com/office/drawing/2010/main" val="0"/>
              </a:ext>
            </a:extLst>
          </a:blip>
          <a:srcRect/>
          <a:stretch>
            <a:fillRect/>
          </a:stretch>
        </p:blipFill>
        <p:spPr bwMode="auto">
          <a:xfrm>
            <a:off x="2155092" y="4611624"/>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E4D09B19-4279-4559-BD34-5C96348A0C3E}"/>
              </a:ext>
            </a:extLst>
          </p:cNvPr>
          <p:cNvSpPr>
            <a:spLocks noChangeAspect="1"/>
          </p:cNvSpPr>
          <p:nvPr userDrawn="1"/>
        </p:nvSpPr>
        <p:spPr>
          <a:xfrm>
            <a:off x="731644" y="4593337"/>
            <a:ext cx="341373" cy="341373"/>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43" name="Oval 42">
            <a:extLst>
              <a:ext uri="{FF2B5EF4-FFF2-40B4-BE49-F238E27FC236}">
                <a16:creationId xmlns:a16="http://schemas.microsoft.com/office/drawing/2014/main" id="{050B2BD7-54A8-CCD4-352A-719541D2A380}"/>
              </a:ext>
            </a:extLst>
          </p:cNvPr>
          <p:cNvSpPr>
            <a:spLocks noChangeAspect="1"/>
          </p:cNvSpPr>
          <p:nvPr userDrawn="1"/>
        </p:nvSpPr>
        <p:spPr>
          <a:xfrm>
            <a:off x="1085156" y="4593336"/>
            <a:ext cx="341373" cy="341373"/>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44" name="Oval 43">
            <a:extLst>
              <a:ext uri="{FF2B5EF4-FFF2-40B4-BE49-F238E27FC236}">
                <a16:creationId xmlns:a16="http://schemas.microsoft.com/office/drawing/2014/main" id="{2200F827-3E14-710C-5523-DAE4B29800AF}"/>
              </a:ext>
            </a:extLst>
          </p:cNvPr>
          <p:cNvSpPr>
            <a:spLocks noChangeAspect="1"/>
          </p:cNvSpPr>
          <p:nvPr userDrawn="1"/>
        </p:nvSpPr>
        <p:spPr>
          <a:xfrm>
            <a:off x="1438668" y="4593336"/>
            <a:ext cx="341373" cy="341373"/>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45" name="Oval 44">
            <a:extLst>
              <a:ext uri="{FF2B5EF4-FFF2-40B4-BE49-F238E27FC236}">
                <a16:creationId xmlns:a16="http://schemas.microsoft.com/office/drawing/2014/main" id="{5DF39B09-D871-8A93-8E59-D5BA407CCEED}"/>
              </a:ext>
            </a:extLst>
          </p:cNvPr>
          <p:cNvSpPr>
            <a:spLocks noChangeAspect="1"/>
          </p:cNvSpPr>
          <p:nvPr userDrawn="1"/>
        </p:nvSpPr>
        <p:spPr>
          <a:xfrm>
            <a:off x="1787032" y="4593336"/>
            <a:ext cx="341373" cy="341373"/>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46" name="Oval 45">
            <a:extLst>
              <a:ext uri="{FF2B5EF4-FFF2-40B4-BE49-F238E27FC236}">
                <a16:creationId xmlns:a16="http://schemas.microsoft.com/office/drawing/2014/main" id="{FFD225ED-AEB0-65A1-9E68-3C67BFC69745}"/>
              </a:ext>
            </a:extLst>
          </p:cNvPr>
          <p:cNvSpPr>
            <a:spLocks noChangeAspect="1"/>
          </p:cNvSpPr>
          <p:nvPr userDrawn="1"/>
        </p:nvSpPr>
        <p:spPr>
          <a:xfrm>
            <a:off x="2135396" y="4589097"/>
            <a:ext cx="341373" cy="341373"/>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22" name="Rectangle 21">
            <a:extLst>
              <a:ext uri="{FF2B5EF4-FFF2-40B4-BE49-F238E27FC236}">
                <a16:creationId xmlns:a16="http://schemas.microsoft.com/office/drawing/2014/main" id="{EAB24B05-A936-04F5-D1D1-18F50E13EA55}"/>
              </a:ext>
            </a:extLst>
          </p:cNvPr>
          <p:cNvSpPr/>
          <p:nvPr userDrawn="1"/>
        </p:nvSpPr>
        <p:spPr>
          <a:xfrm>
            <a:off x="731643" y="4589097"/>
            <a:ext cx="1780897" cy="32732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Tree>
    <p:extLst>
      <p:ext uri="{BB962C8B-B14F-4D97-AF65-F5344CB8AC3E}">
        <p14:creationId xmlns:p14="http://schemas.microsoft.com/office/powerpoint/2010/main" val="110240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506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hite with header">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C4BCBF7-4139-144F-9CEF-156CC26B386C}"/>
              </a:ext>
            </a:extLst>
          </p:cNvPr>
          <p:cNvSpPr>
            <a:spLocks noGrp="1"/>
          </p:cNvSpPr>
          <p:nvPr>
            <p:ph type="sldNum" sz="quarter" idx="4"/>
          </p:nvPr>
        </p:nvSpPr>
        <p:spPr>
          <a:xfrm>
            <a:off x="248815" y="6294619"/>
            <a:ext cx="2743200" cy="366183"/>
          </a:xfrm>
          <a:prstGeom prst="rect">
            <a:avLst/>
          </a:prstGeom>
        </p:spPr>
        <p:txBody>
          <a:bodyPr vert="horz" lIns="91440" tIns="45720" rIns="91440" bIns="45720" rtlCol="0" anchor="ctr"/>
          <a:lstStyle>
            <a:lvl1pPr algn="l">
              <a:defRPr sz="1067">
                <a:solidFill>
                  <a:schemeClr val="tx1">
                    <a:tint val="75000"/>
                  </a:schemeClr>
                </a:solidFill>
              </a:defRPr>
            </a:lvl1pPr>
          </a:lstStyle>
          <a:p>
            <a:fld id="{D037C305-61A3-B149-8BC0-604158418B58}" type="slidenum">
              <a:rPr lang="en-US" smtClean="0"/>
              <a:pPr/>
              <a:t>‹#›</a:t>
            </a:fld>
            <a:endParaRPr lang="en-US"/>
          </a:p>
        </p:txBody>
      </p:sp>
      <p:sp>
        <p:nvSpPr>
          <p:cNvPr id="5" name="Title 1">
            <a:extLst>
              <a:ext uri="{FF2B5EF4-FFF2-40B4-BE49-F238E27FC236}">
                <a16:creationId xmlns:a16="http://schemas.microsoft.com/office/drawing/2014/main" id="{54160C4F-ABEE-3245-BE64-B1C3B3892D87}"/>
              </a:ext>
            </a:extLst>
          </p:cNvPr>
          <p:cNvSpPr>
            <a:spLocks noGrp="1"/>
          </p:cNvSpPr>
          <p:nvPr>
            <p:ph type="title"/>
          </p:nvPr>
        </p:nvSpPr>
        <p:spPr>
          <a:xfrm>
            <a:off x="248816" y="354418"/>
            <a:ext cx="9733385" cy="847609"/>
          </a:xfrm>
        </p:spPr>
        <p:txBody>
          <a:bodyPr anchor="t"/>
          <a:lstStyle>
            <a:lvl1pPr>
              <a:lnSpc>
                <a:spcPct val="100000"/>
              </a:lnSpc>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7439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DC86023D-41B0-4ABF-A25C-DA01CD805B6D}"/>
              </a:ext>
            </a:extLst>
          </p:cNvPr>
          <p:cNvSpPr>
            <a:spLocks noGrp="1"/>
          </p:cNvSpPr>
          <p:nvPr>
            <p:ph type="pic" sz="quarter" idx="14" hasCustomPrompt="1"/>
          </p:nvPr>
        </p:nvSpPr>
        <p:spPr>
          <a:xfrm>
            <a:off x="7300800" y="1846801"/>
            <a:ext cx="4892358" cy="5009261"/>
          </a:xfrm>
          <a:custGeom>
            <a:avLst/>
            <a:gdLst>
              <a:gd name="connsiteX0" fmla="*/ 3793490 w 4892358"/>
              <a:gd name="connsiteY0" fmla="*/ 0 h 5009261"/>
              <a:gd name="connsiteX1" fmla="*/ 3796920 w 4892358"/>
              <a:gd name="connsiteY1" fmla="*/ 9017 h 5009261"/>
              <a:gd name="connsiteX2" fmla="*/ 4892358 w 4892358"/>
              <a:gd name="connsiteY2" fmla="*/ 224858 h 5009261"/>
              <a:gd name="connsiteX3" fmla="*/ 4892358 w 4892358"/>
              <a:gd name="connsiteY3" fmla="*/ 2340795 h 5009261"/>
              <a:gd name="connsiteX4" fmla="*/ 4308349 w 4892358"/>
              <a:gd name="connsiteY4" fmla="*/ 2782316 h 5009261"/>
              <a:gd name="connsiteX5" fmla="*/ 4740402 w 4892358"/>
              <a:gd name="connsiteY5" fmla="*/ 4000754 h 5009261"/>
              <a:gd name="connsiteX6" fmla="*/ 4753737 w 4892358"/>
              <a:gd name="connsiteY6" fmla="*/ 4004310 h 5009261"/>
              <a:gd name="connsiteX7" fmla="*/ 4743959 w 4892358"/>
              <a:gd name="connsiteY7" fmla="*/ 4011041 h 5009261"/>
              <a:gd name="connsiteX8" fmla="*/ 4747134 w 4892358"/>
              <a:gd name="connsiteY8" fmla="*/ 4019931 h 5009261"/>
              <a:gd name="connsiteX9" fmla="*/ 4735576 w 4892358"/>
              <a:gd name="connsiteY9" fmla="*/ 4016883 h 5009261"/>
              <a:gd name="connsiteX10" fmla="*/ 3314954 w 4892358"/>
              <a:gd name="connsiteY10" fmla="*/ 5009261 h 5009261"/>
              <a:gd name="connsiteX11" fmla="*/ 3305429 w 4892358"/>
              <a:gd name="connsiteY11" fmla="*/ 5009261 h 5009261"/>
              <a:gd name="connsiteX12" fmla="*/ 3285617 w 4892358"/>
              <a:gd name="connsiteY12" fmla="*/ 5009261 h 5009261"/>
              <a:gd name="connsiteX13" fmla="*/ 2916175 w 4892358"/>
              <a:gd name="connsiteY13" fmla="*/ 5009261 h 5009261"/>
              <a:gd name="connsiteX14" fmla="*/ 2896743 w 4892358"/>
              <a:gd name="connsiteY14" fmla="*/ 5009261 h 5009261"/>
              <a:gd name="connsiteX15" fmla="*/ 2616581 w 4892358"/>
              <a:gd name="connsiteY15" fmla="*/ 5009261 h 5009261"/>
              <a:gd name="connsiteX16" fmla="*/ 2604009 w 4892358"/>
              <a:gd name="connsiteY16" fmla="*/ 5009261 h 5009261"/>
              <a:gd name="connsiteX17" fmla="*/ 2598166 w 4892358"/>
              <a:gd name="connsiteY17" fmla="*/ 5009261 h 5009261"/>
              <a:gd name="connsiteX18" fmla="*/ 1999997 w 4892358"/>
              <a:gd name="connsiteY18" fmla="*/ 3670173 h 5009261"/>
              <a:gd name="connsiteX19" fmla="*/ 1998980 w 4892358"/>
              <a:gd name="connsiteY19" fmla="*/ 3671316 h 5009261"/>
              <a:gd name="connsiteX20" fmla="*/ 1996187 w 4892358"/>
              <a:gd name="connsiteY20" fmla="*/ 3662807 h 5009261"/>
              <a:gd name="connsiteX21" fmla="*/ 1984249 w 4892358"/>
              <a:gd name="connsiteY21" fmla="*/ 3662807 h 5009261"/>
              <a:gd name="connsiteX22" fmla="*/ 1989582 w 4892358"/>
              <a:gd name="connsiteY22" fmla="*/ 3656457 h 5009261"/>
              <a:gd name="connsiteX23" fmla="*/ 24003 w 4892358"/>
              <a:gd name="connsiteY23" fmla="*/ 2425319 h 5009261"/>
              <a:gd name="connsiteX24" fmla="*/ 5715 w 4892358"/>
              <a:gd name="connsiteY24" fmla="*/ 2428748 h 5009261"/>
              <a:gd name="connsiteX25" fmla="*/ 13336 w 4892358"/>
              <a:gd name="connsiteY25" fmla="*/ 2418588 h 5009261"/>
              <a:gd name="connsiteX26" fmla="*/ 0 w 4892358"/>
              <a:gd name="connsiteY26" fmla="*/ 2410206 h 5009261"/>
              <a:gd name="connsiteX27" fmla="*/ 22987 w 4892358"/>
              <a:gd name="connsiteY27" fmla="*/ 2405888 h 5009261"/>
              <a:gd name="connsiteX28" fmla="*/ 1319150 w 4892358"/>
              <a:gd name="connsiteY28" fmla="*/ 693039 h 5009261"/>
              <a:gd name="connsiteX29" fmla="*/ 1318134 w 4892358"/>
              <a:gd name="connsiteY29" fmla="*/ 683768 h 5009261"/>
              <a:gd name="connsiteX30" fmla="*/ 1324737 w 4892358"/>
              <a:gd name="connsiteY30" fmla="*/ 685673 h 5009261"/>
              <a:gd name="connsiteX31" fmla="*/ 1333881 w 4892358"/>
              <a:gd name="connsiteY31" fmla="*/ 673608 h 5009261"/>
              <a:gd name="connsiteX32" fmla="*/ 1335660 w 4892358"/>
              <a:gd name="connsiteY32" fmla="*/ 688975 h 5009261"/>
              <a:gd name="connsiteX33" fmla="*/ 2831338 w 4892358"/>
              <a:gd name="connsiteY33" fmla="*/ 1137031 h 5009261"/>
              <a:gd name="connsiteX34" fmla="*/ 3781045 w 4892358"/>
              <a:gd name="connsiteY34" fmla="*/ 14732 h 5009261"/>
              <a:gd name="connsiteX35" fmla="*/ 3777615 w 4892358"/>
              <a:gd name="connsiteY35" fmla="*/ 5334 h 5009261"/>
              <a:gd name="connsiteX36" fmla="*/ 3787395 w 4892358"/>
              <a:gd name="connsiteY36" fmla="*/ 7239 h 500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2358" h="5009261">
                <a:moveTo>
                  <a:pt x="3793490" y="0"/>
                </a:moveTo>
                <a:lnTo>
                  <a:pt x="3796920" y="9017"/>
                </a:lnTo>
                <a:lnTo>
                  <a:pt x="4892358" y="224858"/>
                </a:lnTo>
                <a:lnTo>
                  <a:pt x="4892358" y="2340795"/>
                </a:lnTo>
                <a:lnTo>
                  <a:pt x="4308349" y="2782316"/>
                </a:lnTo>
                <a:lnTo>
                  <a:pt x="4740402" y="4000754"/>
                </a:lnTo>
                <a:lnTo>
                  <a:pt x="4753737" y="4004310"/>
                </a:lnTo>
                <a:lnTo>
                  <a:pt x="4743959" y="4011041"/>
                </a:lnTo>
                <a:lnTo>
                  <a:pt x="4747134" y="4019931"/>
                </a:lnTo>
                <a:lnTo>
                  <a:pt x="4735576" y="4016883"/>
                </a:lnTo>
                <a:lnTo>
                  <a:pt x="3314954" y="5009261"/>
                </a:lnTo>
                <a:lnTo>
                  <a:pt x="3305429" y="5009261"/>
                </a:lnTo>
                <a:lnTo>
                  <a:pt x="3285617" y="5009261"/>
                </a:lnTo>
                <a:lnTo>
                  <a:pt x="2916175" y="5009261"/>
                </a:lnTo>
                <a:lnTo>
                  <a:pt x="2896743" y="5009261"/>
                </a:lnTo>
                <a:lnTo>
                  <a:pt x="2616581" y="5009261"/>
                </a:lnTo>
                <a:lnTo>
                  <a:pt x="2604009" y="5009261"/>
                </a:lnTo>
                <a:lnTo>
                  <a:pt x="2598166" y="5009261"/>
                </a:lnTo>
                <a:lnTo>
                  <a:pt x="1999997" y="3670173"/>
                </a:lnTo>
                <a:lnTo>
                  <a:pt x="1998980" y="3671316"/>
                </a:lnTo>
                <a:lnTo>
                  <a:pt x="1996187" y="3662807"/>
                </a:lnTo>
                <a:lnTo>
                  <a:pt x="1984249" y="3662807"/>
                </a:lnTo>
                <a:lnTo>
                  <a:pt x="1989582" y="3656457"/>
                </a:lnTo>
                <a:lnTo>
                  <a:pt x="24003" y="2425319"/>
                </a:lnTo>
                <a:lnTo>
                  <a:pt x="5715" y="2428748"/>
                </a:lnTo>
                <a:lnTo>
                  <a:pt x="13336" y="2418588"/>
                </a:lnTo>
                <a:lnTo>
                  <a:pt x="0" y="2410206"/>
                </a:lnTo>
                <a:lnTo>
                  <a:pt x="22987" y="2405888"/>
                </a:lnTo>
                <a:lnTo>
                  <a:pt x="1319150" y="693039"/>
                </a:lnTo>
                <a:lnTo>
                  <a:pt x="1318134" y="683768"/>
                </a:lnTo>
                <a:lnTo>
                  <a:pt x="1324737" y="685673"/>
                </a:lnTo>
                <a:lnTo>
                  <a:pt x="1333881" y="673608"/>
                </a:lnTo>
                <a:lnTo>
                  <a:pt x="1335660" y="688975"/>
                </a:lnTo>
                <a:lnTo>
                  <a:pt x="2831338" y="1137031"/>
                </a:lnTo>
                <a:lnTo>
                  <a:pt x="3781045" y="14732"/>
                </a:lnTo>
                <a:lnTo>
                  <a:pt x="3777615" y="5334"/>
                </a:lnTo>
                <a:lnTo>
                  <a:pt x="3787395" y="7239"/>
                </a:lnTo>
                <a:close/>
              </a:path>
            </a:pathLst>
          </a:custGeom>
          <a:solidFill>
            <a:schemeClr val="bg1">
              <a:lumMod val="95000"/>
            </a:schemeClr>
          </a:solidFill>
        </p:spPr>
        <p:txBody>
          <a:bodyPr wrap="square" lIns="864000" tIns="1368000" rIns="396000" bIns="0" anchor="t" anchorCtr="1">
            <a:noAutofit/>
          </a:bodyPr>
          <a:lstStyle>
            <a:lvl1pPr algn="ctr">
              <a:defRPr sz="1000"/>
            </a:lvl1pPr>
          </a:lstStyle>
          <a:p>
            <a:r>
              <a:rPr lang="en-AU"/>
              <a:t>Click the icon to insert a photo. Once your image is inserted, press Crop &gt; Fill to resize the image and drag photo into desired position. For stock images, select the picture placeholder, then on the ribbon click Insert &gt; Picture &gt; Stock Image.</a:t>
            </a:r>
          </a:p>
        </p:txBody>
      </p:sp>
      <p:sp>
        <p:nvSpPr>
          <p:cNvPr id="2" name="Title 1">
            <a:extLst>
              <a:ext uri="{FF2B5EF4-FFF2-40B4-BE49-F238E27FC236}">
                <a16:creationId xmlns:a16="http://schemas.microsoft.com/office/drawing/2014/main" id="{F08A1983-278D-410E-A03C-715DEDC9E2C8}"/>
              </a:ext>
            </a:extLst>
          </p:cNvPr>
          <p:cNvSpPr>
            <a:spLocks noGrp="1"/>
          </p:cNvSpPr>
          <p:nvPr>
            <p:ph type="ctrTitle"/>
          </p:nvPr>
        </p:nvSpPr>
        <p:spPr>
          <a:xfrm>
            <a:off x="1312632" y="1260000"/>
            <a:ext cx="6120000" cy="2700000"/>
          </a:xfrm>
        </p:spPr>
        <p:txBody>
          <a:bodyPr anchor="b"/>
          <a:lstStyle>
            <a:lvl1pPr algn="l">
              <a:lnSpc>
                <a:spcPts val="3800"/>
              </a:lnSpc>
              <a:defRPr sz="3147" b="0">
                <a:solidFill>
                  <a:schemeClr val="tx2"/>
                </a:solidFill>
              </a:defRPr>
            </a:lvl1pPr>
          </a:lstStyle>
          <a:p>
            <a:r>
              <a:rPr lang="en-US"/>
              <a:t>Click to edit Master title style</a:t>
            </a:r>
            <a:endParaRPr lang="en-AU"/>
          </a:p>
        </p:txBody>
      </p:sp>
      <p:sp>
        <p:nvSpPr>
          <p:cNvPr id="8" name="Subtitle 2">
            <a:extLst>
              <a:ext uri="{FF2B5EF4-FFF2-40B4-BE49-F238E27FC236}">
                <a16:creationId xmlns:a16="http://schemas.microsoft.com/office/drawing/2014/main" id="{0448A974-8CD3-495C-A700-43DA795E50D2}"/>
              </a:ext>
            </a:extLst>
          </p:cNvPr>
          <p:cNvSpPr>
            <a:spLocks noGrp="1"/>
          </p:cNvSpPr>
          <p:nvPr>
            <p:ph type="subTitle" idx="1" hasCustomPrompt="1"/>
          </p:nvPr>
        </p:nvSpPr>
        <p:spPr>
          <a:xfrm>
            <a:off x="1417446" y="4825304"/>
            <a:ext cx="6008400" cy="1368000"/>
          </a:xfrm>
          <a:blipFill>
            <a:blip r:embed="rId2"/>
            <a:stretch>
              <a:fillRect/>
            </a:stretch>
          </a:blipFill>
        </p:spPr>
        <p:txBody>
          <a:bodyPr lIns="180000" tIns="180000" anchor="ctr">
            <a:noAutofit/>
          </a:bodyPr>
          <a:lstStyle>
            <a:lvl1pPr marL="0" indent="0" algn="l">
              <a:lnSpc>
                <a:spcPts val="1900"/>
              </a:lnSpc>
              <a:spcBef>
                <a:spcPts val="0"/>
              </a:spcBef>
              <a:buNone/>
              <a:defRPr sz="1598">
                <a:solidFill>
                  <a:schemeClr val="tx1"/>
                </a:solidFill>
              </a:defRPr>
            </a:lvl1pPr>
            <a:lvl2pPr marL="0" indent="0" algn="l">
              <a:lnSpc>
                <a:spcPct val="100000"/>
              </a:lnSpc>
              <a:spcBef>
                <a:spcPts val="0"/>
              </a:spcBef>
              <a:buNone/>
              <a:defRPr sz="1000" cap="all" baseline="0">
                <a:solidFill>
                  <a:schemeClr val="tx2"/>
                </a:solidFill>
              </a:defRPr>
            </a:lvl2pPr>
            <a:lvl3pPr marL="911202" indent="0" algn="ctr">
              <a:buNone/>
              <a:defRPr sz="1793"/>
            </a:lvl3pPr>
            <a:lvl4pPr marL="1366803" indent="0" algn="ctr">
              <a:buNone/>
              <a:defRPr sz="1594"/>
            </a:lvl4pPr>
            <a:lvl5pPr marL="1822404" indent="0" algn="ctr">
              <a:buNone/>
              <a:defRPr sz="1594"/>
            </a:lvl5pPr>
            <a:lvl6pPr marL="2278005" indent="0" algn="ctr">
              <a:buNone/>
              <a:defRPr sz="1594"/>
            </a:lvl6pPr>
            <a:lvl7pPr marL="2733606" indent="0" algn="ctr">
              <a:buNone/>
              <a:defRPr sz="1594"/>
            </a:lvl7pPr>
            <a:lvl8pPr marL="3189207" indent="0" algn="ctr">
              <a:buNone/>
              <a:defRPr sz="1594"/>
            </a:lvl8pPr>
            <a:lvl9pPr marL="3644808" indent="0" algn="ctr">
              <a:buNone/>
              <a:defRPr sz="1594"/>
            </a:lvl9pPr>
          </a:lstStyle>
          <a:p>
            <a:r>
              <a:rPr lang="en-GB"/>
              <a:t>Insert subtitle, press Increase Indent to insert second level subtitle</a:t>
            </a:r>
            <a:endParaRPr lang="en-US"/>
          </a:p>
          <a:p>
            <a:pPr lvl="1"/>
            <a:r>
              <a:rPr lang="en-US"/>
              <a:t>Subheading</a:t>
            </a:r>
            <a:endParaRPr lang="en-AU"/>
          </a:p>
        </p:txBody>
      </p:sp>
      <p:grpSp>
        <p:nvGrpSpPr>
          <p:cNvPr id="6" name="Group 5">
            <a:extLst>
              <a:ext uri="{FF2B5EF4-FFF2-40B4-BE49-F238E27FC236}">
                <a16:creationId xmlns:a16="http://schemas.microsoft.com/office/drawing/2014/main" id="{081C8C70-F855-4AB9-AA5A-0664F83958B8}"/>
              </a:ext>
            </a:extLst>
          </p:cNvPr>
          <p:cNvGrpSpPr/>
          <p:nvPr userDrawn="1"/>
        </p:nvGrpSpPr>
        <p:grpSpPr>
          <a:xfrm>
            <a:off x="9050315" y="568872"/>
            <a:ext cx="2587717" cy="938706"/>
            <a:chOff x="9050315" y="568872"/>
            <a:chExt cx="2587717" cy="938706"/>
          </a:xfrm>
        </p:grpSpPr>
        <p:pic>
          <p:nvPicPr>
            <p:cNvPr id="7" name="Picture 6" descr="Shape&#10;&#10;Description automatically generated">
              <a:extLst>
                <a:ext uri="{FF2B5EF4-FFF2-40B4-BE49-F238E27FC236}">
                  <a16:creationId xmlns:a16="http://schemas.microsoft.com/office/drawing/2014/main" id="{50DC30E1-7B7C-4142-9523-30FC7251B9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0315" y="568872"/>
              <a:ext cx="987470" cy="938706"/>
            </a:xfrm>
            <a:prstGeom prst="rect">
              <a:avLst/>
            </a:prstGeom>
          </p:spPr>
        </p:pic>
        <p:pic>
          <p:nvPicPr>
            <p:cNvPr id="9" name="Picture 8">
              <a:extLst>
                <a:ext uri="{FF2B5EF4-FFF2-40B4-BE49-F238E27FC236}">
                  <a16:creationId xmlns:a16="http://schemas.microsoft.com/office/drawing/2014/main" id="{6147A4FB-9795-44C8-A932-6192E4C675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58802" y="654597"/>
              <a:ext cx="1479230" cy="816866"/>
            </a:xfrm>
            <a:prstGeom prst="rect">
              <a:avLst/>
            </a:prstGeom>
          </p:spPr>
        </p:pic>
      </p:grpSp>
    </p:spTree>
    <p:extLst>
      <p:ext uri="{BB962C8B-B14F-4D97-AF65-F5344CB8AC3E}">
        <p14:creationId xmlns:p14="http://schemas.microsoft.com/office/powerpoint/2010/main" val="204593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09A60-A6D5-4BF1-A08A-BDDE412BCB14}"/>
              </a:ext>
            </a:extLst>
          </p:cNvPr>
          <p:cNvSpPr/>
          <p:nvPr userDrawn="1"/>
        </p:nvSpPr>
        <p:spPr>
          <a:xfrm>
            <a:off x="0" y="0"/>
            <a:ext cx="12193200" cy="58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8C8601F7-7B86-45D9-834B-24AA2DD21F45}"/>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09D6511D-EF4B-411E-A5A5-2EF62E30A2A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7CE2AD7-27B0-468A-AFFF-853ED6AE7F3F}"/>
              </a:ext>
            </a:extLst>
          </p:cNvPr>
          <p:cNvSpPr>
            <a:spLocks noGrp="1"/>
          </p:cNvSpPr>
          <p:nvPr>
            <p:ph type="sldNum" sz="quarter" idx="12"/>
          </p:nvPr>
        </p:nvSpPr>
        <p:spPr/>
        <p:txBody>
          <a:bodyPr/>
          <a:lstStyle/>
          <a:p>
            <a:fld id="{C8AAD674-F59F-456A-92C2-B5D4B78A3ED8}" type="slidenum">
              <a:rPr lang="en-AU" smtClean="0"/>
              <a:pPr/>
              <a:t>‹#›</a:t>
            </a:fld>
            <a:endParaRPr lang="en-AU"/>
          </a:p>
        </p:txBody>
      </p:sp>
      <p:pic>
        <p:nvPicPr>
          <p:cNvPr id="7" name="Graphic 6">
            <a:extLst>
              <a:ext uri="{FF2B5EF4-FFF2-40B4-BE49-F238E27FC236}">
                <a16:creationId xmlns:a16="http://schemas.microsoft.com/office/drawing/2014/main" id="{7E20B945-AEFE-45AC-AF23-7C8A8B8A91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Tree>
    <p:extLst>
      <p:ext uri="{BB962C8B-B14F-4D97-AF65-F5344CB8AC3E}">
        <p14:creationId xmlns:p14="http://schemas.microsoft.com/office/powerpoint/2010/main" val="1259679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41B6C1-F9F1-45A4-BD7D-B3FF99FD9121}"/>
              </a:ext>
            </a:extLst>
          </p:cNvPr>
          <p:cNvSpPr/>
          <p:nvPr userDrawn="1"/>
        </p:nvSpPr>
        <p:spPr>
          <a:xfrm>
            <a:off x="0" y="0"/>
            <a:ext cx="12193200" cy="58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1" name="Graphic 10">
            <a:extLst>
              <a:ext uri="{FF2B5EF4-FFF2-40B4-BE49-F238E27FC236}">
                <a16:creationId xmlns:a16="http://schemas.microsoft.com/office/drawing/2014/main" id="{08B1746D-121C-4EDD-BF63-B3085B350F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153759D3-B539-4B52-ABE6-9AA685665346}"/>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AD9A19D1-0B28-4D59-9AF1-A3A77E23AE8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699D9A1-E4BA-4B5A-B84F-D5983867E437}"/>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6934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A49BA1-400F-4F93-85F9-E27BBAF7518B}"/>
              </a:ext>
            </a:extLst>
          </p:cNvPr>
          <p:cNvSpPr/>
          <p:nvPr userDrawn="1"/>
        </p:nvSpPr>
        <p:spPr>
          <a:xfrm>
            <a:off x="0" y="0"/>
            <a:ext cx="12193200" cy="586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1" name="Graphic 10">
            <a:extLst>
              <a:ext uri="{FF2B5EF4-FFF2-40B4-BE49-F238E27FC236}">
                <a16:creationId xmlns:a16="http://schemas.microsoft.com/office/drawing/2014/main" id="{4B72ED43-45C6-4E42-99EA-7B7B2E80F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6" name="Date Placeholder 5">
            <a:extLst>
              <a:ext uri="{FF2B5EF4-FFF2-40B4-BE49-F238E27FC236}">
                <a16:creationId xmlns:a16="http://schemas.microsoft.com/office/drawing/2014/main" id="{61A49AF6-4D62-42AF-8E94-C405D5B7BB91}"/>
              </a:ext>
            </a:extLst>
          </p:cNvPr>
          <p:cNvSpPr>
            <a:spLocks noGrp="1"/>
          </p:cNvSpPr>
          <p:nvPr>
            <p:ph type="dt" sz="half" idx="10"/>
          </p:nvPr>
        </p:nvSpPr>
        <p:spPr/>
        <p:txBody>
          <a:bodyPr/>
          <a:lstStyle/>
          <a:p>
            <a:endParaRPr lang="en-AU"/>
          </a:p>
        </p:txBody>
      </p:sp>
      <p:sp>
        <p:nvSpPr>
          <p:cNvPr id="7" name="Footer Placeholder 6">
            <a:extLst>
              <a:ext uri="{FF2B5EF4-FFF2-40B4-BE49-F238E27FC236}">
                <a16:creationId xmlns:a16="http://schemas.microsoft.com/office/drawing/2014/main" id="{427FFB95-24E6-443A-8F73-8B852B9D00E3}"/>
              </a:ext>
            </a:extLst>
          </p:cNvPr>
          <p:cNvSpPr>
            <a:spLocks noGrp="1"/>
          </p:cNvSpPr>
          <p:nvPr>
            <p:ph type="ftr" sz="quarter" idx="11"/>
          </p:nvPr>
        </p:nvSpPr>
        <p:spPr/>
        <p:txBody>
          <a:bodyPr/>
          <a:lstStyle/>
          <a:p>
            <a:endParaRPr lang="en-AU"/>
          </a:p>
        </p:txBody>
      </p:sp>
      <p:sp>
        <p:nvSpPr>
          <p:cNvPr id="8" name="Slide Number Placeholder 7">
            <a:extLst>
              <a:ext uri="{FF2B5EF4-FFF2-40B4-BE49-F238E27FC236}">
                <a16:creationId xmlns:a16="http://schemas.microsoft.com/office/drawing/2014/main" id="{9D00CC8D-2EFF-41F6-8EF8-BB7B6258856A}"/>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428224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Citr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74A710-8920-4CF7-81B2-C9967779D640}"/>
              </a:ext>
            </a:extLst>
          </p:cNvPr>
          <p:cNvSpPr/>
          <p:nvPr userDrawn="1"/>
        </p:nvSpPr>
        <p:spPr>
          <a:xfrm>
            <a:off x="0" y="0"/>
            <a:ext cx="12193200" cy="586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1" name="Graphic 10">
            <a:extLst>
              <a:ext uri="{FF2B5EF4-FFF2-40B4-BE49-F238E27FC236}">
                <a16:creationId xmlns:a16="http://schemas.microsoft.com/office/drawing/2014/main" id="{1534C495-F833-4B97-BFCE-82B2B3A708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6" name="Date Placeholder 5">
            <a:extLst>
              <a:ext uri="{FF2B5EF4-FFF2-40B4-BE49-F238E27FC236}">
                <a16:creationId xmlns:a16="http://schemas.microsoft.com/office/drawing/2014/main" id="{9CBDC872-BB38-4FEA-9DBD-9907966230F9}"/>
              </a:ext>
            </a:extLst>
          </p:cNvPr>
          <p:cNvSpPr>
            <a:spLocks noGrp="1"/>
          </p:cNvSpPr>
          <p:nvPr>
            <p:ph type="dt" sz="half" idx="10"/>
          </p:nvPr>
        </p:nvSpPr>
        <p:spPr/>
        <p:txBody>
          <a:bodyPr/>
          <a:lstStyle/>
          <a:p>
            <a:endParaRPr lang="en-AU"/>
          </a:p>
        </p:txBody>
      </p:sp>
      <p:sp>
        <p:nvSpPr>
          <p:cNvPr id="7" name="Footer Placeholder 6">
            <a:extLst>
              <a:ext uri="{FF2B5EF4-FFF2-40B4-BE49-F238E27FC236}">
                <a16:creationId xmlns:a16="http://schemas.microsoft.com/office/drawing/2014/main" id="{E2026EFF-7807-4DF6-A87F-C79311F4DDC6}"/>
              </a:ext>
            </a:extLst>
          </p:cNvPr>
          <p:cNvSpPr>
            <a:spLocks noGrp="1"/>
          </p:cNvSpPr>
          <p:nvPr>
            <p:ph type="ftr" sz="quarter" idx="11"/>
          </p:nvPr>
        </p:nvSpPr>
        <p:spPr/>
        <p:txBody>
          <a:bodyPr/>
          <a:lstStyle/>
          <a:p>
            <a:endParaRPr lang="en-AU"/>
          </a:p>
        </p:txBody>
      </p:sp>
      <p:sp>
        <p:nvSpPr>
          <p:cNvPr id="8" name="Slide Number Placeholder 7">
            <a:extLst>
              <a:ext uri="{FF2B5EF4-FFF2-40B4-BE49-F238E27FC236}">
                <a16:creationId xmlns:a16="http://schemas.microsoft.com/office/drawing/2014/main" id="{143AC4DA-BC30-45E1-9F2D-F56F4A266702}"/>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312442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220FFA-850A-45D0-9C34-1A0799E42F42}"/>
              </a:ext>
            </a:extLst>
          </p:cNvPr>
          <p:cNvSpPr/>
          <p:nvPr userDrawn="1"/>
        </p:nvSpPr>
        <p:spPr>
          <a:xfrm>
            <a:off x="0" y="0"/>
            <a:ext cx="12193200" cy="58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1" name="Graphic 10">
            <a:extLst>
              <a:ext uri="{FF2B5EF4-FFF2-40B4-BE49-F238E27FC236}">
                <a16:creationId xmlns:a16="http://schemas.microsoft.com/office/drawing/2014/main" id="{D4FFB8ED-8E84-4238-B3BF-489F246523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6" name="Date Placeholder 5">
            <a:extLst>
              <a:ext uri="{FF2B5EF4-FFF2-40B4-BE49-F238E27FC236}">
                <a16:creationId xmlns:a16="http://schemas.microsoft.com/office/drawing/2014/main" id="{CD8ED979-FF74-4ECF-A962-2471AA77E7A9}"/>
              </a:ext>
            </a:extLst>
          </p:cNvPr>
          <p:cNvSpPr>
            <a:spLocks noGrp="1"/>
          </p:cNvSpPr>
          <p:nvPr>
            <p:ph type="dt" sz="half" idx="10"/>
          </p:nvPr>
        </p:nvSpPr>
        <p:spPr/>
        <p:txBody>
          <a:bodyPr/>
          <a:lstStyle/>
          <a:p>
            <a:endParaRPr lang="en-AU"/>
          </a:p>
        </p:txBody>
      </p:sp>
      <p:sp>
        <p:nvSpPr>
          <p:cNvPr id="7" name="Footer Placeholder 6">
            <a:extLst>
              <a:ext uri="{FF2B5EF4-FFF2-40B4-BE49-F238E27FC236}">
                <a16:creationId xmlns:a16="http://schemas.microsoft.com/office/drawing/2014/main" id="{671E2BE4-4EFF-41DD-8DB3-C892F3EB9E8C}"/>
              </a:ext>
            </a:extLst>
          </p:cNvPr>
          <p:cNvSpPr>
            <a:spLocks noGrp="1"/>
          </p:cNvSpPr>
          <p:nvPr>
            <p:ph type="ftr" sz="quarter" idx="11"/>
          </p:nvPr>
        </p:nvSpPr>
        <p:spPr/>
        <p:txBody>
          <a:bodyPr/>
          <a:lstStyle/>
          <a:p>
            <a:endParaRPr lang="en-AU"/>
          </a:p>
        </p:txBody>
      </p:sp>
      <p:sp>
        <p:nvSpPr>
          <p:cNvPr id="8" name="Slide Number Placeholder 7">
            <a:extLst>
              <a:ext uri="{FF2B5EF4-FFF2-40B4-BE49-F238E27FC236}">
                <a16:creationId xmlns:a16="http://schemas.microsoft.com/office/drawing/2014/main" id="{213484DF-4509-495A-B459-2C9503AB903B}"/>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45574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F1F892-0012-4132-830D-BA68EBC177D2}"/>
              </a:ext>
            </a:extLst>
          </p:cNvPr>
          <p:cNvSpPr/>
          <p:nvPr userDrawn="1"/>
        </p:nvSpPr>
        <p:spPr>
          <a:xfrm>
            <a:off x="0" y="0"/>
            <a:ext cx="12193200" cy="58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1" name="Graphic 10">
            <a:extLst>
              <a:ext uri="{FF2B5EF4-FFF2-40B4-BE49-F238E27FC236}">
                <a16:creationId xmlns:a16="http://schemas.microsoft.com/office/drawing/2014/main" id="{7EF7C5E2-0733-4B8F-A737-1CE1EC76B4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0921" y="-193"/>
            <a:ext cx="6811983" cy="5868000"/>
          </a:xfrm>
          <a:prstGeom prst="rect">
            <a:avLst/>
          </a:prstGeom>
        </p:spPr>
      </p:pic>
      <p:sp>
        <p:nvSpPr>
          <p:cNvPr id="2" name="Title 1">
            <a:extLst>
              <a:ext uri="{FF2B5EF4-FFF2-40B4-BE49-F238E27FC236}">
                <a16:creationId xmlns:a16="http://schemas.microsoft.com/office/drawing/2014/main" id="{FE0005EC-5C8E-4AFD-A28B-2A949D042DCB}"/>
              </a:ext>
            </a:extLst>
          </p:cNvPr>
          <p:cNvSpPr>
            <a:spLocks noGrp="1"/>
          </p:cNvSpPr>
          <p:nvPr>
            <p:ph type="title"/>
          </p:nvPr>
        </p:nvSpPr>
        <p:spPr>
          <a:xfrm>
            <a:off x="1276670" y="1566000"/>
            <a:ext cx="9720000" cy="2520000"/>
          </a:xfrm>
        </p:spPr>
        <p:txBody>
          <a:bodyPr anchor="ctr" anchorCtr="1"/>
          <a:lstStyle>
            <a:lvl1pPr algn="ctr">
              <a:lnSpc>
                <a:spcPts val="3650"/>
              </a:lnSpc>
              <a:defRPr sz="3187" baseline="0">
                <a:solidFill>
                  <a:schemeClr val="bg1"/>
                </a:solidFill>
              </a:defRPr>
            </a:lvl1pPr>
          </a:lstStyle>
          <a:p>
            <a:r>
              <a:rPr lang="en-US"/>
              <a:t>Click to edit Master title style</a:t>
            </a:r>
            <a:endParaRPr lang="en-AU"/>
          </a:p>
        </p:txBody>
      </p:sp>
      <p:sp>
        <p:nvSpPr>
          <p:cNvPr id="6" name="Date Placeholder 5">
            <a:extLst>
              <a:ext uri="{FF2B5EF4-FFF2-40B4-BE49-F238E27FC236}">
                <a16:creationId xmlns:a16="http://schemas.microsoft.com/office/drawing/2014/main" id="{8FE331D9-9704-4D23-BDE6-7DBCC21D4190}"/>
              </a:ext>
            </a:extLst>
          </p:cNvPr>
          <p:cNvSpPr>
            <a:spLocks noGrp="1"/>
          </p:cNvSpPr>
          <p:nvPr>
            <p:ph type="dt" sz="half" idx="10"/>
          </p:nvPr>
        </p:nvSpPr>
        <p:spPr/>
        <p:txBody>
          <a:bodyPr/>
          <a:lstStyle/>
          <a:p>
            <a:endParaRPr lang="en-AU"/>
          </a:p>
        </p:txBody>
      </p:sp>
      <p:sp>
        <p:nvSpPr>
          <p:cNvPr id="7" name="Footer Placeholder 6">
            <a:extLst>
              <a:ext uri="{FF2B5EF4-FFF2-40B4-BE49-F238E27FC236}">
                <a16:creationId xmlns:a16="http://schemas.microsoft.com/office/drawing/2014/main" id="{4933A122-0CC1-412E-9FFB-7436CA829E8D}"/>
              </a:ext>
            </a:extLst>
          </p:cNvPr>
          <p:cNvSpPr>
            <a:spLocks noGrp="1"/>
          </p:cNvSpPr>
          <p:nvPr>
            <p:ph type="ftr" sz="quarter" idx="11"/>
          </p:nvPr>
        </p:nvSpPr>
        <p:spPr/>
        <p:txBody>
          <a:bodyPr/>
          <a:lstStyle/>
          <a:p>
            <a:endParaRPr lang="en-AU"/>
          </a:p>
        </p:txBody>
      </p:sp>
      <p:sp>
        <p:nvSpPr>
          <p:cNvPr id="8" name="Slide Number Placeholder 7">
            <a:extLst>
              <a:ext uri="{FF2B5EF4-FFF2-40B4-BE49-F238E27FC236}">
                <a16:creationId xmlns:a16="http://schemas.microsoft.com/office/drawing/2014/main" id="{639F6C3B-4318-4F31-BA3C-484063DFFDC9}"/>
              </a:ext>
            </a:extLst>
          </p:cNvPr>
          <p:cNvSpPr>
            <a:spLocks noGrp="1"/>
          </p:cNvSpPr>
          <p:nvPr>
            <p:ph type="sldNum" sz="quarter" idx="12"/>
          </p:nvPr>
        </p:nvSpPr>
        <p:spPr/>
        <p:txBody>
          <a:bodyPr/>
          <a:lstStyle/>
          <a:p>
            <a:fld id="{C8AAD674-F59F-456A-92C2-B5D4B78A3ED8}" type="slidenum">
              <a:rPr lang="en-AU" smtClean="0"/>
              <a:pPr/>
              <a:t>‹#›</a:t>
            </a:fld>
            <a:endParaRPr lang="en-AU"/>
          </a:p>
        </p:txBody>
      </p:sp>
    </p:spTree>
    <p:extLst>
      <p:ext uri="{BB962C8B-B14F-4D97-AF65-F5344CB8AC3E}">
        <p14:creationId xmlns:p14="http://schemas.microsoft.com/office/powerpoint/2010/main" val="129628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212262-7712-4EBA-83B9-6C9BFF1F2B46}"/>
              </a:ext>
            </a:extLst>
          </p:cNvPr>
          <p:cNvSpPr/>
          <p:nvPr userDrawn="1"/>
        </p:nvSpPr>
        <p:spPr>
          <a:xfrm>
            <a:off x="0" y="5868000"/>
            <a:ext cx="12193200" cy="9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3" name="Footer gradient as picture" descr="Shape, rectangle&#10;&#10;Description automatically generated" hidden="1">
            <a:extLst>
              <a:ext uri="{FF2B5EF4-FFF2-40B4-BE49-F238E27FC236}">
                <a16:creationId xmlns:a16="http://schemas.microsoft.com/office/drawing/2014/main" id="{E7DCD295-057E-4189-9313-0C89F8BDB224}"/>
              </a:ext>
            </a:extLst>
          </p:cNvPr>
          <p:cNvPicPr>
            <a:picLocks noChangeAspect="1"/>
          </p:cNvPicPr>
          <p:nvPr userDrawn="1"/>
        </p:nvPicPr>
        <p:blipFill rotWithShape="1">
          <a:blip r:embed="rId28">
            <a:extLst>
              <a:ext uri="{28A0092B-C50C-407E-A947-70E740481C1C}">
                <a14:useLocalDpi xmlns:a14="http://schemas.microsoft.com/office/drawing/2010/main" val="0"/>
              </a:ext>
            </a:extLst>
          </a:blip>
          <a:srcRect t="85053"/>
          <a:stretch/>
        </p:blipFill>
        <p:spPr>
          <a:xfrm>
            <a:off x="0" y="5832908"/>
            <a:ext cx="12191538" cy="1025091"/>
          </a:xfrm>
          <a:prstGeom prst="rect">
            <a:avLst/>
          </a:prstGeom>
        </p:spPr>
      </p:pic>
      <p:sp>
        <p:nvSpPr>
          <p:cNvPr id="2" name="Title Placeholder 1">
            <a:extLst>
              <a:ext uri="{FF2B5EF4-FFF2-40B4-BE49-F238E27FC236}">
                <a16:creationId xmlns:a16="http://schemas.microsoft.com/office/drawing/2014/main" id="{F566B10D-3304-46B7-B930-9FDE9B857877}"/>
              </a:ext>
            </a:extLst>
          </p:cNvPr>
          <p:cNvSpPr>
            <a:spLocks noGrp="1"/>
          </p:cNvSpPr>
          <p:nvPr>
            <p:ph type="title"/>
          </p:nvPr>
        </p:nvSpPr>
        <p:spPr>
          <a:xfrm>
            <a:off x="972000" y="648000"/>
            <a:ext cx="10440000" cy="900000"/>
          </a:xfrm>
          <a:prstGeom prst="rect">
            <a:avLst/>
          </a:prstGeom>
        </p:spPr>
        <p:txBody>
          <a:bodyPr vert="horz" lIns="36000" tIns="36000" rIns="36000" bIns="3600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6C2A98B-3A55-4D7F-92FB-78AC5DE9D6E5}"/>
              </a:ext>
            </a:extLst>
          </p:cNvPr>
          <p:cNvSpPr>
            <a:spLocks noGrp="1"/>
          </p:cNvSpPr>
          <p:nvPr>
            <p:ph type="body" idx="1"/>
          </p:nvPr>
        </p:nvSpPr>
        <p:spPr>
          <a:xfrm>
            <a:off x="972000" y="1800000"/>
            <a:ext cx="10429136" cy="3996000"/>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8B6CFFAE-2CD2-442E-A945-C56BAC772114}"/>
              </a:ext>
            </a:extLst>
          </p:cNvPr>
          <p:cNvSpPr>
            <a:spLocks noGrp="1"/>
          </p:cNvSpPr>
          <p:nvPr>
            <p:ph type="sldNum" sz="quarter" idx="4"/>
          </p:nvPr>
        </p:nvSpPr>
        <p:spPr>
          <a:xfrm>
            <a:off x="6256537" y="6300000"/>
            <a:ext cx="540000" cy="273600"/>
          </a:xfrm>
          <a:prstGeom prst="rect">
            <a:avLst/>
          </a:prstGeom>
        </p:spPr>
        <p:txBody>
          <a:bodyPr vert="horz" lIns="36000" tIns="36000" rIns="36000" bIns="36000" rtlCol="0" anchor="ctr"/>
          <a:lstStyle>
            <a:lvl1pPr algn="ctr">
              <a:defRPr sz="1100" b="1">
                <a:solidFill>
                  <a:schemeClr val="tx1"/>
                </a:solidFill>
              </a:defRPr>
            </a:lvl1pPr>
          </a:lstStyle>
          <a:p>
            <a:fld id="{C8AAD674-F59F-456A-92C2-B5D4B78A3ED8}" type="slidenum">
              <a:rPr lang="en-AU" smtClean="0"/>
              <a:pPr/>
              <a:t>‹#›</a:t>
            </a:fld>
            <a:endParaRPr lang="en-AU"/>
          </a:p>
        </p:txBody>
      </p:sp>
      <p:sp>
        <p:nvSpPr>
          <p:cNvPr id="19" name="TextBox 18">
            <a:extLst>
              <a:ext uri="{FF2B5EF4-FFF2-40B4-BE49-F238E27FC236}">
                <a16:creationId xmlns:a16="http://schemas.microsoft.com/office/drawing/2014/main" id="{2735810D-76D7-4869-9254-C49C37EECC8C}"/>
              </a:ext>
            </a:extLst>
          </p:cNvPr>
          <p:cNvSpPr txBox="1"/>
          <p:nvPr userDrawn="1"/>
        </p:nvSpPr>
        <p:spPr>
          <a:xfrm>
            <a:off x="756000" y="6300000"/>
            <a:ext cx="3615803" cy="272758"/>
          </a:xfrm>
          <a:prstGeom prst="rect">
            <a:avLst/>
          </a:prstGeom>
          <a:noFill/>
        </p:spPr>
        <p:txBody>
          <a:bodyPr wrap="square" lIns="36000" tIns="36000" rIns="36000" bIns="36000" rtlCol="0" anchor="ctr" anchorCtr="0">
            <a:noAutofit/>
          </a:bodyPr>
          <a:lstStyle/>
          <a:p>
            <a:r>
              <a:rPr lang="en-US" sz="1100" b="1"/>
              <a:t>Influencing Behaviours. Improving Lives.</a:t>
            </a:r>
            <a:endParaRPr lang="en-AU" sz="1100" b="1"/>
          </a:p>
        </p:txBody>
      </p:sp>
      <p:sp>
        <p:nvSpPr>
          <p:cNvPr id="4" name="Date Placeholder 3">
            <a:extLst>
              <a:ext uri="{FF2B5EF4-FFF2-40B4-BE49-F238E27FC236}">
                <a16:creationId xmlns:a16="http://schemas.microsoft.com/office/drawing/2014/main" id="{46E13E03-8339-4196-96F0-2AA5A4E8E4DF}"/>
              </a:ext>
            </a:extLst>
          </p:cNvPr>
          <p:cNvSpPr>
            <a:spLocks noGrp="1"/>
          </p:cNvSpPr>
          <p:nvPr>
            <p:ph type="dt" sz="half" idx="2"/>
          </p:nvPr>
        </p:nvSpPr>
        <p:spPr>
          <a:xfrm>
            <a:off x="10157550" y="180000"/>
            <a:ext cx="1800000" cy="252000"/>
          </a:xfrm>
          <a:prstGeom prst="rect">
            <a:avLst/>
          </a:prstGeom>
        </p:spPr>
        <p:txBody>
          <a:bodyPr vert="horz" lIns="36000" tIns="36000" rIns="36000" bIns="36000" rtlCol="0" anchor="t"/>
          <a:lstStyle>
            <a:lvl1pPr algn="r">
              <a:defRPr sz="800">
                <a:solidFill>
                  <a:schemeClr val="tx1"/>
                </a:solidFill>
              </a:defRPr>
            </a:lvl1pPr>
          </a:lstStyle>
          <a:p>
            <a:endParaRPr lang="en-AU"/>
          </a:p>
        </p:txBody>
      </p:sp>
      <p:sp>
        <p:nvSpPr>
          <p:cNvPr id="5" name="Footer Placeholder 4">
            <a:extLst>
              <a:ext uri="{FF2B5EF4-FFF2-40B4-BE49-F238E27FC236}">
                <a16:creationId xmlns:a16="http://schemas.microsoft.com/office/drawing/2014/main" id="{0F364F42-3DA8-48CE-BF6D-0B7F5460EA60}"/>
              </a:ext>
            </a:extLst>
          </p:cNvPr>
          <p:cNvSpPr>
            <a:spLocks noGrp="1"/>
          </p:cNvSpPr>
          <p:nvPr>
            <p:ph type="ftr" sz="quarter" idx="3"/>
          </p:nvPr>
        </p:nvSpPr>
        <p:spPr>
          <a:xfrm>
            <a:off x="251175" y="180000"/>
            <a:ext cx="4114800" cy="252000"/>
          </a:xfrm>
          <a:prstGeom prst="rect">
            <a:avLst/>
          </a:prstGeom>
        </p:spPr>
        <p:txBody>
          <a:bodyPr vert="horz" lIns="36000" tIns="36000" rIns="36000" bIns="36000" rtlCol="0" anchor="t"/>
          <a:lstStyle>
            <a:lvl1pPr algn="l">
              <a:defRPr sz="800">
                <a:solidFill>
                  <a:schemeClr val="tx1"/>
                </a:solidFill>
              </a:defRPr>
            </a:lvl1pPr>
          </a:lstStyle>
          <a:p>
            <a:endParaRPr lang="en-AU"/>
          </a:p>
        </p:txBody>
      </p:sp>
      <p:pic>
        <p:nvPicPr>
          <p:cNvPr id="9" name="Graphic 8">
            <a:extLst>
              <a:ext uri="{FF2B5EF4-FFF2-40B4-BE49-F238E27FC236}">
                <a16:creationId xmlns:a16="http://schemas.microsoft.com/office/drawing/2014/main" id="{5FBCDAD1-EABB-43D5-98F6-1361BEE45589}"/>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800" y="6386400"/>
            <a:ext cx="679318" cy="133200"/>
          </a:xfrm>
          <a:prstGeom prst="rect">
            <a:avLst/>
          </a:prstGeom>
        </p:spPr>
      </p:pic>
      <p:sp>
        <p:nvSpPr>
          <p:cNvPr id="7" name="footer gradient as shape" hidden="1">
            <a:extLst>
              <a:ext uri="{FF2B5EF4-FFF2-40B4-BE49-F238E27FC236}">
                <a16:creationId xmlns:a16="http://schemas.microsoft.com/office/drawing/2014/main" id="{0ED522C1-3199-40DD-969B-B4F14538C0F3}"/>
              </a:ext>
            </a:extLst>
          </p:cNvPr>
          <p:cNvSpPr/>
          <p:nvPr userDrawn="1"/>
        </p:nvSpPr>
        <p:spPr>
          <a:xfrm>
            <a:off x="0" y="5832000"/>
            <a:ext cx="12193200" cy="324000"/>
          </a:xfrm>
          <a:prstGeom prst="rect">
            <a:avLst/>
          </a:prstGeom>
          <a:gradFill flip="none" rotWithShape="1">
            <a:gsLst>
              <a:gs pos="0">
                <a:schemeClr val="bg1">
                  <a:lumMod val="93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pic>
        <p:nvPicPr>
          <p:cNvPr id="16" name="Picture 15" descr="Text&#10;&#10;Description automatically generated with low confidence">
            <a:extLst>
              <a:ext uri="{FF2B5EF4-FFF2-40B4-BE49-F238E27FC236}">
                <a16:creationId xmlns:a16="http://schemas.microsoft.com/office/drawing/2014/main" id="{5BDFA8B3-7D72-4D66-8555-5B44EB419E7F}"/>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723425" y="6188775"/>
            <a:ext cx="1183680" cy="432000"/>
          </a:xfrm>
          <a:prstGeom prst="rect">
            <a:avLst/>
          </a:prstGeom>
        </p:spPr>
      </p:pic>
    </p:spTree>
    <p:extLst>
      <p:ext uri="{BB962C8B-B14F-4D97-AF65-F5344CB8AC3E}">
        <p14:creationId xmlns:p14="http://schemas.microsoft.com/office/powerpoint/2010/main" val="3375773005"/>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60" r:id="rId3"/>
    <p:sldLayoutId id="2147483664" r:id="rId4"/>
    <p:sldLayoutId id="2147483662" r:id="rId5"/>
    <p:sldLayoutId id="2147483663" r:id="rId6"/>
    <p:sldLayoutId id="2147483665" r:id="rId7"/>
    <p:sldLayoutId id="2147483666" r:id="rId8"/>
    <p:sldLayoutId id="2147483667" r:id="rId9"/>
    <p:sldLayoutId id="2147483650" r:id="rId10"/>
    <p:sldLayoutId id="2147483675" r:id="rId11"/>
    <p:sldLayoutId id="2147483679" r:id="rId12"/>
    <p:sldLayoutId id="2147483676" r:id="rId13"/>
    <p:sldLayoutId id="2147483652" r:id="rId14"/>
    <p:sldLayoutId id="2147483668" r:id="rId15"/>
    <p:sldLayoutId id="2147483671" r:id="rId16"/>
    <p:sldLayoutId id="2147483678" r:id="rId17"/>
    <p:sldLayoutId id="2147483673" r:id="rId18"/>
    <p:sldLayoutId id="2147483677" r:id="rId19"/>
    <p:sldLayoutId id="2147483681" r:id="rId20"/>
    <p:sldLayoutId id="2147483654" r:id="rId21"/>
    <p:sldLayoutId id="2147483655" r:id="rId22"/>
    <p:sldLayoutId id="2147483682" r:id="rId23"/>
    <p:sldLayoutId id="2147483683" r:id="rId24"/>
    <p:sldLayoutId id="2147483684" r:id="rId25"/>
    <p:sldLayoutId id="2147483685" r:id="rId26"/>
  </p:sldLayoutIdLst>
  <p:hf hdr="0" ftr="0" dt="0"/>
  <p:txStyles>
    <p:title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p:titleStyle>
    <p:body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180000" rtl="0" eaLnBrk="1" latinLnBrk="0" hangingPunct="1">
        <a:lnSpc>
          <a:spcPct val="120000"/>
        </a:lnSpc>
        <a:defRPr sz="1500" kern="1200">
          <a:solidFill>
            <a:schemeClr val="tx1"/>
          </a:solidFill>
          <a:latin typeface="+mn-lt"/>
          <a:ea typeface="+mn-ea"/>
          <a:cs typeface="+mn-cs"/>
        </a:defRPr>
      </a:lvl1pPr>
      <a:lvl2pPr marL="0" algn="l" defTabSz="180000" rtl="0" eaLnBrk="1" latinLnBrk="0" hangingPunct="1">
        <a:lnSpc>
          <a:spcPct val="120000"/>
        </a:lnSpc>
        <a:defRPr sz="1500" b="1" kern="1200">
          <a:solidFill>
            <a:schemeClr val="tx1"/>
          </a:solidFill>
          <a:latin typeface="+mn-lt"/>
          <a:ea typeface="+mn-ea"/>
          <a:cs typeface="+mn-cs"/>
        </a:defRPr>
      </a:lvl2pPr>
      <a:lvl3pPr marL="180000" indent="-180000" algn="l" defTabSz="180000" rtl="0" eaLnBrk="1" latinLnBrk="0" hangingPunct="1">
        <a:lnSpc>
          <a:spcPct val="120000"/>
        </a:lnSpc>
        <a:buFont typeface="Arial" panose="020B0604020202020204" pitchFamily="34" charset="0"/>
        <a:buChar char="•"/>
        <a:defRPr sz="1500" kern="1200">
          <a:solidFill>
            <a:schemeClr val="tx1"/>
          </a:solidFill>
          <a:latin typeface="+mn-lt"/>
          <a:ea typeface="+mn-ea"/>
          <a:cs typeface="+mn-cs"/>
        </a:defRPr>
      </a:lvl3pPr>
      <a:lvl4pPr marL="360000" indent="-180000" algn="l" defTabSz="180000" rtl="0" eaLnBrk="1" latinLnBrk="0" hangingPunct="1">
        <a:lnSpc>
          <a:spcPct val="120000"/>
        </a:lnSpc>
        <a:buFont typeface="Arial" panose="020B0604020202020204" pitchFamily="34" charset="0"/>
        <a:buChar char="–"/>
        <a:defRPr sz="1500" kern="1200">
          <a:solidFill>
            <a:schemeClr val="tx1"/>
          </a:solidFill>
          <a:latin typeface="+mn-lt"/>
          <a:ea typeface="+mn-ea"/>
          <a:cs typeface="+mn-cs"/>
        </a:defRPr>
      </a:lvl4pPr>
      <a:lvl5pPr marL="540000" indent="-180000" algn="l" defTabSz="180000" rtl="0" eaLnBrk="1" latinLnBrk="0" hangingPunct="1">
        <a:lnSpc>
          <a:spcPct val="120000"/>
        </a:lnSpc>
        <a:buFont typeface="Arial" panose="020B0604020202020204" pitchFamily="34" charset="0"/>
        <a:buChar char="–"/>
        <a:defRPr sz="1500" kern="1200">
          <a:solidFill>
            <a:schemeClr val="tx1"/>
          </a:solidFill>
          <a:latin typeface="+mn-lt"/>
          <a:ea typeface="+mn-ea"/>
          <a:cs typeface="+mn-cs"/>
        </a:defRPr>
      </a:lvl5pPr>
      <a:lvl6pPr marL="220000" indent="-220000" algn="l" defTabSz="180000" rtl="0" eaLnBrk="1" latinLnBrk="0" hangingPunct="1">
        <a:lnSpc>
          <a:spcPct val="120000"/>
        </a:lnSpc>
        <a:buClr>
          <a:schemeClr val="tx1"/>
        </a:buClr>
        <a:buFont typeface="+mj-lt"/>
        <a:buAutoNum type="arabicPeriod"/>
        <a:defRPr sz="1500" kern="1200">
          <a:solidFill>
            <a:schemeClr val="tx1"/>
          </a:solidFill>
          <a:latin typeface="+mn-lt"/>
          <a:ea typeface="+mn-ea"/>
          <a:cs typeface="+mn-cs"/>
        </a:defRPr>
      </a:lvl6pPr>
      <a:lvl7pPr marL="0" algn="l" defTabSz="180000" rtl="0" eaLnBrk="1" latinLnBrk="0" hangingPunct="1">
        <a:lnSpc>
          <a:spcPct val="120000"/>
        </a:lnSpc>
        <a:buFontTx/>
        <a:buNone/>
        <a:defRPr sz="1500" kern="1200">
          <a:solidFill>
            <a:schemeClr val="tx1"/>
          </a:solidFill>
          <a:latin typeface="+mn-lt"/>
          <a:ea typeface="+mn-ea"/>
          <a:cs typeface="+mn-cs"/>
        </a:defRPr>
      </a:lvl7pPr>
      <a:lvl8pPr marL="180000" indent="-180000" algn="l" defTabSz="180000" rtl="0" eaLnBrk="1" latinLnBrk="0" hangingPunct="1">
        <a:lnSpc>
          <a:spcPct val="120000"/>
        </a:lnSpc>
        <a:buFont typeface="+mj-lt"/>
        <a:buAutoNum type="arabicPeriod"/>
        <a:defRPr sz="1500" kern="1200">
          <a:solidFill>
            <a:schemeClr val="tx1"/>
          </a:solidFill>
          <a:latin typeface="+mn-lt"/>
          <a:ea typeface="+mn-ea"/>
          <a:cs typeface="+mn-cs"/>
        </a:defRPr>
      </a:lvl8pPr>
      <a:lvl9pPr marL="3657448" algn="l" defTabSz="180000" rtl="0" eaLnBrk="1" latinLnBrk="0" hangingPunct="1">
        <a:lnSpc>
          <a:spcPct val="120000"/>
        </a:lnSpc>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7.sv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chart" Target="../charts/chart10.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chart" Target="../charts/char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chart" Target="../charts/chart15.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chart" Target="../charts/chart18.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4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chart" Target="../charts/char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chart" Target="../charts/chart2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chart" Target="../charts/chart2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chart" Target="../charts/chart2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chart" Target="../charts/chart29.xml"/></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F0BB92-D029-4968-BDBD-C1074805BFE0}"/>
              </a:ext>
            </a:extLst>
          </p:cNvPr>
          <p:cNvSpPr>
            <a:spLocks noGrp="1"/>
          </p:cNvSpPr>
          <p:nvPr>
            <p:ph type="ctrTitle"/>
          </p:nvPr>
        </p:nvSpPr>
        <p:spPr>
          <a:xfrm>
            <a:off x="1312632" y="1260000"/>
            <a:ext cx="6120000" cy="2700000"/>
          </a:xfrm>
        </p:spPr>
        <p:txBody>
          <a:bodyPr/>
          <a:lstStyle/>
          <a:p>
            <a:r>
              <a:rPr lang="en-AU" dirty="0"/>
              <a:t>Centre For Accessibility Australia</a:t>
            </a:r>
            <a:br>
              <a:rPr lang="en-AU" dirty="0"/>
            </a:br>
            <a:r>
              <a:rPr lang="en-AU" dirty="0"/>
              <a:t>Digital Advocacy Grant WA</a:t>
            </a:r>
            <a:br>
              <a:rPr lang="en-AU" dirty="0"/>
            </a:br>
            <a:r>
              <a:rPr lang="en-AU" dirty="0"/>
              <a:t>Evaluation Report</a:t>
            </a:r>
          </a:p>
        </p:txBody>
      </p:sp>
      <p:sp>
        <p:nvSpPr>
          <p:cNvPr id="7" name="Subtitle 6">
            <a:extLst>
              <a:ext uri="{FF2B5EF4-FFF2-40B4-BE49-F238E27FC236}">
                <a16:creationId xmlns:a16="http://schemas.microsoft.com/office/drawing/2014/main" id="{995E387C-AC71-4AB8-80F7-CDB998404AF3}"/>
              </a:ext>
            </a:extLst>
          </p:cNvPr>
          <p:cNvSpPr>
            <a:spLocks noGrp="1"/>
          </p:cNvSpPr>
          <p:nvPr>
            <p:ph type="subTitle" idx="1"/>
          </p:nvPr>
        </p:nvSpPr>
        <p:spPr>
          <a:xfrm>
            <a:off x="1417446" y="4825304"/>
            <a:ext cx="6008400" cy="1368000"/>
          </a:xfrm>
        </p:spPr>
        <p:txBody>
          <a:bodyPr lIns="216000" tIns="36000" bIns="0"/>
          <a:lstStyle/>
          <a:p>
            <a:r>
              <a:rPr lang="en-AU" dirty="0"/>
              <a:t>Prepared by The Behaviour Change Collaborative</a:t>
            </a:r>
          </a:p>
          <a:p>
            <a:endParaRPr lang="en-AU" dirty="0"/>
          </a:p>
          <a:p>
            <a:pPr lvl="1"/>
            <a:r>
              <a:rPr lang="en-AU" dirty="0"/>
              <a:t>AprIL 2025</a:t>
            </a:r>
          </a:p>
        </p:txBody>
      </p:sp>
    </p:spTree>
    <p:extLst>
      <p:ext uri="{BB962C8B-B14F-4D97-AF65-F5344CB8AC3E}">
        <p14:creationId xmlns:p14="http://schemas.microsoft.com/office/powerpoint/2010/main" val="159798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62FC396-755A-D542-9B88-ED0A4FCF2B12}"/>
              </a:ext>
            </a:extLst>
          </p:cNvPr>
          <p:cNvGrpSpPr/>
          <p:nvPr/>
        </p:nvGrpSpPr>
        <p:grpSpPr>
          <a:xfrm>
            <a:off x="564003" y="1684548"/>
            <a:ext cx="1744452" cy="1744452"/>
            <a:chOff x="6832480" y="3602467"/>
            <a:chExt cx="1308339" cy="1308339"/>
          </a:xfrm>
          <a:solidFill>
            <a:srgbClr val="40BBE8"/>
          </a:solidFill>
        </p:grpSpPr>
        <p:sp>
          <p:nvSpPr>
            <p:cNvPr id="13" name="Rounded Rectangle 12">
              <a:extLst>
                <a:ext uri="{FF2B5EF4-FFF2-40B4-BE49-F238E27FC236}">
                  <a16:creationId xmlns:a16="http://schemas.microsoft.com/office/drawing/2014/main" id="{9514786F-6FEA-4046-9CE3-EA043D13D62D}"/>
                </a:ext>
              </a:extLst>
            </p:cNvPr>
            <p:cNvSpPr/>
            <p:nvPr/>
          </p:nvSpPr>
          <p:spPr>
            <a:xfrm rot="2700000">
              <a:off x="6832480" y="3602467"/>
              <a:ext cx="1308339" cy="1308339"/>
            </a:xfrm>
            <a:prstGeom prst="roundRect">
              <a:avLst>
                <a:gd name="adj" fmla="val 8062"/>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335999" bIns="335999" rtlCol="0" anchor="ctr">
              <a:scene3d>
                <a:camera prst="orthographicFront">
                  <a:rot lat="0" lon="0" rev="2700000"/>
                </a:camera>
                <a:lightRig rig="threePt" dir="t"/>
              </a:scene3d>
            </a:bodyPr>
            <a:lstStyle/>
            <a:p>
              <a:pPr algn="ctr"/>
              <a:r>
                <a:rPr lang="en-US" sz="1600">
                  <a:solidFill>
                    <a:schemeClr val="bg1"/>
                  </a:solidFill>
                </a:rPr>
                <a:t>Impact </a:t>
              </a:r>
            </a:p>
          </p:txBody>
        </p:sp>
        <p:pic>
          <p:nvPicPr>
            <p:cNvPr id="14" name="Graphic 13">
              <a:extLst>
                <a:ext uri="{FF2B5EF4-FFF2-40B4-BE49-F238E27FC236}">
                  <a16:creationId xmlns:a16="http://schemas.microsoft.com/office/drawing/2014/main" id="{B7275F33-017B-5E4E-94D4-E6D04748C1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8713" y="4262511"/>
              <a:ext cx="457200" cy="457200"/>
            </a:xfrm>
            <a:prstGeom prst="rect">
              <a:avLst/>
            </a:prstGeom>
          </p:spPr>
        </p:pic>
      </p:grpSp>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a:xfrm>
            <a:off x="362562" y="303979"/>
            <a:ext cx="11466875" cy="403200"/>
          </a:xfrm>
        </p:spPr>
        <p:txBody>
          <a:bodyPr>
            <a:noAutofit/>
          </a:bodyPr>
          <a:lstStyle/>
          <a:p>
            <a:r>
              <a:rPr lang="en-GB" sz="1800" dirty="0">
                <a:solidFill>
                  <a:srgbClr val="40BBE8"/>
                </a:solidFill>
              </a:rPr>
              <a:t>Impact</a:t>
            </a:r>
            <a:r>
              <a:rPr lang="en-GB" sz="1800" dirty="0"/>
              <a:t> is the extent to which change that can be attributed to the Plan affects the organisation’s goals, generally measured with external data some time afterwards</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2992582" y="1323260"/>
            <a:ext cx="8700065" cy="480607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171450" indent="-171450">
              <a:buFont typeface="Arial" panose="020B0604020202020204" pitchFamily="34" charset="0"/>
              <a:buChar char="•"/>
            </a:pPr>
            <a:r>
              <a:rPr lang="en-AU" sz="1100" dirty="0">
                <a:solidFill>
                  <a:schemeClr val="tx1"/>
                </a:solidFill>
              </a:rPr>
              <a:t>Digital accessibility principles are consistently applied and maintained (through audits) in the relevant sectors</a:t>
            </a:r>
          </a:p>
          <a:p>
            <a:pPr marL="171450" indent="-171450">
              <a:buFont typeface="Arial" panose="020B0604020202020204" pitchFamily="34" charset="0"/>
              <a:buChar char="•"/>
            </a:pPr>
            <a:r>
              <a:rPr lang="en-AU" sz="1100" dirty="0">
                <a:solidFill>
                  <a:schemeClr val="tx1"/>
                </a:solidFill>
              </a:rPr>
              <a:t>Policy framework has changed to mandate audits (e.g. mandatory on sector tenders)</a:t>
            </a:r>
          </a:p>
          <a:p>
            <a:pPr marL="171450" indent="-171450">
              <a:buFont typeface="Arial" panose="020B0604020202020204" pitchFamily="34" charset="0"/>
              <a:buChar char="•"/>
            </a:pPr>
            <a:r>
              <a:rPr lang="en-AU" sz="1100" dirty="0">
                <a:solidFill>
                  <a:schemeClr val="tx1"/>
                </a:solidFill>
              </a:rPr>
              <a:t>Independent organisation(s), preferably govt business unit, to audit digital assets (led by people with disability)</a:t>
            </a:r>
          </a:p>
          <a:p>
            <a:pPr marL="171450" indent="-171450">
              <a:buFont typeface="Arial" panose="020B0604020202020204" pitchFamily="34" charset="0"/>
              <a:buChar char="•"/>
            </a:pPr>
            <a:r>
              <a:rPr lang="en-AU" sz="1100" dirty="0">
                <a:solidFill>
                  <a:schemeClr val="tx1"/>
                </a:solidFill>
              </a:rPr>
              <a:t>Raised awareness and understanding of need for accessibility in general population</a:t>
            </a:r>
          </a:p>
          <a:p>
            <a:pPr marL="171450" indent="-171450">
              <a:buFont typeface="Arial" panose="020B0604020202020204" pitchFamily="34" charset="0"/>
              <a:buChar char="•"/>
            </a:pPr>
            <a:r>
              <a:rPr lang="en-AU" sz="1100" dirty="0">
                <a:solidFill>
                  <a:schemeClr val="tx1"/>
                </a:solidFill>
              </a:rPr>
              <a:t>Better education and employment opportunities and outcomes for people with disability</a:t>
            </a:r>
          </a:p>
          <a:p>
            <a:pPr marL="171450" indent="-171450">
              <a:buFont typeface="Arial" panose="020B0604020202020204" pitchFamily="34" charset="0"/>
              <a:buChar char="•"/>
            </a:pPr>
            <a:r>
              <a:rPr lang="en-AU" sz="1100" dirty="0">
                <a:solidFill>
                  <a:schemeClr val="tx1"/>
                </a:solidFill>
              </a:rPr>
              <a:t>people with disability can easily, effectively and consistently access the information and services they need (relevant sectors)</a:t>
            </a:r>
          </a:p>
          <a:p>
            <a:pPr marL="171450" indent="-171450">
              <a:buFont typeface="Arial" panose="020B0604020202020204" pitchFamily="34" charset="0"/>
              <a:buChar char="•"/>
            </a:pPr>
            <a:r>
              <a:rPr lang="en-AU" sz="1100" dirty="0">
                <a:solidFill>
                  <a:schemeClr val="tx1"/>
                </a:solidFill>
              </a:rPr>
              <a:t>people with disability experience few/no barriers in conducting digital tasks related to the relevant sectors (and beyond)</a:t>
            </a:r>
          </a:p>
          <a:p>
            <a:pPr marL="171450" indent="-171450">
              <a:buFont typeface="Arial" panose="020B0604020202020204" pitchFamily="34" charset="0"/>
              <a:buChar char="•"/>
            </a:pPr>
            <a:r>
              <a:rPr lang="en-AU" sz="1100" dirty="0">
                <a:solidFill>
                  <a:schemeClr val="tx1"/>
                </a:solidFill>
              </a:rPr>
              <a:t>Accessibility training is embedded in educational institutions and standard in design, development and digital marketing courses</a:t>
            </a:r>
          </a:p>
          <a:p>
            <a:pPr marL="171450" indent="-171450">
              <a:buFont typeface="Arial" panose="020B0604020202020204" pitchFamily="34" charset="0"/>
              <a:buChar char="•"/>
            </a:pPr>
            <a:r>
              <a:rPr lang="en-AU" sz="1100" dirty="0">
                <a:solidFill>
                  <a:schemeClr val="tx1"/>
                </a:solidFill>
              </a:rPr>
              <a:t>Good training is available and affordable for those who wish to upskill</a:t>
            </a: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endParaRPr lang="en-AU" sz="1200" dirty="0">
              <a:solidFill>
                <a:schemeClr val="tx1"/>
              </a:solidFill>
            </a:endParaRPr>
          </a:p>
        </p:txBody>
      </p:sp>
      <p:sp>
        <p:nvSpPr>
          <p:cNvPr id="7" name="Slide Number Placeholder 6">
            <a:extLst>
              <a:ext uri="{FF2B5EF4-FFF2-40B4-BE49-F238E27FC236}">
                <a16:creationId xmlns:a16="http://schemas.microsoft.com/office/drawing/2014/main" id="{80287AB7-28E9-807B-D50F-4E4BC91A4B24}"/>
              </a:ext>
            </a:extLst>
          </p:cNvPr>
          <p:cNvSpPr>
            <a:spLocks noGrp="1"/>
          </p:cNvSpPr>
          <p:nvPr>
            <p:ph type="sldNum" sz="quarter" idx="10"/>
          </p:nvPr>
        </p:nvSpPr>
        <p:spPr>
          <a:xfrm>
            <a:off x="6214133" y="6357171"/>
            <a:ext cx="969962" cy="196850"/>
          </a:xfrm>
        </p:spPr>
        <p:txBody>
          <a:bodyPr/>
          <a:lstStyle/>
          <a:p>
            <a:fld id="{4034BEE3-566C-4068-A777-C3A4762E861B}" type="slidenum">
              <a:rPr lang="en-GB" smtClean="0"/>
              <a:pPr/>
              <a:t>10</a:t>
            </a:fld>
            <a:endParaRPr lang="en-GB" dirty="0"/>
          </a:p>
        </p:txBody>
      </p:sp>
    </p:spTree>
    <p:extLst>
      <p:ext uri="{BB962C8B-B14F-4D97-AF65-F5344CB8AC3E}">
        <p14:creationId xmlns:p14="http://schemas.microsoft.com/office/powerpoint/2010/main" val="176022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04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a:xfrm>
            <a:off x="360000" y="325463"/>
            <a:ext cx="11466875" cy="403200"/>
          </a:xfrm>
        </p:spPr>
        <p:txBody>
          <a:bodyPr>
            <a:noAutofit/>
          </a:bodyPr>
          <a:lstStyle/>
          <a:p>
            <a:r>
              <a:rPr lang="en-GB" sz="1800" dirty="0">
                <a:solidFill>
                  <a:srgbClr val="7FD1EF"/>
                </a:solidFill>
              </a:rPr>
              <a:t>Outcomes </a:t>
            </a:r>
            <a:r>
              <a:rPr lang="en-GB" sz="1800" dirty="0"/>
              <a:t>cover internal change, immediate response and behaviour change: they are tailored to the Plan </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3005553" y="866776"/>
            <a:ext cx="8706550" cy="526813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90000" numCol="3" rtlCol="0" anchor="t"/>
          <a:lstStyle/>
          <a:p>
            <a:pPr marL="285750" indent="-285750">
              <a:buFont typeface="Arial" panose="020B0604020202020204" pitchFamily="34" charset="0"/>
              <a:buChar char="•"/>
            </a:pPr>
            <a:r>
              <a:rPr lang="en-AU" sz="1100" dirty="0">
                <a:solidFill>
                  <a:schemeClr val="tx1"/>
                </a:solidFill>
              </a:rPr>
              <a:t>Increased organisational and individual understanding of importance of accessibility and how to go about it in sectors (road map)</a:t>
            </a:r>
          </a:p>
          <a:p>
            <a:pPr marL="285750" indent="-285750">
              <a:buFont typeface="Arial" panose="020B0604020202020204" pitchFamily="34" charset="0"/>
              <a:buChar char="•"/>
            </a:pPr>
            <a:r>
              <a:rPr lang="en-AU" sz="1100" dirty="0">
                <a:solidFill>
                  <a:schemeClr val="tx1"/>
                </a:solidFill>
              </a:rPr>
              <a:t>Increased organisational and individual commitment to implement and maintain accessibility in sectors</a:t>
            </a:r>
          </a:p>
          <a:p>
            <a:pPr marL="285750" indent="-285750">
              <a:buFont typeface="Arial" panose="020B0604020202020204" pitchFamily="34" charset="0"/>
              <a:buChar char="•"/>
            </a:pPr>
            <a:r>
              <a:rPr lang="en-AU" sz="1100" dirty="0">
                <a:solidFill>
                  <a:schemeClr val="tx1"/>
                </a:solidFill>
              </a:rPr>
              <a:t>Increased organisational and individual capability (skills, efficacy) to implement and maintain accessibility in sectors</a:t>
            </a:r>
          </a:p>
          <a:p>
            <a:pPr marL="285750" indent="-285750">
              <a:buFont typeface="Arial" panose="020B0604020202020204" pitchFamily="34" charset="0"/>
              <a:buChar char="•"/>
            </a:pPr>
            <a:r>
              <a:rPr lang="en-AU" sz="1100" dirty="0">
                <a:solidFill>
                  <a:schemeClr val="tx1"/>
                </a:solidFill>
              </a:rPr>
              <a:t>An increase in the number of organisations (and individual) in the sectors that have made and committed to maintaining their digital assets as accessible</a:t>
            </a:r>
          </a:p>
          <a:p>
            <a:pPr marL="285750" indent="-285750">
              <a:buFont typeface="Arial" panose="020B0604020202020204" pitchFamily="34" charset="0"/>
              <a:buChar char="•"/>
            </a:pPr>
            <a:r>
              <a:rPr lang="en-AU" sz="1100" dirty="0">
                <a:solidFill>
                  <a:schemeClr val="tx1"/>
                </a:solidFill>
              </a:rPr>
              <a:t>people with disability have increased  independent access to content in the relevant sectors</a:t>
            </a:r>
          </a:p>
          <a:p>
            <a:pPr marL="285750" indent="-285750">
              <a:buFont typeface="Arial" panose="020B0604020202020204" pitchFamily="34" charset="0"/>
              <a:buChar char="•"/>
            </a:pPr>
            <a:r>
              <a:rPr lang="en-AU" sz="1100" dirty="0">
                <a:solidFill>
                  <a:schemeClr val="tx1"/>
                </a:solidFill>
              </a:rPr>
              <a:t>Increased efficacy and capability of organisations and individuals to implement accessibility principles in the relevant sectors</a:t>
            </a:r>
          </a:p>
          <a:p>
            <a:pPr marL="285750" indent="-285750">
              <a:buFont typeface="Arial" panose="020B0604020202020204" pitchFamily="34" charset="0"/>
              <a:buChar char="•"/>
            </a:pPr>
            <a:r>
              <a:rPr lang="en-AU" sz="1100" dirty="0">
                <a:solidFill>
                  <a:schemeClr val="tx1"/>
                </a:solidFill>
              </a:rPr>
              <a:t>people with disability feel included and valued in developing and implementing solutions </a:t>
            </a:r>
          </a:p>
          <a:p>
            <a:pPr marL="285750" indent="-285750">
              <a:buFont typeface="Arial" panose="020B0604020202020204" pitchFamily="34" charset="0"/>
              <a:buChar char="•"/>
            </a:pPr>
            <a:r>
              <a:rPr lang="en-AU" sz="1100" dirty="0">
                <a:solidFill>
                  <a:schemeClr val="tx1"/>
                </a:solidFill>
              </a:rPr>
              <a:t>Implementation of procurement standard (ASEN301549) in WA Govt</a:t>
            </a:r>
          </a:p>
          <a:p>
            <a:pPr marL="285750" indent="-285750">
              <a:buFont typeface="Arial" panose="020B0604020202020204" pitchFamily="34" charset="0"/>
              <a:buChar char="•"/>
            </a:pPr>
            <a:r>
              <a:rPr lang="en-AU" sz="1100" dirty="0">
                <a:solidFill>
                  <a:schemeClr val="tx1"/>
                </a:solidFill>
              </a:rPr>
              <a:t>Recognition of accessibility training / implementation</a:t>
            </a:r>
          </a:p>
          <a:p>
            <a:pPr marL="285750" indent="-285750">
              <a:buFont typeface="Arial" panose="020B0604020202020204" pitchFamily="34" charset="0"/>
              <a:buChar char="•"/>
            </a:pPr>
            <a:r>
              <a:rPr lang="en-AU" sz="1100" dirty="0">
                <a:solidFill>
                  <a:schemeClr val="tx1"/>
                </a:solidFill>
              </a:rPr>
              <a:t>Increased number of champions for accessibility in sectors </a:t>
            </a:r>
          </a:p>
          <a:p>
            <a:pPr marL="285750" indent="-285750">
              <a:buFont typeface="Arial" panose="020B0604020202020204" pitchFamily="34" charset="0"/>
              <a:buChar char="•"/>
            </a:pPr>
            <a:r>
              <a:rPr lang="en-AU" sz="1100" dirty="0">
                <a:solidFill>
                  <a:schemeClr val="tx1"/>
                </a:solidFill>
              </a:rPr>
              <a:t>Increased linkage/ networking / cross-promotion between champions and champion organisations</a:t>
            </a:r>
          </a:p>
          <a:p>
            <a:pPr marL="285750" indent="-285750">
              <a:buFont typeface="Arial" panose="020B0604020202020204" pitchFamily="34" charset="0"/>
              <a:buChar char="•"/>
            </a:pPr>
            <a:r>
              <a:rPr lang="en-AU" sz="1100" dirty="0">
                <a:solidFill>
                  <a:schemeClr val="tx1"/>
                </a:solidFill>
              </a:rPr>
              <a:t>Increased accountability through growing knowledge/ evidence base of audited accessibility of sectors (through CFA Australia data hub)</a:t>
            </a:r>
          </a:p>
          <a:p>
            <a:pPr marL="285750" indent="-285750">
              <a:buFont typeface="Arial" panose="020B0604020202020204" pitchFamily="34" charset="0"/>
              <a:buChar char="•"/>
            </a:pPr>
            <a:r>
              <a:rPr lang="en-AU" sz="1100" dirty="0">
                <a:solidFill>
                  <a:schemeClr val="tx1"/>
                </a:solidFill>
              </a:rPr>
              <a:t>Increased knowledge of and trust in CFA Australia from organisations and individuals</a:t>
            </a:r>
          </a:p>
          <a:p>
            <a:pPr marL="285750" indent="-285750">
              <a:buFont typeface="Arial" panose="020B0604020202020204" pitchFamily="34" charset="0"/>
              <a:buChar char="•"/>
            </a:pPr>
            <a:r>
              <a:rPr lang="en-AU" sz="1100" dirty="0">
                <a:solidFill>
                  <a:schemeClr val="tx1"/>
                </a:solidFill>
              </a:rPr>
              <a:t>People feel supported in their road to accessibility</a:t>
            </a:r>
          </a:p>
          <a:p>
            <a:pPr marL="285750" indent="-285750">
              <a:buFont typeface="Arial" panose="020B0604020202020204" pitchFamily="34" charset="0"/>
              <a:buChar char="•"/>
            </a:pPr>
            <a:r>
              <a:rPr lang="en-AU" sz="1100" dirty="0">
                <a:solidFill>
                  <a:schemeClr val="tx1"/>
                </a:solidFill>
              </a:rPr>
              <a:t>Ministerial endorsement of desired policy changes</a:t>
            </a:r>
          </a:p>
          <a:p>
            <a:pPr marL="285750" indent="-285750">
              <a:buFont typeface="Arial" panose="020B0604020202020204" pitchFamily="34" charset="0"/>
              <a:buChar char="•"/>
            </a:pPr>
            <a:r>
              <a:rPr lang="en-AU" sz="1100" dirty="0">
                <a:solidFill>
                  <a:schemeClr val="tx1"/>
                </a:solidFill>
              </a:rPr>
              <a:t>Government recognises importance and value of increased accessibility of their own assets, through commitment to roll out accessibility more broadly</a:t>
            </a:r>
          </a:p>
          <a:p>
            <a:pPr marL="285750" indent="-285750">
              <a:buFont typeface="Arial" panose="020B0604020202020204" pitchFamily="34" charset="0"/>
              <a:buChar char="•"/>
            </a:pPr>
            <a:r>
              <a:rPr lang="en-AU" sz="1100" dirty="0">
                <a:solidFill>
                  <a:schemeClr val="tx1"/>
                </a:solidFill>
              </a:rPr>
              <a:t>Increase in CFA Australia memberships </a:t>
            </a:r>
          </a:p>
          <a:p>
            <a:pPr marL="285750" indent="-285750">
              <a:buFont typeface="Arial" panose="020B0604020202020204" pitchFamily="34" charset="0"/>
              <a:buChar char="•"/>
            </a:pPr>
            <a:r>
              <a:rPr lang="en-AU" sz="1100" dirty="0">
                <a:solidFill>
                  <a:schemeClr val="tx1"/>
                </a:solidFill>
              </a:rPr>
              <a:t>Increase in number of organisations financially committed to maintaining accessibility (and data)</a:t>
            </a:r>
          </a:p>
          <a:p>
            <a:pPr marL="285750" indent="-285750">
              <a:buFont typeface="Arial" panose="020B0604020202020204" pitchFamily="34" charset="0"/>
              <a:buChar char="•"/>
            </a:pPr>
            <a:r>
              <a:rPr lang="en-AU" sz="1100" dirty="0">
                <a:solidFill>
                  <a:schemeClr val="tx1"/>
                </a:solidFill>
              </a:rPr>
              <a:t>Increase in number of orgs in regular contact with CFA Australia (inquiries, attendance at awards, newsletter subscribers)</a:t>
            </a:r>
          </a:p>
          <a:p>
            <a:endParaRPr lang="en-AU" sz="1100" dirty="0">
              <a:solidFill>
                <a:schemeClr val="tx1"/>
              </a:solidFill>
            </a:endParaRPr>
          </a:p>
        </p:txBody>
      </p:sp>
      <p:grpSp>
        <p:nvGrpSpPr>
          <p:cNvPr id="2" name="Group 1">
            <a:extLst>
              <a:ext uri="{FF2B5EF4-FFF2-40B4-BE49-F238E27FC236}">
                <a16:creationId xmlns:a16="http://schemas.microsoft.com/office/drawing/2014/main" id="{A0017700-9E5D-C319-3FFA-21DFC8C37172}"/>
              </a:ext>
            </a:extLst>
          </p:cNvPr>
          <p:cNvGrpSpPr/>
          <p:nvPr/>
        </p:nvGrpSpPr>
        <p:grpSpPr>
          <a:xfrm>
            <a:off x="585227" y="1684548"/>
            <a:ext cx="1744452" cy="1744452"/>
            <a:chOff x="5370960" y="3602467"/>
            <a:chExt cx="1308339" cy="1308339"/>
          </a:xfrm>
        </p:grpSpPr>
        <p:sp>
          <p:nvSpPr>
            <p:cNvPr id="3" name="Rounded Rectangle 9">
              <a:extLst>
                <a:ext uri="{FF2B5EF4-FFF2-40B4-BE49-F238E27FC236}">
                  <a16:creationId xmlns:a16="http://schemas.microsoft.com/office/drawing/2014/main" id="{58262A15-7DFA-03D5-6D8C-99F205819D83}"/>
                </a:ext>
              </a:extLst>
            </p:cNvPr>
            <p:cNvSpPr/>
            <p:nvPr/>
          </p:nvSpPr>
          <p:spPr>
            <a:xfrm rot="2700000">
              <a:off x="5370960" y="3602467"/>
              <a:ext cx="1308339" cy="1308339"/>
            </a:xfrm>
            <a:prstGeom prst="roundRect">
              <a:avLst>
                <a:gd name="adj" fmla="val 8062"/>
              </a:avLst>
            </a:prstGeom>
            <a:solidFill>
              <a:srgbClr val="7FD1EF"/>
            </a:solidFill>
            <a:ln>
              <a:noFill/>
            </a:ln>
            <a:effectLst/>
          </p:spPr>
          <p:style>
            <a:lnRef idx="1">
              <a:schemeClr val="accent1"/>
            </a:lnRef>
            <a:fillRef idx="3">
              <a:schemeClr val="accent1"/>
            </a:fillRef>
            <a:effectRef idx="2">
              <a:schemeClr val="accent1"/>
            </a:effectRef>
            <a:fontRef idx="minor">
              <a:schemeClr val="lt1"/>
            </a:fontRef>
          </p:style>
          <p:txBody>
            <a:bodyPr lIns="0" tIns="0" rIns="576000" bIns="720000" rtlCol="0" anchor="ctr">
              <a:scene3d>
                <a:camera prst="orthographicFront">
                  <a:rot lat="0" lon="0" rev="2700000"/>
                </a:camera>
                <a:lightRig rig="threePt" dir="t"/>
              </a:scene3d>
            </a:bodyPr>
            <a:lstStyle/>
            <a:p>
              <a:pPr algn="ctr"/>
              <a:r>
                <a:rPr lang="en-US" sz="1867">
                  <a:solidFill>
                    <a:schemeClr val="bg1"/>
                  </a:solidFill>
                </a:rPr>
                <a:t>Outcomes </a:t>
              </a:r>
            </a:p>
          </p:txBody>
        </p:sp>
        <p:pic>
          <p:nvPicPr>
            <p:cNvPr id="7" name="Graphic 6">
              <a:extLst>
                <a:ext uri="{FF2B5EF4-FFF2-40B4-BE49-F238E27FC236}">
                  <a16:creationId xmlns:a16="http://schemas.microsoft.com/office/drawing/2014/main" id="{DC422F0E-3727-AD62-318A-9B4DFC4631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71129" y="4187050"/>
              <a:ext cx="508000" cy="546100"/>
            </a:xfrm>
            <a:prstGeom prst="rect">
              <a:avLst/>
            </a:prstGeom>
          </p:spPr>
        </p:pic>
      </p:grpSp>
      <p:sp>
        <p:nvSpPr>
          <p:cNvPr id="10" name="Slide Number Placeholder 9">
            <a:extLst>
              <a:ext uri="{FF2B5EF4-FFF2-40B4-BE49-F238E27FC236}">
                <a16:creationId xmlns:a16="http://schemas.microsoft.com/office/drawing/2014/main" id="{706D9D6D-C056-BBEE-1549-A03CA4461BBC}"/>
              </a:ext>
            </a:extLst>
          </p:cNvPr>
          <p:cNvSpPr>
            <a:spLocks noGrp="1"/>
          </p:cNvSpPr>
          <p:nvPr>
            <p:ph type="sldNum" sz="quarter" idx="10"/>
          </p:nvPr>
        </p:nvSpPr>
        <p:spPr>
          <a:xfrm>
            <a:off x="6388866" y="6335687"/>
            <a:ext cx="969962" cy="196850"/>
          </a:xfrm>
        </p:spPr>
        <p:txBody>
          <a:bodyPr/>
          <a:lstStyle/>
          <a:p>
            <a:fld id="{4034BEE3-566C-4068-A777-C3A4762E861B}" type="slidenum">
              <a:rPr lang="en-GB" smtClean="0"/>
              <a:pPr/>
              <a:t>11</a:t>
            </a:fld>
            <a:endParaRPr lang="en-GB" dirty="0"/>
          </a:p>
        </p:txBody>
      </p:sp>
    </p:spTree>
    <p:extLst>
      <p:ext uri="{BB962C8B-B14F-4D97-AF65-F5344CB8AC3E}">
        <p14:creationId xmlns:p14="http://schemas.microsoft.com/office/powerpoint/2010/main" val="349443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p:txBody>
          <a:bodyPr>
            <a:noAutofit/>
          </a:bodyPr>
          <a:lstStyle/>
          <a:p>
            <a:r>
              <a:rPr lang="en-GB" sz="1800" dirty="0">
                <a:solidFill>
                  <a:srgbClr val="FAB057"/>
                </a:solidFill>
              </a:rPr>
              <a:t>Activities</a:t>
            </a:r>
            <a:r>
              <a:rPr lang="en-GB" sz="1800" dirty="0"/>
              <a:t> describe the process of carrying out/delivering a task </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2992582" y="1098056"/>
            <a:ext cx="8728363" cy="5023883"/>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285750" indent="-285750">
              <a:buFont typeface="Arial" panose="020B0604020202020204" pitchFamily="34" charset="0"/>
              <a:buChar char="•"/>
            </a:pPr>
            <a:r>
              <a:rPr lang="en-AU" sz="1100" dirty="0">
                <a:solidFill>
                  <a:schemeClr val="tx1"/>
                </a:solidFill>
              </a:rPr>
              <a:t>Host an event for potential participants</a:t>
            </a:r>
          </a:p>
          <a:p>
            <a:pPr marL="285750" indent="-285750">
              <a:buFont typeface="Arial" panose="020B0604020202020204" pitchFamily="34" charset="0"/>
              <a:buChar char="•"/>
            </a:pPr>
            <a:r>
              <a:rPr lang="en-AU" sz="1100" dirty="0">
                <a:solidFill>
                  <a:schemeClr val="tx1"/>
                </a:solidFill>
              </a:rPr>
              <a:t>Call for interest from advocacy organisations for their clients to participate (metric: how many responded, quotes, testimonials)</a:t>
            </a:r>
          </a:p>
          <a:p>
            <a:pPr marL="285750" indent="-285750">
              <a:buFont typeface="Arial" panose="020B0604020202020204" pitchFamily="34" charset="0"/>
              <a:buChar char="•"/>
            </a:pPr>
            <a:r>
              <a:rPr lang="en-AU" sz="1100" dirty="0">
                <a:solidFill>
                  <a:schemeClr val="tx1"/>
                </a:solidFill>
              </a:rPr>
              <a:t>Encourage communication between advocacy orgs (number of meetings, contacts, identify joint opportunities, make joint funding applications)</a:t>
            </a:r>
          </a:p>
          <a:p>
            <a:pPr marL="285750" indent="-285750">
              <a:buFont typeface="Arial" panose="020B0604020202020204" pitchFamily="34" charset="0"/>
              <a:buChar char="•"/>
            </a:pPr>
            <a:r>
              <a:rPr lang="en-AU" sz="1100" dirty="0">
                <a:solidFill>
                  <a:schemeClr val="tx1"/>
                </a:solidFill>
              </a:rPr>
              <a:t>Theory of change workshop for advocacy generally</a:t>
            </a:r>
          </a:p>
          <a:p>
            <a:pPr marL="285750" indent="-285750">
              <a:buFont typeface="Arial" panose="020B0604020202020204" pitchFamily="34" charset="0"/>
              <a:buChar char="•"/>
            </a:pPr>
            <a:r>
              <a:rPr lang="en-AU" sz="1100" dirty="0">
                <a:solidFill>
                  <a:schemeClr val="tx1"/>
                </a:solidFill>
              </a:rPr>
              <a:t>Decide creative and content direction</a:t>
            </a:r>
          </a:p>
          <a:p>
            <a:pPr marL="285750" indent="-285750">
              <a:buFont typeface="Arial" panose="020B0604020202020204" pitchFamily="34" charset="0"/>
              <a:buChar char="•"/>
            </a:pPr>
            <a:r>
              <a:rPr lang="en-AU" sz="1100" dirty="0">
                <a:solidFill>
                  <a:schemeClr val="tx1"/>
                </a:solidFill>
              </a:rPr>
              <a:t>Design interview guide</a:t>
            </a:r>
          </a:p>
          <a:p>
            <a:pPr marL="285750" indent="-285750">
              <a:buFont typeface="Arial" panose="020B0604020202020204" pitchFamily="34" charset="0"/>
              <a:buChar char="•"/>
            </a:pPr>
            <a:r>
              <a:rPr lang="en-AU" sz="1100" dirty="0">
                <a:solidFill>
                  <a:schemeClr val="tx1"/>
                </a:solidFill>
              </a:rPr>
              <a:t>Select participants &amp; seek permissions and consent</a:t>
            </a:r>
          </a:p>
          <a:p>
            <a:pPr marL="285750" indent="-285750">
              <a:buFont typeface="Arial" panose="020B0604020202020204" pitchFamily="34" charset="0"/>
              <a:buChar char="•"/>
            </a:pPr>
            <a:r>
              <a:rPr lang="en-AU" sz="1100" dirty="0">
                <a:solidFill>
                  <a:schemeClr val="tx1"/>
                </a:solidFill>
              </a:rPr>
              <a:t>Interview participants</a:t>
            </a:r>
          </a:p>
          <a:p>
            <a:endParaRPr lang="en-AU" sz="1100" dirty="0">
              <a:solidFill>
                <a:schemeClr val="tx1"/>
              </a:solidFill>
            </a:endParaRPr>
          </a:p>
          <a:p>
            <a:pPr marL="285750" indent="-285750">
              <a:buFont typeface="Arial" panose="020B0604020202020204" pitchFamily="34" charset="0"/>
              <a:buChar char="•"/>
            </a:pPr>
            <a:r>
              <a:rPr lang="en-AU" sz="1100" dirty="0">
                <a:solidFill>
                  <a:schemeClr val="tx1"/>
                </a:solidFill>
              </a:rPr>
              <a:t>Create videos (editing, reviewing, captioning, accessibility features)</a:t>
            </a:r>
          </a:p>
          <a:p>
            <a:pPr marL="285750" indent="-285750">
              <a:buFont typeface="Arial" panose="020B0604020202020204" pitchFamily="34" charset="0"/>
              <a:buChar char="•"/>
            </a:pPr>
            <a:r>
              <a:rPr lang="en-AU" sz="1100" dirty="0">
                <a:solidFill>
                  <a:schemeClr val="tx1"/>
                </a:solidFill>
              </a:rPr>
              <a:t>Create content bank of stories (for sharing and workshop content)</a:t>
            </a:r>
          </a:p>
          <a:p>
            <a:pPr marL="285750" indent="-285750">
              <a:buFont typeface="Arial" panose="020B0604020202020204" pitchFamily="34" charset="0"/>
              <a:buChar char="•"/>
            </a:pPr>
            <a:r>
              <a:rPr lang="en-AU" sz="1100" dirty="0">
                <a:solidFill>
                  <a:schemeClr val="tx1"/>
                </a:solidFill>
              </a:rPr>
              <a:t>Create timeline and guide for sharing &amp; content</a:t>
            </a:r>
          </a:p>
          <a:p>
            <a:pPr marL="285750" indent="-285750">
              <a:buFont typeface="Arial" panose="020B0604020202020204" pitchFamily="34" charset="0"/>
              <a:buChar char="•"/>
            </a:pPr>
            <a:r>
              <a:rPr lang="en-AU" sz="1100" dirty="0">
                <a:solidFill>
                  <a:schemeClr val="tx1"/>
                </a:solidFill>
              </a:rPr>
              <a:t>Share content bank (with advocacy partners, DoC and disability sector. </a:t>
            </a:r>
          </a:p>
          <a:p>
            <a:pPr marL="285750" indent="-285750">
              <a:buFont typeface="Arial" panose="020B0604020202020204" pitchFamily="34" charset="0"/>
              <a:buChar char="•"/>
            </a:pPr>
            <a:r>
              <a:rPr lang="en-AU" sz="1100" dirty="0">
                <a:solidFill>
                  <a:schemeClr val="tx1"/>
                </a:solidFill>
              </a:rPr>
              <a:t>CFA Australia to promote and share online</a:t>
            </a:r>
          </a:p>
          <a:p>
            <a:pPr marL="285750" indent="-285750">
              <a:buFont typeface="Arial" panose="020B0604020202020204" pitchFamily="34" charset="0"/>
              <a:buChar char="•"/>
            </a:pPr>
            <a:r>
              <a:rPr lang="en-AU" sz="1100" dirty="0">
                <a:solidFill>
                  <a:schemeClr val="tx1"/>
                </a:solidFill>
              </a:rPr>
              <a:t>Create landing page</a:t>
            </a: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a:p>
            <a:pPr marL="285750" indent="-285750">
              <a:buFont typeface="Arial" panose="020B0604020202020204" pitchFamily="34" charset="0"/>
              <a:buChar char="•"/>
            </a:pPr>
            <a:endParaRPr lang="en-AU" sz="1200" dirty="0">
              <a:solidFill>
                <a:schemeClr val="tx1"/>
              </a:solidFill>
            </a:endParaRPr>
          </a:p>
        </p:txBody>
      </p:sp>
      <p:grpSp>
        <p:nvGrpSpPr>
          <p:cNvPr id="2" name="Group 1">
            <a:extLst>
              <a:ext uri="{FF2B5EF4-FFF2-40B4-BE49-F238E27FC236}">
                <a16:creationId xmlns:a16="http://schemas.microsoft.com/office/drawing/2014/main" id="{7D2C0DB0-0B45-DF5E-6649-889B88D9E522}"/>
              </a:ext>
            </a:extLst>
          </p:cNvPr>
          <p:cNvGrpSpPr/>
          <p:nvPr/>
        </p:nvGrpSpPr>
        <p:grpSpPr>
          <a:xfrm>
            <a:off x="541837" y="1459345"/>
            <a:ext cx="1744452" cy="1744452"/>
            <a:chOff x="2447924" y="3602467"/>
            <a:chExt cx="1308339" cy="1308339"/>
          </a:xfrm>
        </p:grpSpPr>
        <p:sp>
          <p:nvSpPr>
            <p:cNvPr id="3" name="Rounded Rectangle 9">
              <a:extLst>
                <a:ext uri="{FF2B5EF4-FFF2-40B4-BE49-F238E27FC236}">
                  <a16:creationId xmlns:a16="http://schemas.microsoft.com/office/drawing/2014/main" id="{CFAFCD55-F44A-6FBC-8723-26DF52FEC825}"/>
                </a:ext>
              </a:extLst>
            </p:cNvPr>
            <p:cNvSpPr/>
            <p:nvPr/>
          </p:nvSpPr>
          <p:spPr>
            <a:xfrm rot="2700000">
              <a:off x="2447924" y="3602467"/>
              <a:ext cx="1308339" cy="1308339"/>
            </a:xfrm>
            <a:prstGeom prst="roundRect">
              <a:avLst>
                <a:gd name="adj" fmla="val 8062"/>
              </a:avLst>
            </a:prstGeom>
            <a:solidFill>
              <a:srgbClr val="FAB057"/>
            </a:solidFill>
            <a:ln>
              <a:noFill/>
            </a:ln>
            <a:effectLst/>
          </p:spPr>
          <p:style>
            <a:lnRef idx="1">
              <a:schemeClr val="accent1"/>
            </a:lnRef>
            <a:fillRef idx="3">
              <a:schemeClr val="accent1"/>
            </a:fillRef>
            <a:effectRef idx="2">
              <a:schemeClr val="accent1"/>
            </a:effectRef>
            <a:fontRef idx="minor">
              <a:schemeClr val="lt1"/>
            </a:fontRef>
          </p:style>
          <p:txBody>
            <a:bodyPr lIns="0" tIns="0" rIns="671997" bIns="720000" rtlCol="0" anchor="ctr">
              <a:scene3d>
                <a:camera prst="orthographicFront">
                  <a:rot lat="0" lon="0" rev="2700000"/>
                </a:camera>
                <a:lightRig rig="threePt" dir="t"/>
              </a:scene3d>
            </a:bodyPr>
            <a:lstStyle/>
            <a:p>
              <a:pPr algn="ctr"/>
              <a:r>
                <a:rPr lang="en-US" sz="1867">
                  <a:solidFill>
                    <a:schemeClr val="bg1"/>
                  </a:solidFill>
                </a:rPr>
                <a:t>Activities </a:t>
              </a:r>
            </a:p>
          </p:txBody>
        </p:sp>
        <p:pic>
          <p:nvPicPr>
            <p:cNvPr id="7" name="Graphic 6">
              <a:extLst>
                <a:ext uri="{FF2B5EF4-FFF2-40B4-BE49-F238E27FC236}">
                  <a16:creationId xmlns:a16="http://schemas.microsoft.com/office/drawing/2014/main" id="{E96622A7-0293-42BA-CF35-8FD0E9FECC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8396" y="4237850"/>
              <a:ext cx="457200" cy="457200"/>
            </a:xfrm>
            <a:prstGeom prst="rect">
              <a:avLst/>
            </a:prstGeom>
          </p:spPr>
        </p:pic>
      </p:grpSp>
      <p:sp>
        <p:nvSpPr>
          <p:cNvPr id="15" name="Title 3">
            <a:extLst>
              <a:ext uri="{FF2B5EF4-FFF2-40B4-BE49-F238E27FC236}">
                <a16:creationId xmlns:a16="http://schemas.microsoft.com/office/drawing/2014/main" id="{9E0A6DED-D07A-5648-32CF-800BB62213EB}"/>
              </a:ext>
            </a:extLst>
          </p:cNvPr>
          <p:cNvSpPr txBox="1">
            <a:spLocks/>
          </p:cNvSpPr>
          <p:nvPr/>
        </p:nvSpPr>
        <p:spPr>
          <a:xfrm>
            <a:off x="471056" y="4370350"/>
            <a:ext cx="2467028"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36000" tIns="36000" rIns="36000" bIns="36000" rtlCol="0" anchor="t">
            <a:noAutofit/>
          </a:bodyPr>
          <a:lst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a:lstStyle>
          <a:p>
            <a:pPr>
              <a:buFontTx/>
            </a:pPr>
            <a:r>
              <a:rPr lang="en-GB" sz="2000" dirty="0">
                <a:solidFill>
                  <a:srgbClr val="FAB057"/>
                </a:solidFill>
              </a:rPr>
              <a:t>PART 1:</a:t>
            </a:r>
          </a:p>
          <a:p>
            <a:pPr>
              <a:buFontTx/>
            </a:pPr>
            <a:r>
              <a:rPr lang="en-GB" sz="2000" b="0" dirty="0">
                <a:solidFill>
                  <a:srgbClr val="FAB057"/>
                </a:solidFill>
              </a:rPr>
              <a:t>Discovery project</a:t>
            </a:r>
            <a:endParaRPr lang="en-US" sz="2000" b="0" dirty="0"/>
          </a:p>
        </p:txBody>
      </p:sp>
      <p:sp>
        <p:nvSpPr>
          <p:cNvPr id="10" name="Slide Number Placeholder 9">
            <a:extLst>
              <a:ext uri="{FF2B5EF4-FFF2-40B4-BE49-F238E27FC236}">
                <a16:creationId xmlns:a16="http://schemas.microsoft.com/office/drawing/2014/main" id="{7F3EE688-384D-0522-027A-B416EFA0B49D}"/>
              </a:ext>
            </a:extLst>
          </p:cNvPr>
          <p:cNvSpPr>
            <a:spLocks noGrp="1"/>
          </p:cNvSpPr>
          <p:nvPr>
            <p:ph type="sldNum" sz="quarter" idx="10"/>
          </p:nvPr>
        </p:nvSpPr>
        <p:spPr>
          <a:xfrm>
            <a:off x="6093436" y="6427282"/>
            <a:ext cx="969962" cy="196850"/>
          </a:xfrm>
        </p:spPr>
        <p:txBody>
          <a:bodyPr/>
          <a:lstStyle/>
          <a:p>
            <a:fld id="{4034BEE3-566C-4068-A777-C3A4762E861B}" type="slidenum">
              <a:rPr lang="en-GB" smtClean="0"/>
              <a:pPr/>
              <a:t>12</a:t>
            </a:fld>
            <a:endParaRPr lang="en-GB" dirty="0"/>
          </a:p>
        </p:txBody>
      </p:sp>
    </p:spTree>
    <p:extLst>
      <p:ext uri="{BB962C8B-B14F-4D97-AF65-F5344CB8AC3E}">
        <p14:creationId xmlns:p14="http://schemas.microsoft.com/office/powerpoint/2010/main" val="108517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p:txBody>
          <a:bodyPr>
            <a:noAutofit/>
          </a:bodyPr>
          <a:lstStyle/>
          <a:p>
            <a:r>
              <a:rPr lang="en-GB" sz="1800" dirty="0">
                <a:solidFill>
                  <a:srgbClr val="FAB057"/>
                </a:solidFill>
              </a:rPr>
              <a:t>Activities</a:t>
            </a:r>
            <a:r>
              <a:rPr lang="en-GB" sz="1800" dirty="0"/>
              <a:t> describe the process of carrying out/delivering a task </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2992582" y="1098057"/>
            <a:ext cx="8728363" cy="503685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285750" indent="-285750">
              <a:buFont typeface="Arial" panose="020B0604020202020204" pitchFamily="34" charset="0"/>
              <a:buChar char="•"/>
            </a:pPr>
            <a:r>
              <a:rPr lang="en-AU" sz="1100" dirty="0">
                <a:solidFill>
                  <a:schemeClr val="tx1"/>
                </a:solidFill>
              </a:rPr>
              <a:t>EOI for each sector to identify potential orgs to participate in the audit process (leads to indication of demand)</a:t>
            </a:r>
          </a:p>
          <a:p>
            <a:pPr marL="285750" indent="-285750">
              <a:buFont typeface="Arial" panose="020B0604020202020204" pitchFamily="34" charset="0"/>
              <a:buChar char="•"/>
            </a:pPr>
            <a:r>
              <a:rPr lang="en-AU" sz="1100" dirty="0">
                <a:solidFill>
                  <a:schemeClr val="tx1"/>
                </a:solidFill>
              </a:rPr>
              <a:t>Start with NFP sector, beginning with advocacy orgs</a:t>
            </a:r>
          </a:p>
          <a:p>
            <a:pPr marL="285750" indent="-285750">
              <a:buFont typeface="Arial" panose="020B0604020202020204" pitchFamily="34" charset="0"/>
              <a:buChar char="•"/>
            </a:pPr>
            <a:r>
              <a:rPr lang="en-AU" sz="1100" dirty="0">
                <a:solidFill>
                  <a:schemeClr val="tx1"/>
                </a:solidFill>
              </a:rPr>
              <a:t>Select organisations (criteria?) &amp; decide who will make the decision (DoC?)</a:t>
            </a:r>
          </a:p>
          <a:p>
            <a:pPr marL="285750" indent="-285750">
              <a:buFont typeface="Arial" panose="020B0604020202020204" pitchFamily="34" charset="0"/>
              <a:buChar char="•"/>
            </a:pPr>
            <a:r>
              <a:rPr lang="en-AU" sz="1100" dirty="0">
                <a:solidFill>
                  <a:schemeClr val="tx1"/>
                </a:solidFill>
              </a:rPr>
              <a:t>Develop roadmap structure &amp; design</a:t>
            </a:r>
          </a:p>
          <a:p>
            <a:pPr marL="285750" indent="-285750">
              <a:buFont typeface="Arial" panose="020B0604020202020204" pitchFamily="34" charset="0"/>
              <a:buChar char="•"/>
            </a:pPr>
            <a:r>
              <a:rPr lang="en-AU" sz="1100" dirty="0">
                <a:solidFill>
                  <a:schemeClr val="tx1"/>
                </a:solidFill>
              </a:rPr>
              <a:t>Liaise with orgs to get a representative sample of their website</a:t>
            </a:r>
          </a:p>
          <a:p>
            <a:pPr marL="285750" indent="-285750">
              <a:buFont typeface="Arial" panose="020B0604020202020204" pitchFamily="34" charset="0"/>
              <a:buChar char="•"/>
            </a:pPr>
            <a:r>
              <a:rPr lang="en-AU" sz="1100" dirty="0">
                <a:solidFill>
                  <a:schemeClr val="tx1"/>
                </a:solidFill>
              </a:rPr>
              <a:t>Conduct audits</a:t>
            </a:r>
          </a:p>
          <a:p>
            <a:pPr marL="285750" indent="-285750">
              <a:buFont typeface="Arial" panose="020B0604020202020204" pitchFamily="34" charset="0"/>
              <a:buChar char="•"/>
            </a:pPr>
            <a:r>
              <a:rPr lang="en-AU" sz="1100" dirty="0">
                <a:solidFill>
                  <a:schemeClr val="tx1"/>
                </a:solidFill>
              </a:rPr>
              <a:t>Prepare individual roadmaps from each audit</a:t>
            </a:r>
          </a:p>
          <a:p>
            <a:pPr marL="285750" indent="-285750">
              <a:buFont typeface="Arial" panose="020B0604020202020204" pitchFamily="34" charset="0"/>
              <a:buChar char="•"/>
            </a:pPr>
            <a:r>
              <a:rPr lang="en-AU" sz="1100" dirty="0">
                <a:solidFill>
                  <a:schemeClr val="tx1"/>
                </a:solidFill>
              </a:rPr>
              <a:t>Design data hub (on CFA Australia website)</a:t>
            </a:r>
          </a:p>
          <a:p>
            <a:pPr marL="285750" indent="-285750">
              <a:buFont typeface="Arial" panose="020B0604020202020204" pitchFamily="34" charset="0"/>
              <a:buChar char="•"/>
            </a:pPr>
            <a:r>
              <a:rPr lang="en-AU" sz="1100" dirty="0">
                <a:solidFill>
                  <a:schemeClr val="tx1"/>
                </a:solidFill>
              </a:rPr>
              <a:t>Add existing orgs into data hub (with permission)</a:t>
            </a:r>
          </a:p>
          <a:p>
            <a:pPr marL="285750" indent="-285750">
              <a:buFont typeface="Arial" panose="020B0604020202020204" pitchFamily="34" charset="0"/>
              <a:buChar char="•"/>
            </a:pPr>
            <a:r>
              <a:rPr lang="en-AU" sz="1100" dirty="0">
                <a:solidFill>
                  <a:schemeClr val="tx1"/>
                </a:solidFill>
              </a:rPr>
              <a:t>Mapping process for ministerial endorsement </a:t>
            </a:r>
          </a:p>
          <a:p>
            <a:pPr marL="285750" indent="-285750">
              <a:buFont typeface="Arial" panose="020B0604020202020204" pitchFamily="34" charset="0"/>
              <a:buChar char="•"/>
            </a:pPr>
            <a:r>
              <a:rPr lang="en-AU" sz="1100" dirty="0">
                <a:solidFill>
                  <a:schemeClr val="tx1"/>
                </a:solidFill>
              </a:rPr>
              <a:t>EOI for each sector to identify potential orgs to participate in the audit process (leads to indication of demand)</a:t>
            </a:r>
          </a:p>
          <a:p>
            <a:pPr marL="285750" indent="-285750">
              <a:buFont typeface="Arial" panose="020B0604020202020204" pitchFamily="34" charset="0"/>
              <a:buChar char="•"/>
            </a:pPr>
            <a:r>
              <a:rPr lang="en-AU" sz="1100" dirty="0">
                <a:solidFill>
                  <a:schemeClr val="tx1"/>
                </a:solidFill>
              </a:rPr>
              <a:t>Develop new incentives and rewards for engaging in audit process</a:t>
            </a:r>
          </a:p>
          <a:p>
            <a:pPr marL="285750" indent="-285750">
              <a:buFont typeface="Arial" panose="020B0604020202020204" pitchFamily="34" charset="0"/>
              <a:buChar char="•"/>
            </a:pPr>
            <a:endParaRPr lang="en-AU" sz="1200" dirty="0">
              <a:solidFill>
                <a:schemeClr val="tx1"/>
              </a:solidFill>
            </a:endParaRPr>
          </a:p>
        </p:txBody>
      </p:sp>
      <p:grpSp>
        <p:nvGrpSpPr>
          <p:cNvPr id="2" name="Group 1">
            <a:extLst>
              <a:ext uri="{FF2B5EF4-FFF2-40B4-BE49-F238E27FC236}">
                <a16:creationId xmlns:a16="http://schemas.microsoft.com/office/drawing/2014/main" id="{7D2C0DB0-0B45-DF5E-6649-889B88D9E522}"/>
              </a:ext>
            </a:extLst>
          </p:cNvPr>
          <p:cNvGrpSpPr/>
          <p:nvPr/>
        </p:nvGrpSpPr>
        <p:grpSpPr>
          <a:xfrm>
            <a:off x="541837" y="1459345"/>
            <a:ext cx="1744452" cy="1744452"/>
            <a:chOff x="2447924" y="3602467"/>
            <a:chExt cx="1308339" cy="1308339"/>
          </a:xfrm>
        </p:grpSpPr>
        <p:sp>
          <p:nvSpPr>
            <p:cNvPr id="3" name="Rounded Rectangle 9">
              <a:extLst>
                <a:ext uri="{FF2B5EF4-FFF2-40B4-BE49-F238E27FC236}">
                  <a16:creationId xmlns:a16="http://schemas.microsoft.com/office/drawing/2014/main" id="{CFAFCD55-F44A-6FBC-8723-26DF52FEC825}"/>
                </a:ext>
              </a:extLst>
            </p:cNvPr>
            <p:cNvSpPr/>
            <p:nvPr/>
          </p:nvSpPr>
          <p:spPr>
            <a:xfrm rot="2700000">
              <a:off x="2447924" y="3602467"/>
              <a:ext cx="1308339" cy="1308339"/>
            </a:xfrm>
            <a:prstGeom prst="roundRect">
              <a:avLst>
                <a:gd name="adj" fmla="val 8062"/>
              </a:avLst>
            </a:prstGeom>
            <a:solidFill>
              <a:srgbClr val="FAB057"/>
            </a:solidFill>
            <a:ln>
              <a:noFill/>
            </a:ln>
            <a:effectLst/>
          </p:spPr>
          <p:style>
            <a:lnRef idx="1">
              <a:schemeClr val="accent1"/>
            </a:lnRef>
            <a:fillRef idx="3">
              <a:schemeClr val="accent1"/>
            </a:fillRef>
            <a:effectRef idx="2">
              <a:schemeClr val="accent1"/>
            </a:effectRef>
            <a:fontRef idx="minor">
              <a:schemeClr val="lt1"/>
            </a:fontRef>
          </p:style>
          <p:txBody>
            <a:bodyPr lIns="0" tIns="0" rIns="671997" bIns="720000" rtlCol="0" anchor="ctr">
              <a:scene3d>
                <a:camera prst="orthographicFront">
                  <a:rot lat="0" lon="0" rev="2700000"/>
                </a:camera>
                <a:lightRig rig="threePt" dir="t"/>
              </a:scene3d>
            </a:bodyPr>
            <a:lstStyle/>
            <a:p>
              <a:pPr algn="ctr"/>
              <a:r>
                <a:rPr lang="en-US" sz="1867">
                  <a:solidFill>
                    <a:schemeClr val="bg1"/>
                  </a:solidFill>
                </a:rPr>
                <a:t>Activities </a:t>
              </a:r>
            </a:p>
          </p:txBody>
        </p:sp>
        <p:pic>
          <p:nvPicPr>
            <p:cNvPr id="7" name="Graphic 6">
              <a:extLst>
                <a:ext uri="{FF2B5EF4-FFF2-40B4-BE49-F238E27FC236}">
                  <a16:creationId xmlns:a16="http://schemas.microsoft.com/office/drawing/2014/main" id="{E96622A7-0293-42BA-CF35-8FD0E9FECC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8396" y="4237850"/>
              <a:ext cx="457200" cy="457200"/>
            </a:xfrm>
            <a:prstGeom prst="rect">
              <a:avLst/>
            </a:prstGeom>
          </p:spPr>
        </p:pic>
      </p:grpSp>
      <p:sp>
        <p:nvSpPr>
          <p:cNvPr id="15" name="Title 3">
            <a:extLst>
              <a:ext uri="{FF2B5EF4-FFF2-40B4-BE49-F238E27FC236}">
                <a16:creationId xmlns:a16="http://schemas.microsoft.com/office/drawing/2014/main" id="{9E0A6DED-D07A-5648-32CF-800BB62213EB}"/>
              </a:ext>
            </a:extLst>
          </p:cNvPr>
          <p:cNvSpPr txBox="1">
            <a:spLocks/>
          </p:cNvSpPr>
          <p:nvPr/>
        </p:nvSpPr>
        <p:spPr>
          <a:xfrm>
            <a:off x="471056" y="4056317"/>
            <a:ext cx="2467028"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36000" tIns="36000" rIns="36000" bIns="36000" rtlCol="0" anchor="t">
            <a:noAutofit/>
          </a:bodyPr>
          <a:lst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a:lstStyle>
          <a:p>
            <a:pPr>
              <a:buFontTx/>
            </a:pPr>
            <a:r>
              <a:rPr lang="en-GB" sz="2000">
                <a:solidFill>
                  <a:srgbClr val="FAB057"/>
                </a:solidFill>
              </a:rPr>
              <a:t>PART 2 &amp; 4:</a:t>
            </a:r>
          </a:p>
          <a:p>
            <a:pPr>
              <a:buFontTx/>
            </a:pPr>
            <a:r>
              <a:rPr lang="en-GB" sz="2000" b="0">
                <a:solidFill>
                  <a:srgbClr val="FAB057"/>
                </a:solidFill>
              </a:rPr>
              <a:t>Engage, survey, report, audit roadmaps</a:t>
            </a:r>
            <a:endParaRPr lang="en-US" sz="2000" b="0"/>
          </a:p>
        </p:txBody>
      </p:sp>
      <p:sp>
        <p:nvSpPr>
          <p:cNvPr id="10" name="Slide Number Placeholder 9">
            <a:extLst>
              <a:ext uri="{FF2B5EF4-FFF2-40B4-BE49-F238E27FC236}">
                <a16:creationId xmlns:a16="http://schemas.microsoft.com/office/drawing/2014/main" id="{BE331945-1DA8-3292-5BD9-3C408AB42E8A}"/>
              </a:ext>
            </a:extLst>
          </p:cNvPr>
          <p:cNvSpPr>
            <a:spLocks noGrp="1"/>
          </p:cNvSpPr>
          <p:nvPr>
            <p:ph type="sldNum" sz="quarter" idx="10"/>
          </p:nvPr>
        </p:nvSpPr>
        <p:spPr>
          <a:xfrm>
            <a:off x="6386801" y="6399050"/>
            <a:ext cx="969962" cy="196850"/>
          </a:xfrm>
        </p:spPr>
        <p:txBody>
          <a:bodyPr/>
          <a:lstStyle/>
          <a:p>
            <a:fld id="{4034BEE3-566C-4068-A777-C3A4762E861B}" type="slidenum">
              <a:rPr lang="en-GB" smtClean="0"/>
              <a:pPr/>
              <a:t>13</a:t>
            </a:fld>
            <a:endParaRPr lang="en-GB" dirty="0"/>
          </a:p>
        </p:txBody>
      </p:sp>
    </p:spTree>
    <p:extLst>
      <p:ext uri="{BB962C8B-B14F-4D97-AF65-F5344CB8AC3E}">
        <p14:creationId xmlns:p14="http://schemas.microsoft.com/office/powerpoint/2010/main" val="32847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p:txBody>
          <a:bodyPr>
            <a:noAutofit/>
          </a:bodyPr>
          <a:lstStyle/>
          <a:p>
            <a:r>
              <a:rPr lang="en-GB" sz="1800" dirty="0">
                <a:solidFill>
                  <a:srgbClr val="FAB057"/>
                </a:solidFill>
              </a:rPr>
              <a:t>Activities</a:t>
            </a:r>
            <a:r>
              <a:rPr lang="en-GB" sz="1800" dirty="0"/>
              <a:t> describe the process of carrying out/ delivering a task </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2992582" y="1098056"/>
            <a:ext cx="8728363" cy="5030369"/>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285750" indent="-285750">
              <a:buFont typeface="Arial" panose="020B0604020202020204" pitchFamily="34" charset="0"/>
              <a:buChar char="•"/>
            </a:pPr>
            <a:r>
              <a:rPr lang="en-AU" sz="1100" dirty="0">
                <a:solidFill>
                  <a:schemeClr val="tx1"/>
                </a:solidFill>
              </a:rPr>
              <a:t>Develop/ refine design and content of workshops (technical and engagement)</a:t>
            </a:r>
          </a:p>
          <a:p>
            <a:pPr marL="285750" indent="-285750">
              <a:buFont typeface="Arial" panose="020B0604020202020204" pitchFamily="34" charset="0"/>
              <a:buChar char="•"/>
            </a:pPr>
            <a:r>
              <a:rPr lang="en-AU" sz="1100" dirty="0">
                <a:solidFill>
                  <a:schemeClr val="tx1"/>
                </a:solidFill>
              </a:rPr>
              <a:t>Identify specific locations (towns, venues)</a:t>
            </a:r>
          </a:p>
          <a:p>
            <a:pPr marL="285750" indent="-285750">
              <a:buFont typeface="Arial" panose="020B0604020202020204" pitchFamily="34" charset="0"/>
              <a:buChar char="•"/>
            </a:pPr>
            <a:r>
              <a:rPr lang="en-AU" sz="1100" dirty="0">
                <a:solidFill>
                  <a:schemeClr val="tx1"/>
                </a:solidFill>
              </a:rPr>
              <a:t>Invite lists (leverage local contacts in regional areas)</a:t>
            </a:r>
          </a:p>
          <a:p>
            <a:pPr marL="285750" indent="-285750">
              <a:buFont typeface="Arial" panose="020B0604020202020204" pitchFamily="34" charset="0"/>
              <a:buChar char="•"/>
            </a:pPr>
            <a:r>
              <a:rPr lang="en-AU" sz="1100" dirty="0">
                <a:solidFill>
                  <a:schemeClr val="tx1"/>
                </a:solidFill>
              </a:rPr>
              <a:t>Schedules</a:t>
            </a:r>
          </a:p>
          <a:p>
            <a:pPr marL="285750" indent="-285750">
              <a:buFont typeface="Arial" panose="020B0604020202020204" pitchFamily="34" charset="0"/>
              <a:buChar char="•"/>
            </a:pPr>
            <a:r>
              <a:rPr lang="en-AU" sz="1100" dirty="0">
                <a:solidFill>
                  <a:schemeClr val="tx1"/>
                </a:solidFill>
              </a:rPr>
              <a:t>Marketing and promotion (F2F &amp; online)</a:t>
            </a:r>
          </a:p>
          <a:p>
            <a:pPr marL="285750" indent="-285750">
              <a:buFont typeface="Arial" panose="020B0604020202020204" pitchFamily="34" charset="0"/>
              <a:buChar char="•"/>
            </a:pPr>
            <a:r>
              <a:rPr lang="en-AU" sz="1100" dirty="0">
                <a:solidFill>
                  <a:schemeClr val="tx1"/>
                </a:solidFill>
              </a:rPr>
              <a:t>Organise travel</a:t>
            </a:r>
          </a:p>
          <a:p>
            <a:pPr marL="285750" indent="-285750">
              <a:buFont typeface="Arial" panose="020B0604020202020204" pitchFamily="34" charset="0"/>
              <a:buChar char="•"/>
            </a:pPr>
            <a:r>
              <a:rPr lang="en-AU" sz="1100" dirty="0">
                <a:solidFill>
                  <a:schemeClr val="tx1"/>
                </a:solidFill>
              </a:rPr>
              <a:t>Deliver 3 hrs per workshop</a:t>
            </a:r>
          </a:p>
          <a:p>
            <a:pPr marL="285750" indent="-285750">
              <a:buFont typeface="Arial" panose="020B0604020202020204" pitchFamily="34" charset="0"/>
              <a:buChar char="•"/>
            </a:pPr>
            <a:r>
              <a:rPr lang="en-AU" sz="1100" dirty="0">
                <a:solidFill>
                  <a:schemeClr val="tx1"/>
                </a:solidFill>
              </a:rPr>
              <a:t>Record testimonials, photos</a:t>
            </a:r>
          </a:p>
          <a:p>
            <a:pPr marL="285750" indent="-285750">
              <a:buFont typeface="Arial" panose="020B0604020202020204" pitchFamily="34" charset="0"/>
              <a:buChar char="•"/>
            </a:pPr>
            <a:r>
              <a:rPr lang="en-AU" sz="1100" dirty="0">
                <a:solidFill>
                  <a:schemeClr val="tx1"/>
                </a:solidFill>
              </a:rPr>
              <a:t>Online – obtain platform, program content</a:t>
            </a:r>
          </a:p>
          <a:p>
            <a:pPr marL="285750" indent="-285750">
              <a:buFont typeface="Arial" panose="020B0604020202020204" pitchFamily="34" charset="0"/>
              <a:buChar char="•"/>
            </a:pPr>
            <a:r>
              <a:rPr lang="en-AU" sz="1100" dirty="0">
                <a:solidFill>
                  <a:schemeClr val="tx1"/>
                </a:solidFill>
              </a:rPr>
              <a:t>Create training pathways options map</a:t>
            </a:r>
          </a:p>
          <a:p>
            <a:pPr marL="285750" indent="-285750">
              <a:buFont typeface="Arial" panose="020B0604020202020204" pitchFamily="34" charset="0"/>
              <a:buChar char="•"/>
            </a:pPr>
            <a:r>
              <a:rPr lang="en-AU" sz="1100" dirty="0">
                <a:solidFill>
                  <a:schemeClr val="tx1"/>
                </a:solidFill>
              </a:rPr>
              <a:t>Explore potential for some form of accreditation / micro-credentials</a:t>
            </a:r>
          </a:p>
          <a:p>
            <a:pPr marL="285750" indent="-285750">
              <a:buFont typeface="Arial" panose="020B0604020202020204" pitchFamily="34" charset="0"/>
              <a:buChar char="•"/>
            </a:pPr>
            <a:endParaRPr lang="en-AU" sz="1200" dirty="0">
              <a:solidFill>
                <a:schemeClr val="tx1"/>
              </a:solidFill>
            </a:endParaRPr>
          </a:p>
        </p:txBody>
      </p:sp>
      <p:grpSp>
        <p:nvGrpSpPr>
          <p:cNvPr id="2" name="Group 1">
            <a:extLst>
              <a:ext uri="{FF2B5EF4-FFF2-40B4-BE49-F238E27FC236}">
                <a16:creationId xmlns:a16="http://schemas.microsoft.com/office/drawing/2014/main" id="{7D2C0DB0-0B45-DF5E-6649-889B88D9E522}"/>
              </a:ext>
            </a:extLst>
          </p:cNvPr>
          <p:cNvGrpSpPr/>
          <p:nvPr/>
        </p:nvGrpSpPr>
        <p:grpSpPr>
          <a:xfrm>
            <a:off x="541837" y="1459345"/>
            <a:ext cx="1744452" cy="1744452"/>
            <a:chOff x="2447924" y="3602467"/>
            <a:chExt cx="1308339" cy="1308339"/>
          </a:xfrm>
        </p:grpSpPr>
        <p:sp>
          <p:nvSpPr>
            <p:cNvPr id="3" name="Rounded Rectangle 9">
              <a:extLst>
                <a:ext uri="{FF2B5EF4-FFF2-40B4-BE49-F238E27FC236}">
                  <a16:creationId xmlns:a16="http://schemas.microsoft.com/office/drawing/2014/main" id="{CFAFCD55-F44A-6FBC-8723-26DF52FEC825}"/>
                </a:ext>
              </a:extLst>
            </p:cNvPr>
            <p:cNvSpPr/>
            <p:nvPr/>
          </p:nvSpPr>
          <p:spPr>
            <a:xfrm rot="2700000">
              <a:off x="2447924" y="3602467"/>
              <a:ext cx="1308339" cy="1308339"/>
            </a:xfrm>
            <a:prstGeom prst="roundRect">
              <a:avLst>
                <a:gd name="adj" fmla="val 8062"/>
              </a:avLst>
            </a:prstGeom>
            <a:solidFill>
              <a:srgbClr val="FAB057"/>
            </a:solidFill>
            <a:ln>
              <a:noFill/>
            </a:ln>
            <a:effectLst/>
          </p:spPr>
          <p:style>
            <a:lnRef idx="1">
              <a:schemeClr val="accent1"/>
            </a:lnRef>
            <a:fillRef idx="3">
              <a:schemeClr val="accent1"/>
            </a:fillRef>
            <a:effectRef idx="2">
              <a:schemeClr val="accent1"/>
            </a:effectRef>
            <a:fontRef idx="minor">
              <a:schemeClr val="lt1"/>
            </a:fontRef>
          </p:style>
          <p:txBody>
            <a:bodyPr lIns="0" tIns="0" rIns="671997" bIns="720000" rtlCol="0" anchor="ctr">
              <a:scene3d>
                <a:camera prst="orthographicFront">
                  <a:rot lat="0" lon="0" rev="2700000"/>
                </a:camera>
                <a:lightRig rig="threePt" dir="t"/>
              </a:scene3d>
            </a:bodyPr>
            <a:lstStyle/>
            <a:p>
              <a:pPr algn="ctr"/>
              <a:r>
                <a:rPr lang="en-US" sz="1867">
                  <a:solidFill>
                    <a:schemeClr val="bg1"/>
                  </a:solidFill>
                </a:rPr>
                <a:t>Activities </a:t>
              </a:r>
            </a:p>
          </p:txBody>
        </p:sp>
        <p:pic>
          <p:nvPicPr>
            <p:cNvPr id="7" name="Graphic 6">
              <a:extLst>
                <a:ext uri="{FF2B5EF4-FFF2-40B4-BE49-F238E27FC236}">
                  <a16:creationId xmlns:a16="http://schemas.microsoft.com/office/drawing/2014/main" id="{E96622A7-0293-42BA-CF35-8FD0E9FECC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8396" y="4237850"/>
              <a:ext cx="457200" cy="457200"/>
            </a:xfrm>
            <a:prstGeom prst="rect">
              <a:avLst/>
            </a:prstGeom>
          </p:spPr>
        </p:pic>
      </p:grpSp>
      <p:sp>
        <p:nvSpPr>
          <p:cNvPr id="15" name="Title 3">
            <a:extLst>
              <a:ext uri="{FF2B5EF4-FFF2-40B4-BE49-F238E27FC236}">
                <a16:creationId xmlns:a16="http://schemas.microsoft.com/office/drawing/2014/main" id="{9E0A6DED-D07A-5648-32CF-800BB62213EB}"/>
              </a:ext>
            </a:extLst>
          </p:cNvPr>
          <p:cNvSpPr txBox="1">
            <a:spLocks/>
          </p:cNvSpPr>
          <p:nvPr/>
        </p:nvSpPr>
        <p:spPr>
          <a:xfrm>
            <a:off x="471056" y="4056317"/>
            <a:ext cx="2467028"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36000" tIns="36000" rIns="36000" bIns="36000" rtlCol="0" anchor="t">
            <a:noAutofit/>
          </a:bodyPr>
          <a:lst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a:lstStyle>
          <a:p>
            <a:pPr>
              <a:buFontTx/>
            </a:pPr>
            <a:r>
              <a:rPr lang="en-GB" sz="2000">
                <a:solidFill>
                  <a:srgbClr val="FAB057"/>
                </a:solidFill>
              </a:rPr>
              <a:t>PART 3:</a:t>
            </a:r>
          </a:p>
          <a:p>
            <a:pPr>
              <a:buFontTx/>
            </a:pPr>
            <a:r>
              <a:rPr lang="en-GB" sz="2000" b="0">
                <a:solidFill>
                  <a:srgbClr val="FAB057"/>
                </a:solidFill>
              </a:rPr>
              <a:t>Discovery Workshops</a:t>
            </a:r>
            <a:endParaRPr lang="en-US" sz="2000" b="0"/>
          </a:p>
        </p:txBody>
      </p:sp>
      <p:sp>
        <p:nvSpPr>
          <p:cNvPr id="10" name="Slide Number Placeholder 9">
            <a:extLst>
              <a:ext uri="{FF2B5EF4-FFF2-40B4-BE49-F238E27FC236}">
                <a16:creationId xmlns:a16="http://schemas.microsoft.com/office/drawing/2014/main" id="{30EBDA08-54E3-9624-7701-45DF9E2EB703}"/>
              </a:ext>
            </a:extLst>
          </p:cNvPr>
          <p:cNvSpPr>
            <a:spLocks noGrp="1"/>
          </p:cNvSpPr>
          <p:nvPr>
            <p:ph type="sldNum" sz="quarter" idx="10"/>
          </p:nvPr>
        </p:nvSpPr>
        <p:spPr>
          <a:xfrm>
            <a:off x="6386801" y="6392563"/>
            <a:ext cx="969962" cy="196850"/>
          </a:xfrm>
        </p:spPr>
        <p:txBody>
          <a:bodyPr/>
          <a:lstStyle/>
          <a:p>
            <a:fld id="{4034BEE3-566C-4068-A777-C3A4762E861B}" type="slidenum">
              <a:rPr lang="en-GB" smtClean="0"/>
              <a:pPr/>
              <a:t>14</a:t>
            </a:fld>
            <a:endParaRPr lang="en-GB" dirty="0"/>
          </a:p>
        </p:txBody>
      </p:sp>
    </p:spTree>
    <p:extLst>
      <p:ext uri="{BB962C8B-B14F-4D97-AF65-F5344CB8AC3E}">
        <p14:creationId xmlns:p14="http://schemas.microsoft.com/office/powerpoint/2010/main" val="126916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C59D1B3-F47D-C337-1E30-A3CE547849EE}"/>
              </a:ext>
            </a:extLst>
          </p:cNvPr>
          <p:cNvSpPr/>
          <p:nvPr/>
        </p:nvSpPr>
        <p:spPr>
          <a:xfrm>
            <a:off x="2992582" y="1098057"/>
            <a:ext cx="8728363" cy="503685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285750" indent="-285750">
              <a:buFont typeface="Arial" panose="020B0604020202020204" pitchFamily="34" charset="0"/>
              <a:buChar char="•"/>
            </a:pPr>
            <a:r>
              <a:rPr lang="en-AU" sz="1100" dirty="0">
                <a:solidFill>
                  <a:schemeClr val="accent2">
                    <a:lumMod val="75000"/>
                  </a:schemeClr>
                </a:solidFill>
              </a:rPr>
              <a:t>Citizen-informed  engagement / consultation on policy changes (potentially out of scope)</a:t>
            </a:r>
          </a:p>
          <a:p>
            <a:pPr marL="285750" indent="-285750">
              <a:buFont typeface="Arial" panose="020B0604020202020204" pitchFamily="34" charset="0"/>
              <a:buChar char="•"/>
            </a:pPr>
            <a:r>
              <a:rPr lang="en-AU" sz="1100" dirty="0">
                <a:solidFill>
                  <a:schemeClr val="tx1"/>
                </a:solidFill>
              </a:rPr>
              <a:t>Map policy change journey</a:t>
            </a:r>
          </a:p>
          <a:p>
            <a:pPr marL="285750" indent="-285750">
              <a:buFont typeface="Arial" panose="020B0604020202020204" pitchFamily="34" charset="0"/>
              <a:buChar char="•"/>
            </a:pPr>
            <a:r>
              <a:rPr lang="en-AU" sz="1100" dirty="0">
                <a:solidFill>
                  <a:schemeClr val="tx1"/>
                </a:solidFill>
              </a:rPr>
              <a:t>Identify pathways to change</a:t>
            </a:r>
          </a:p>
          <a:p>
            <a:pPr marL="285750" indent="-285750">
              <a:buFont typeface="Arial" panose="020B0604020202020204" pitchFamily="34" charset="0"/>
              <a:buChar char="•"/>
            </a:pPr>
            <a:r>
              <a:rPr lang="en-AU" sz="1100" dirty="0">
                <a:solidFill>
                  <a:schemeClr val="tx1"/>
                </a:solidFill>
              </a:rPr>
              <a:t>Meet with minister and govt agencies</a:t>
            </a:r>
          </a:p>
          <a:p>
            <a:pPr marL="285750" indent="-285750">
              <a:buFont typeface="Arial" panose="020B0604020202020204" pitchFamily="34" charset="0"/>
              <a:buChar char="•"/>
            </a:pPr>
            <a:r>
              <a:rPr lang="en-AU" sz="1100" dirty="0">
                <a:solidFill>
                  <a:schemeClr val="tx1"/>
                </a:solidFill>
              </a:rPr>
              <a:t>Meet with lawyers for identification of legal pathways for change</a:t>
            </a:r>
          </a:p>
          <a:p>
            <a:pPr marL="285750" indent="-285750">
              <a:buFont typeface="Arial" panose="020B0604020202020204" pitchFamily="34" charset="0"/>
              <a:buChar char="•"/>
            </a:pPr>
            <a:r>
              <a:rPr lang="en-AU" sz="1100" dirty="0">
                <a:solidFill>
                  <a:schemeClr val="tx1"/>
                </a:solidFill>
              </a:rPr>
              <a:t>Sharing progress / goals via current assets</a:t>
            </a:r>
          </a:p>
          <a:p>
            <a:pPr marL="285750" indent="-285750">
              <a:buFont typeface="Arial" panose="020B0604020202020204" pitchFamily="34" charset="0"/>
              <a:buChar char="•"/>
            </a:pPr>
            <a:r>
              <a:rPr lang="en-AU" sz="1100" dirty="0">
                <a:solidFill>
                  <a:schemeClr val="tx1"/>
                </a:solidFill>
              </a:rPr>
              <a:t>Explore options to scale / share successes</a:t>
            </a:r>
          </a:p>
        </p:txBody>
      </p:sp>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p:txBody>
          <a:bodyPr>
            <a:noAutofit/>
          </a:bodyPr>
          <a:lstStyle/>
          <a:p>
            <a:r>
              <a:rPr lang="en-GB" sz="1800" dirty="0">
                <a:solidFill>
                  <a:srgbClr val="FAB057"/>
                </a:solidFill>
              </a:rPr>
              <a:t>Activities</a:t>
            </a:r>
            <a:r>
              <a:rPr lang="en-GB" sz="1800" dirty="0"/>
              <a:t> describe the process of carrying out/ delivering a task </a:t>
            </a:r>
            <a:endParaRPr lang="en-US" sz="1800" dirty="0"/>
          </a:p>
        </p:txBody>
      </p:sp>
      <p:grpSp>
        <p:nvGrpSpPr>
          <p:cNvPr id="2" name="Group 1">
            <a:extLst>
              <a:ext uri="{FF2B5EF4-FFF2-40B4-BE49-F238E27FC236}">
                <a16:creationId xmlns:a16="http://schemas.microsoft.com/office/drawing/2014/main" id="{7D2C0DB0-0B45-DF5E-6649-889B88D9E522}"/>
              </a:ext>
            </a:extLst>
          </p:cNvPr>
          <p:cNvGrpSpPr/>
          <p:nvPr/>
        </p:nvGrpSpPr>
        <p:grpSpPr>
          <a:xfrm>
            <a:off x="541837" y="1459345"/>
            <a:ext cx="1744452" cy="1744452"/>
            <a:chOff x="2447924" y="3602467"/>
            <a:chExt cx="1308339" cy="1308339"/>
          </a:xfrm>
        </p:grpSpPr>
        <p:sp>
          <p:nvSpPr>
            <p:cNvPr id="3" name="Rounded Rectangle 9">
              <a:extLst>
                <a:ext uri="{FF2B5EF4-FFF2-40B4-BE49-F238E27FC236}">
                  <a16:creationId xmlns:a16="http://schemas.microsoft.com/office/drawing/2014/main" id="{CFAFCD55-F44A-6FBC-8723-26DF52FEC825}"/>
                </a:ext>
              </a:extLst>
            </p:cNvPr>
            <p:cNvSpPr/>
            <p:nvPr/>
          </p:nvSpPr>
          <p:spPr>
            <a:xfrm rot="2700000">
              <a:off x="2447924" y="3602467"/>
              <a:ext cx="1308339" cy="1308339"/>
            </a:xfrm>
            <a:prstGeom prst="roundRect">
              <a:avLst>
                <a:gd name="adj" fmla="val 8062"/>
              </a:avLst>
            </a:prstGeom>
            <a:solidFill>
              <a:srgbClr val="FAB057"/>
            </a:solidFill>
            <a:ln>
              <a:noFill/>
            </a:ln>
            <a:effectLst/>
          </p:spPr>
          <p:style>
            <a:lnRef idx="1">
              <a:schemeClr val="accent1"/>
            </a:lnRef>
            <a:fillRef idx="3">
              <a:schemeClr val="accent1"/>
            </a:fillRef>
            <a:effectRef idx="2">
              <a:schemeClr val="accent1"/>
            </a:effectRef>
            <a:fontRef idx="minor">
              <a:schemeClr val="lt1"/>
            </a:fontRef>
          </p:style>
          <p:txBody>
            <a:bodyPr lIns="0" tIns="0" rIns="671997" bIns="720000" rtlCol="0" anchor="ctr">
              <a:scene3d>
                <a:camera prst="orthographicFront">
                  <a:rot lat="0" lon="0" rev="2700000"/>
                </a:camera>
                <a:lightRig rig="threePt" dir="t"/>
              </a:scene3d>
            </a:bodyPr>
            <a:lstStyle/>
            <a:p>
              <a:pPr algn="ctr"/>
              <a:r>
                <a:rPr lang="en-US" sz="1867">
                  <a:solidFill>
                    <a:schemeClr val="bg1"/>
                  </a:solidFill>
                </a:rPr>
                <a:t>Activities </a:t>
              </a:r>
            </a:p>
          </p:txBody>
        </p:sp>
        <p:pic>
          <p:nvPicPr>
            <p:cNvPr id="7" name="Graphic 6">
              <a:extLst>
                <a:ext uri="{FF2B5EF4-FFF2-40B4-BE49-F238E27FC236}">
                  <a16:creationId xmlns:a16="http://schemas.microsoft.com/office/drawing/2014/main" id="{E96622A7-0293-42BA-CF35-8FD0E9FECC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8396" y="4237850"/>
              <a:ext cx="457200" cy="457200"/>
            </a:xfrm>
            <a:prstGeom prst="rect">
              <a:avLst/>
            </a:prstGeom>
          </p:spPr>
        </p:pic>
      </p:grpSp>
      <p:sp>
        <p:nvSpPr>
          <p:cNvPr id="15" name="Title 3">
            <a:extLst>
              <a:ext uri="{FF2B5EF4-FFF2-40B4-BE49-F238E27FC236}">
                <a16:creationId xmlns:a16="http://schemas.microsoft.com/office/drawing/2014/main" id="{9E0A6DED-D07A-5648-32CF-800BB62213EB}"/>
              </a:ext>
            </a:extLst>
          </p:cNvPr>
          <p:cNvSpPr txBox="1">
            <a:spLocks/>
          </p:cNvSpPr>
          <p:nvPr/>
        </p:nvSpPr>
        <p:spPr>
          <a:xfrm>
            <a:off x="471056" y="4056317"/>
            <a:ext cx="2467028"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36000" tIns="36000" rIns="36000" bIns="36000" rtlCol="0" anchor="t">
            <a:noAutofit/>
          </a:bodyPr>
          <a:lst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a:lstStyle>
          <a:p>
            <a:pPr>
              <a:buFontTx/>
            </a:pPr>
            <a:r>
              <a:rPr lang="en-GB" sz="2000" dirty="0">
                <a:solidFill>
                  <a:srgbClr val="FAB057"/>
                </a:solidFill>
              </a:rPr>
              <a:t>PART 5:</a:t>
            </a:r>
          </a:p>
          <a:p>
            <a:pPr>
              <a:buFontTx/>
            </a:pPr>
            <a:r>
              <a:rPr lang="en-GB" sz="2000" b="0" dirty="0">
                <a:solidFill>
                  <a:srgbClr val="FAB057"/>
                </a:solidFill>
              </a:rPr>
              <a:t>Policy Development Advocacy</a:t>
            </a:r>
            <a:endParaRPr lang="en-US" sz="2000" b="0" dirty="0"/>
          </a:p>
        </p:txBody>
      </p:sp>
      <p:sp>
        <p:nvSpPr>
          <p:cNvPr id="10" name="Slide Number Placeholder 9">
            <a:extLst>
              <a:ext uri="{FF2B5EF4-FFF2-40B4-BE49-F238E27FC236}">
                <a16:creationId xmlns:a16="http://schemas.microsoft.com/office/drawing/2014/main" id="{D02C8878-C567-F6D8-6C39-C672F98D3947}"/>
              </a:ext>
            </a:extLst>
          </p:cNvPr>
          <p:cNvSpPr>
            <a:spLocks noGrp="1"/>
          </p:cNvSpPr>
          <p:nvPr>
            <p:ph type="sldNum" sz="quarter" idx="10"/>
          </p:nvPr>
        </p:nvSpPr>
        <p:spPr>
          <a:xfrm>
            <a:off x="6302361" y="6427282"/>
            <a:ext cx="969962" cy="196850"/>
          </a:xfrm>
        </p:spPr>
        <p:txBody>
          <a:bodyPr/>
          <a:lstStyle/>
          <a:p>
            <a:fld id="{4034BEE3-566C-4068-A777-C3A4762E861B}" type="slidenum">
              <a:rPr lang="en-GB" smtClean="0"/>
              <a:pPr/>
              <a:t>15</a:t>
            </a:fld>
            <a:endParaRPr lang="en-GB" dirty="0"/>
          </a:p>
        </p:txBody>
      </p:sp>
    </p:spTree>
    <p:extLst>
      <p:ext uri="{BB962C8B-B14F-4D97-AF65-F5344CB8AC3E}">
        <p14:creationId xmlns:p14="http://schemas.microsoft.com/office/powerpoint/2010/main" val="253872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64176A-8E07-DE4C-A9A9-90886DF9DA6D}"/>
              </a:ext>
            </a:extLst>
          </p:cNvPr>
          <p:cNvSpPr>
            <a:spLocks noGrp="1"/>
          </p:cNvSpPr>
          <p:nvPr>
            <p:ph type="title"/>
          </p:nvPr>
        </p:nvSpPr>
        <p:spPr/>
        <p:txBody>
          <a:bodyPr>
            <a:noAutofit/>
          </a:bodyPr>
          <a:lstStyle/>
          <a:p>
            <a:r>
              <a:rPr lang="en-GB" sz="1800" dirty="0">
                <a:solidFill>
                  <a:srgbClr val="FAB057"/>
                </a:solidFill>
              </a:rPr>
              <a:t>Activities</a:t>
            </a:r>
            <a:r>
              <a:rPr lang="en-GB" sz="1800" dirty="0"/>
              <a:t> describe the process of carrying out/delivering a task </a:t>
            </a:r>
            <a:endParaRPr lang="en-US" sz="1800" dirty="0"/>
          </a:p>
        </p:txBody>
      </p:sp>
      <p:sp>
        <p:nvSpPr>
          <p:cNvPr id="6" name="Rectangle: Rounded Corners 5">
            <a:extLst>
              <a:ext uri="{FF2B5EF4-FFF2-40B4-BE49-F238E27FC236}">
                <a16:creationId xmlns:a16="http://schemas.microsoft.com/office/drawing/2014/main" id="{9C59D1B3-F47D-C337-1E30-A3CE547849EE}"/>
              </a:ext>
            </a:extLst>
          </p:cNvPr>
          <p:cNvSpPr/>
          <p:nvPr/>
        </p:nvSpPr>
        <p:spPr>
          <a:xfrm>
            <a:off x="2992582" y="1459345"/>
            <a:ext cx="8728363" cy="419331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numCol="3" rtlCol="0" anchor="t"/>
          <a:lstStyle/>
          <a:p>
            <a:pPr marL="285750" indent="-285750">
              <a:buFont typeface="Arial" panose="020B0604020202020204" pitchFamily="34" charset="0"/>
              <a:buChar char="•"/>
            </a:pPr>
            <a:r>
              <a:rPr lang="en-AU" sz="1100" dirty="0">
                <a:solidFill>
                  <a:schemeClr val="tx1"/>
                </a:solidFill>
              </a:rPr>
              <a:t>Develop framing and purpose of event / content</a:t>
            </a:r>
          </a:p>
          <a:p>
            <a:pPr marL="285750" indent="-285750">
              <a:buFont typeface="Arial" panose="020B0604020202020204" pitchFamily="34" charset="0"/>
              <a:buChar char="•"/>
            </a:pPr>
            <a:r>
              <a:rPr lang="en-AU" sz="1100" dirty="0">
                <a:solidFill>
                  <a:schemeClr val="tx1"/>
                </a:solidFill>
              </a:rPr>
              <a:t>Select venue</a:t>
            </a:r>
          </a:p>
          <a:p>
            <a:pPr marL="285750" indent="-285750">
              <a:buFont typeface="Arial" panose="020B0604020202020204" pitchFamily="34" charset="0"/>
              <a:buChar char="•"/>
            </a:pPr>
            <a:r>
              <a:rPr lang="en-AU" sz="1100" dirty="0">
                <a:solidFill>
                  <a:schemeClr val="tx1"/>
                </a:solidFill>
              </a:rPr>
              <a:t>Get an MP</a:t>
            </a:r>
          </a:p>
          <a:p>
            <a:pPr marL="285750" indent="-285750">
              <a:buFont typeface="Arial" panose="020B0604020202020204" pitchFamily="34" charset="0"/>
              <a:buChar char="•"/>
            </a:pPr>
            <a:r>
              <a:rPr lang="en-AU" sz="1100" dirty="0">
                <a:solidFill>
                  <a:schemeClr val="tx1"/>
                </a:solidFill>
              </a:rPr>
              <a:t>Lived experience (identify people with disability to be involved/present)</a:t>
            </a:r>
          </a:p>
          <a:p>
            <a:pPr marL="285750" indent="-285750">
              <a:buFont typeface="Arial" panose="020B0604020202020204" pitchFamily="34" charset="0"/>
              <a:buChar char="•"/>
            </a:pPr>
            <a:r>
              <a:rPr lang="en-AU" sz="1100" dirty="0">
                <a:solidFill>
                  <a:schemeClr val="tx1"/>
                </a:solidFill>
              </a:rPr>
              <a:t>Contractors</a:t>
            </a:r>
          </a:p>
          <a:p>
            <a:pPr marL="285750" indent="-285750">
              <a:buFont typeface="Arial" panose="020B0604020202020204" pitchFamily="34" charset="0"/>
              <a:buChar char="•"/>
            </a:pPr>
            <a:r>
              <a:rPr lang="en-AU" sz="1100" dirty="0">
                <a:solidFill>
                  <a:schemeClr val="tx1"/>
                </a:solidFill>
              </a:rPr>
              <a:t>Ensure accessibility</a:t>
            </a:r>
          </a:p>
          <a:p>
            <a:pPr marL="285750" indent="-285750">
              <a:buFont typeface="Arial" panose="020B0604020202020204" pitchFamily="34" charset="0"/>
              <a:buChar char="•"/>
            </a:pPr>
            <a:r>
              <a:rPr lang="en-AU" sz="1100" dirty="0">
                <a:solidFill>
                  <a:schemeClr val="tx1"/>
                </a:solidFill>
              </a:rPr>
              <a:t>Marketing and promotion (PR)</a:t>
            </a:r>
          </a:p>
          <a:p>
            <a:pPr marL="285750" indent="-285750">
              <a:buFont typeface="Arial" panose="020B0604020202020204" pitchFamily="34" charset="0"/>
              <a:buChar char="•"/>
            </a:pPr>
            <a:r>
              <a:rPr lang="en-AU" sz="1100" dirty="0">
                <a:solidFill>
                  <a:schemeClr val="tx1"/>
                </a:solidFill>
              </a:rPr>
              <a:t>Invite list</a:t>
            </a:r>
          </a:p>
          <a:p>
            <a:pPr marL="285750" indent="-285750">
              <a:buFont typeface="Arial" panose="020B0604020202020204" pitchFamily="34" charset="0"/>
              <a:buChar char="•"/>
            </a:pPr>
            <a:r>
              <a:rPr lang="en-AU" sz="1100" dirty="0">
                <a:solidFill>
                  <a:schemeClr val="tx1"/>
                </a:solidFill>
              </a:rPr>
              <a:t>Make video</a:t>
            </a:r>
          </a:p>
          <a:p>
            <a:pPr marL="285750" indent="-285750">
              <a:buFont typeface="Arial" panose="020B0604020202020204" pitchFamily="34" charset="0"/>
              <a:buChar char="•"/>
            </a:pPr>
            <a:endParaRPr lang="en-AU" sz="1200" dirty="0">
              <a:solidFill>
                <a:schemeClr val="tx1"/>
              </a:solidFill>
            </a:endParaRPr>
          </a:p>
        </p:txBody>
      </p:sp>
      <p:grpSp>
        <p:nvGrpSpPr>
          <p:cNvPr id="2" name="Group 1">
            <a:extLst>
              <a:ext uri="{FF2B5EF4-FFF2-40B4-BE49-F238E27FC236}">
                <a16:creationId xmlns:a16="http://schemas.microsoft.com/office/drawing/2014/main" id="{7D2C0DB0-0B45-DF5E-6649-889B88D9E522}"/>
              </a:ext>
            </a:extLst>
          </p:cNvPr>
          <p:cNvGrpSpPr/>
          <p:nvPr/>
        </p:nvGrpSpPr>
        <p:grpSpPr>
          <a:xfrm>
            <a:off x="541837" y="1459345"/>
            <a:ext cx="1744452" cy="1744452"/>
            <a:chOff x="2447924" y="3602467"/>
            <a:chExt cx="1308339" cy="1308339"/>
          </a:xfrm>
        </p:grpSpPr>
        <p:sp>
          <p:nvSpPr>
            <p:cNvPr id="3" name="Rounded Rectangle 9">
              <a:extLst>
                <a:ext uri="{FF2B5EF4-FFF2-40B4-BE49-F238E27FC236}">
                  <a16:creationId xmlns:a16="http://schemas.microsoft.com/office/drawing/2014/main" id="{CFAFCD55-F44A-6FBC-8723-26DF52FEC825}"/>
                </a:ext>
              </a:extLst>
            </p:cNvPr>
            <p:cNvSpPr/>
            <p:nvPr/>
          </p:nvSpPr>
          <p:spPr>
            <a:xfrm rot="2700000">
              <a:off x="2447924" y="3602467"/>
              <a:ext cx="1308339" cy="1308339"/>
            </a:xfrm>
            <a:prstGeom prst="roundRect">
              <a:avLst>
                <a:gd name="adj" fmla="val 8062"/>
              </a:avLst>
            </a:prstGeom>
            <a:solidFill>
              <a:srgbClr val="FAB057"/>
            </a:solidFill>
            <a:ln>
              <a:noFill/>
            </a:ln>
            <a:effectLst/>
          </p:spPr>
          <p:style>
            <a:lnRef idx="1">
              <a:schemeClr val="accent1"/>
            </a:lnRef>
            <a:fillRef idx="3">
              <a:schemeClr val="accent1"/>
            </a:fillRef>
            <a:effectRef idx="2">
              <a:schemeClr val="accent1"/>
            </a:effectRef>
            <a:fontRef idx="minor">
              <a:schemeClr val="lt1"/>
            </a:fontRef>
          </p:style>
          <p:txBody>
            <a:bodyPr lIns="0" tIns="0" rIns="671997" bIns="720000" rtlCol="0" anchor="ctr">
              <a:scene3d>
                <a:camera prst="orthographicFront">
                  <a:rot lat="0" lon="0" rev="2700000"/>
                </a:camera>
                <a:lightRig rig="threePt" dir="t"/>
              </a:scene3d>
            </a:bodyPr>
            <a:lstStyle/>
            <a:p>
              <a:pPr algn="ctr"/>
              <a:r>
                <a:rPr lang="en-US" sz="1867">
                  <a:solidFill>
                    <a:schemeClr val="bg1"/>
                  </a:solidFill>
                </a:rPr>
                <a:t>Activities </a:t>
              </a:r>
            </a:p>
          </p:txBody>
        </p:sp>
        <p:pic>
          <p:nvPicPr>
            <p:cNvPr id="7" name="Graphic 6">
              <a:extLst>
                <a:ext uri="{FF2B5EF4-FFF2-40B4-BE49-F238E27FC236}">
                  <a16:creationId xmlns:a16="http://schemas.microsoft.com/office/drawing/2014/main" id="{E96622A7-0293-42BA-CF35-8FD0E9FECC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78396" y="4237850"/>
              <a:ext cx="457200" cy="457200"/>
            </a:xfrm>
            <a:prstGeom prst="rect">
              <a:avLst/>
            </a:prstGeom>
          </p:spPr>
        </p:pic>
      </p:grpSp>
      <p:sp>
        <p:nvSpPr>
          <p:cNvPr id="15" name="Title 3">
            <a:extLst>
              <a:ext uri="{FF2B5EF4-FFF2-40B4-BE49-F238E27FC236}">
                <a16:creationId xmlns:a16="http://schemas.microsoft.com/office/drawing/2014/main" id="{9E0A6DED-D07A-5648-32CF-800BB62213EB}"/>
              </a:ext>
            </a:extLst>
          </p:cNvPr>
          <p:cNvSpPr txBox="1">
            <a:spLocks/>
          </p:cNvSpPr>
          <p:nvPr/>
        </p:nvSpPr>
        <p:spPr>
          <a:xfrm>
            <a:off x="471056" y="4056317"/>
            <a:ext cx="2467028"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36000" tIns="36000" rIns="36000" bIns="36000" rtlCol="0" anchor="t">
            <a:noAutofit/>
          </a:bodyPr>
          <a:lstStyle>
            <a:lvl1pPr algn="l" defTabSz="911202" rtl="0" eaLnBrk="1" latinLnBrk="0" hangingPunct="1">
              <a:lnSpc>
                <a:spcPts val="3200"/>
              </a:lnSpc>
              <a:spcBef>
                <a:spcPct val="0"/>
              </a:spcBef>
              <a:buNone/>
              <a:defRPr sz="2797" b="1" kern="1200">
                <a:solidFill>
                  <a:schemeClr val="tx1"/>
                </a:solidFill>
                <a:latin typeface="+mj-lt"/>
                <a:ea typeface="+mj-ea"/>
                <a:cs typeface="+mj-cs"/>
              </a:defRPr>
            </a:lvl1pPr>
          </a:lstStyle>
          <a:p>
            <a:pPr>
              <a:buFontTx/>
            </a:pPr>
            <a:r>
              <a:rPr lang="en-GB" sz="2000">
                <a:solidFill>
                  <a:srgbClr val="FAB057"/>
                </a:solidFill>
              </a:rPr>
              <a:t>PART 6:</a:t>
            </a:r>
          </a:p>
          <a:p>
            <a:pPr>
              <a:buFontTx/>
            </a:pPr>
            <a:r>
              <a:rPr lang="en-GB" sz="2000" b="0">
                <a:solidFill>
                  <a:srgbClr val="FAB057"/>
                </a:solidFill>
              </a:rPr>
              <a:t>Celebrating success</a:t>
            </a:r>
            <a:endParaRPr lang="en-US" sz="2000" b="0"/>
          </a:p>
        </p:txBody>
      </p:sp>
      <p:sp>
        <p:nvSpPr>
          <p:cNvPr id="10" name="Slide Number Placeholder 9">
            <a:extLst>
              <a:ext uri="{FF2B5EF4-FFF2-40B4-BE49-F238E27FC236}">
                <a16:creationId xmlns:a16="http://schemas.microsoft.com/office/drawing/2014/main" id="{D9918513-07D8-14D1-132C-3781AFD02739}"/>
              </a:ext>
            </a:extLst>
          </p:cNvPr>
          <p:cNvSpPr>
            <a:spLocks noGrp="1"/>
          </p:cNvSpPr>
          <p:nvPr>
            <p:ph type="sldNum" sz="quarter" idx="10"/>
          </p:nvPr>
        </p:nvSpPr>
        <p:spPr>
          <a:xfrm>
            <a:off x="6231025" y="6328857"/>
            <a:ext cx="969962" cy="196850"/>
          </a:xfrm>
        </p:spPr>
        <p:txBody>
          <a:bodyPr/>
          <a:lstStyle/>
          <a:p>
            <a:fld id="{4034BEE3-566C-4068-A777-C3A4762E861B}" type="slidenum">
              <a:rPr lang="en-GB" smtClean="0"/>
              <a:pPr/>
              <a:t>16</a:t>
            </a:fld>
            <a:endParaRPr lang="en-GB" dirty="0"/>
          </a:p>
        </p:txBody>
      </p:sp>
    </p:spTree>
    <p:extLst>
      <p:ext uri="{BB962C8B-B14F-4D97-AF65-F5344CB8AC3E}">
        <p14:creationId xmlns:p14="http://schemas.microsoft.com/office/powerpoint/2010/main" val="42019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6A42-0133-FBB4-8239-75EBC254A30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FF4F2F99-213C-70CA-A629-84669DB3025B}"/>
              </a:ext>
            </a:extLst>
          </p:cNvPr>
          <p:cNvSpPr/>
          <p:nvPr/>
        </p:nvSpPr>
        <p:spPr>
          <a:xfrm rot="10800000" flipH="1">
            <a:off x="314325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32FCA08E-2011-EA21-D571-A9727468A603}"/>
              </a:ext>
            </a:extLst>
          </p:cNvPr>
          <p:cNvSpPr txBox="1">
            <a:spLocks/>
          </p:cNvSpPr>
          <p:nvPr/>
        </p:nvSpPr>
        <p:spPr>
          <a:xfrm>
            <a:off x="3811221" y="225113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dirty="0">
                <a:solidFill>
                  <a:schemeClr val="bg1"/>
                </a:solidFill>
                <a:ea typeface="Times New Roman" panose="02020603050405020304" pitchFamily="18" charset="0"/>
                <a:cs typeface="Times New Roman" panose="02020603050405020304" pitchFamily="18" charset="0"/>
              </a:rPr>
              <a:t>Part 2: Audit-to-implementation roadmaps </a:t>
            </a:r>
            <a:endParaRPr lang="en-US" sz="2400"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064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70E7-31F6-D708-6F52-929D96B6DF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0ABBB-32F9-0889-467C-E3C944AC6227}"/>
              </a:ext>
            </a:extLst>
          </p:cNvPr>
          <p:cNvSpPr>
            <a:spLocks noGrp="1"/>
          </p:cNvSpPr>
          <p:nvPr>
            <p:ph idx="1"/>
          </p:nvPr>
        </p:nvSpPr>
        <p:spPr>
          <a:xfrm>
            <a:off x="343350" y="1557337"/>
            <a:ext cx="10429200" cy="4357687"/>
          </a:xfrm>
        </p:spPr>
        <p:txBody>
          <a:bodyPr/>
          <a:lstStyle/>
          <a:p>
            <a:pPr>
              <a:spcBef>
                <a:spcPts val="600"/>
              </a:spcBef>
            </a:pPr>
            <a:r>
              <a:rPr lang="en-AU" sz="1200" b="1" dirty="0"/>
              <a:t>Background</a:t>
            </a:r>
          </a:p>
          <a:p>
            <a:pPr>
              <a:spcBef>
                <a:spcPts val="600"/>
              </a:spcBef>
            </a:pPr>
            <a:r>
              <a:rPr lang="en-AU" sz="1200" dirty="0"/>
              <a:t>CFA Australia provided select organisations from within the not-for-profit and education sectors audits of their websites, funded by the Department of Communities WA grant, to evaluate their current level of digital accessibility. Audit-to-implementation roadmaps were developed to outline the digital accessibility issues and to recommend the steps needed to improve and maintain accessibility. The purpose of this phase of the project was to support organisations to make the changes needed to apply a high level of accessibility to their websites and digital services, ensuring they are equipped with the knowledge and understanding of how to realise their access goals and take practical steps to achieve them.</a:t>
            </a:r>
          </a:p>
          <a:p>
            <a:pPr>
              <a:spcBef>
                <a:spcPts val="600"/>
              </a:spcBef>
            </a:pPr>
            <a:endParaRPr lang="en-AU" sz="1200" dirty="0"/>
          </a:p>
          <a:p>
            <a:pPr>
              <a:spcBef>
                <a:spcPts val="600"/>
              </a:spcBef>
            </a:pPr>
            <a:r>
              <a:rPr lang="en-AU" sz="1200" b="1" dirty="0"/>
              <a:t>Delivery  </a:t>
            </a:r>
          </a:p>
          <a:p>
            <a:pPr>
              <a:spcBef>
                <a:spcPts val="600"/>
              </a:spcBef>
            </a:pPr>
            <a:r>
              <a:rPr lang="en-AU" sz="1200" dirty="0"/>
              <a:t>A total of 28 audits were undertaken by CFA Australia, with 21 not-for-profits and 7 schools participating. </a:t>
            </a:r>
          </a:p>
          <a:p>
            <a:pPr>
              <a:spcBef>
                <a:spcPts val="600"/>
              </a:spcBef>
            </a:pPr>
            <a:endParaRPr lang="en-AU" sz="1200" dirty="0"/>
          </a:p>
          <a:p>
            <a:pPr>
              <a:spcBef>
                <a:spcPts val="600"/>
              </a:spcBef>
            </a:pPr>
            <a:endParaRPr lang="en-AU" sz="1200" dirty="0"/>
          </a:p>
        </p:txBody>
      </p:sp>
      <p:sp>
        <p:nvSpPr>
          <p:cNvPr id="7" name="Content Placeholder 4">
            <a:extLst>
              <a:ext uri="{FF2B5EF4-FFF2-40B4-BE49-F238E27FC236}">
                <a16:creationId xmlns:a16="http://schemas.microsoft.com/office/drawing/2014/main" id="{0F3C7723-8D32-30BF-9236-F365A7598341}"/>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Audits and roadmap - background</a:t>
            </a:r>
          </a:p>
        </p:txBody>
      </p:sp>
      <p:cxnSp>
        <p:nvCxnSpPr>
          <p:cNvPr id="8" name="Straight Connector 7">
            <a:extLst>
              <a:ext uri="{FF2B5EF4-FFF2-40B4-BE49-F238E27FC236}">
                <a16:creationId xmlns:a16="http://schemas.microsoft.com/office/drawing/2014/main" id="{417CA76C-BD41-D7CB-2799-A0F261370AAD}"/>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A30A2CD1-8139-AD3C-F544-1C5DE8B15CD8}"/>
              </a:ext>
            </a:extLst>
          </p:cNvPr>
          <p:cNvSpPr>
            <a:spLocks noGrp="1"/>
          </p:cNvSpPr>
          <p:nvPr>
            <p:ph type="sldNum" sz="quarter" idx="12"/>
          </p:nvPr>
        </p:nvSpPr>
        <p:spPr/>
        <p:txBody>
          <a:bodyPr/>
          <a:lstStyle/>
          <a:p>
            <a:fld id="{C8AAD674-F59F-456A-92C2-B5D4B78A3ED8}" type="slidenum">
              <a:rPr lang="en-AU" smtClean="0"/>
              <a:pPr/>
              <a:t>18</a:t>
            </a:fld>
            <a:endParaRPr lang="en-AU"/>
          </a:p>
        </p:txBody>
      </p:sp>
    </p:spTree>
    <p:extLst>
      <p:ext uri="{BB962C8B-B14F-4D97-AF65-F5344CB8AC3E}">
        <p14:creationId xmlns:p14="http://schemas.microsoft.com/office/powerpoint/2010/main" val="226273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8CA94-31C4-E825-4A07-15BF5C3849D1}"/>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42F85F0-5772-A01C-AED3-346EB81AB678}"/>
              </a:ext>
            </a:extLst>
          </p:cNvPr>
          <p:cNvGraphicFramePr>
            <a:graphicFrameLocks noGrp="1"/>
          </p:cNvGraphicFramePr>
          <p:nvPr>
            <p:extLst>
              <p:ext uri="{D42A27DB-BD31-4B8C-83A1-F6EECF244321}">
                <p14:modId xmlns:p14="http://schemas.microsoft.com/office/powerpoint/2010/main" val="948522452"/>
              </p:ext>
            </p:extLst>
          </p:nvPr>
        </p:nvGraphicFramePr>
        <p:xfrm>
          <a:off x="812799" y="1233536"/>
          <a:ext cx="8995971" cy="4402025"/>
        </p:xfrm>
        <a:graphic>
          <a:graphicData uri="http://schemas.openxmlformats.org/drawingml/2006/table">
            <a:tbl>
              <a:tblPr firstRow="1" bandRow="1">
                <a:tableStyleId>{9DB2C630-455E-4351-8C51-B7A33060D58D}</a:tableStyleId>
              </a:tblPr>
              <a:tblGrid>
                <a:gridCol w="3156485">
                  <a:extLst>
                    <a:ext uri="{9D8B030D-6E8A-4147-A177-3AD203B41FA5}">
                      <a16:colId xmlns:a16="http://schemas.microsoft.com/office/drawing/2014/main" val="999046919"/>
                    </a:ext>
                  </a:extLst>
                </a:gridCol>
                <a:gridCol w="1204111">
                  <a:extLst>
                    <a:ext uri="{9D8B030D-6E8A-4147-A177-3AD203B41FA5}">
                      <a16:colId xmlns:a16="http://schemas.microsoft.com/office/drawing/2014/main" val="471754869"/>
                    </a:ext>
                  </a:extLst>
                </a:gridCol>
                <a:gridCol w="3395050">
                  <a:extLst>
                    <a:ext uri="{9D8B030D-6E8A-4147-A177-3AD203B41FA5}">
                      <a16:colId xmlns:a16="http://schemas.microsoft.com/office/drawing/2014/main" val="1041173233"/>
                    </a:ext>
                  </a:extLst>
                </a:gridCol>
                <a:gridCol w="1240325">
                  <a:extLst>
                    <a:ext uri="{9D8B030D-6E8A-4147-A177-3AD203B41FA5}">
                      <a16:colId xmlns:a16="http://schemas.microsoft.com/office/drawing/2014/main" val="1503917941"/>
                    </a:ext>
                  </a:extLst>
                </a:gridCol>
              </a:tblGrid>
              <a:tr h="293885">
                <a:tc>
                  <a:txBody>
                    <a:bodyPr/>
                    <a:lstStyle/>
                    <a:p>
                      <a:r>
                        <a:rPr lang="en-AU" sz="1200" dirty="0"/>
                        <a:t>Participating organisation </a:t>
                      </a:r>
                    </a:p>
                  </a:txBody>
                  <a:tcPr/>
                </a:tc>
                <a:tc>
                  <a:txBody>
                    <a:bodyPr/>
                    <a:lstStyle/>
                    <a:p>
                      <a:r>
                        <a:rPr lang="en-AU" sz="1200"/>
                        <a:t>Status</a:t>
                      </a:r>
                    </a:p>
                  </a:txBody>
                  <a:tcPr/>
                </a:tc>
                <a:tc>
                  <a:txBody>
                    <a:bodyPr/>
                    <a:lstStyle/>
                    <a:p>
                      <a:r>
                        <a:rPr lang="en-AU" sz="1200"/>
                        <a:t>Participating organisation </a:t>
                      </a:r>
                    </a:p>
                  </a:txBody>
                  <a:tcPr/>
                </a:tc>
                <a:tc>
                  <a:txBody>
                    <a:bodyPr/>
                    <a:lstStyle/>
                    <a:p>
                      <a:r>
                        <a:rPr lang="en-AU" sz="1200"/>
                        <a:t>Status</a:t>
                      </a:r>
                    </a:p>
                  </a:txBody>
                  <a:tcPr/>
                </a:tc>
                <a:extLst>
                  <a:ext uri="{0D108BD9-81ED-4DB2-BD59-A6C34878D82A}">
                    <a16:rowId xmlns:a16="http://schemas.microsoft.com/office/drawing/2014/main" val="685818608"/>
                  </a:ext>
                </a:extLst>
              </a:tr>
              <a:tr h="248730">
                <a:tc>
                  <a:txBody>
                    <a:bodyPr/>
                    <a:lstStyle/>
                    <a:p>
                      <a:r>
                        <a:rPr lang="en-AU" sz="1100"/>
                        <a:t>Kin Advocacy</a:t>
                      </a:r>
                    </a:p>
                  </a:txBody>
                  <a:tcPr/>
                </a:tc>
                <a:tc>
                  <a:txBody>
                    <a:bodyPr/>
                    <a:lstStyle/>
                    <a:p>
                      <a:r>
                        <a:rPr lang="en-AU" sz="1100"/>
                        <a:t>Completed</a:t>
                      </a:r>
                    </a:p>
                  </a:txBody>
                  <a:tcPr/>
                </a:tc>
                <a:tc>
                  <a:txBody>
                    <a:bodyPr/>
                    <a:lstStyle/>
                    <a:p>
                      <a:r>
                        <a:rPr lang="en-AU" sz="1100"/>
                        <a:t>DV Assist</a:t>
                      </a:r>
                    </a:p>
                  </a:txBody>
                  <a:tcPr/>
                </a:tc>
                <a:tc>
                  <a:txBody>
                    <a:bodyPr/>
                    <a:lstStyle/>
                    <a:p>
                      <a:r>
                        <a:rPr lang="en-AU" sz="1100"/>
                        <a:t>Completed</a:t>
                      </a:r>
                    </a:p>
                  </a:txBody>
                  <a:tcPr/>
                </a:tc>
                <a:extLst>
                  <a:ext uri="{0D108BD9-81ED-4DB2-BD59-A6C34878D82A}">
                    <a16:rowId xmlns:a16="http://schemas.microsoft.com/office/drawing/2014/main" val="3138059394"/>
                  </a:ext>
                </a:extLst>
              </a:tr>
              <a:tr h="248730">
                <a:tc>
                  <a:txBody>
                    <a:bodyPr/>
                    <a:lstStyle/>
                    <a:p>
                      <a:r>
                        <a:rPr lang="en-AU" sz="1100"/>
                        <a:t>Ability Heroes</a:t>
                      </a:r>
                    </a:p>
                  </a:txBody>
                  <a:tcPr/>
                </a:tc>
                <a:tc>
                  <a:txBody>
                    <a:bodyPr/>
                    <a:lstStyle/>
                    <a:p>
                      <a:r>
                        <a:rPr lang="en-AU" sz="1100"/>
                        <a:t>Completed</a:t>
                      </a:r>
                    </a:p>
                  </a:txBody>
                  <a:tcPr/>
                </a:tc>
                <a:tc>
                  <a:txBody>
                    <a:bodyPr/>
                    <a:lstStyle/>
                    <a:p>
                      <a:r>
                        <a:rPr lang="en-AU" sz="1100"/>
                        <a:t>Leadership WA</a:t>
                      </a:r>
                    </a:p>
                  </a:txBody>
                  <a:tcPr/>
                </a:tc>
                <a:tc>
                  <a:txBody>
                    <a:bodyPr/>
                    <a:lstStyle/>
                    <a:p>
                      <a:r>
                        <a:rPr lang="en-AU" sz="1100"/>
                        <a:t>Completed</a:t>
                      </a:r>
                    </a:p>
                  </a:txBody>
                  <a:tcPr/>
                </a:tc>
                <a:extLst>
                  <a:ext uri="{0D108BD9-81ED-4DB2-BD59-A6C34878D82A}">
                    <a16:rowId xmlns:a16="http://schemas.microsoft.com/office/drawing/2014/main" val="480541151"/>
                  </a:ext>
                </a:extLst>
              </a:tr>
              <a:tr h="248730">
                <a:tc>
                  <a:txBody>
                    <a:bodyPr/>
                    <a:lstStyle/>
                    <a:p>
                      <a:r>
                        <a:rPr lang="en-AU" sz="1100"/>
                        <a:t>Explorability Inc.</a:t>
                      </a:r>
                    </a:p>
                  </a:txBody>
                  <a:tcPr/>
                </a:tc>
                <a:tc>
                  <a:txBody>
                    <a:bodyPr/>
                    <a:lstStyle/>
                    <a:p>
                      <a:r>
                        <a:rPr lang="en-AU" sz="1100"/>
                        <a:t>Completed</a:t>
                      </a:r>
                    </a:p>
                  </a:txBody>
                  <a:tcPr/>
                </a:tc>
                <a:tc>
                  <a:txBody>
                    <a:bodyPr/>
                    <a:lstStyle/>
                    <a:p>
                      <a:r>
                        <a:rPr lang="en-AU" sz="1100"/>
                        <a:t>Para and Ability Dance WA</a:t>
                      </a:r>
                    </a:p>
                  </a:txBody>
                  <a:tcPr/>
                </a:tc>
                <a:tc>
                  <a:txBody>
                    <a:bodyPr/>
                    <a:lstStyle/>
                    <a:p>
                      <a:r>
                        <a:rPr lang="en-AU" sz="1100"/>
                        <a:t>Completed</a:t>
                      </a:r>
                    </a:p>
                  </a:txBody>
                  <a:tcPr/>
                </a:tc>
                <a:extLst>
                  <a:ext uri="{0D108BD9-81ED-4DB2-BD59-A6C34878D82A}">
                    <a16:rowId xmlns:a16="http://schemas.microsoft.com/office/drawing/2014/main" val="1544614528"/>
                  </a:ext>
                </a:extLst>
              </a:tr>
              <a:tr h="248730">
                <a:tc>
                  <a:txBody>
                    <a:bodyPr/>
                    <a:lstStyle/>
                    <a:p>
                      <a:r>
                        <a:rPr lang="en-AU" sz="1100"/>
                        <a:t>Advocacy WA </a:t>
                      </a:r>
                    </a:p>
                  </a:txBody>
                  <a:tcPr/>
                </a:tc>
                <a:tc>
                  <a:txBody>
                    <a:bodyPr/>
                    <a:lstStyle/>
                    <a:p>
                      <a:r>
                        <a:rPr lang="en-AU" sz="1100"/>
                        <a:t>Completed</a:t>
                      </a:r>
                    </a:p>
                  </a:txBody>
                  <a:tcPr/>
                </a:tc>
                <a:tc>
                  <a:txBody>
                    <a:bodyPr/>
                    <a:lstStyle/>
                    <a:p>
                      <a:r>
                        <a:rPr lang="en-AU" sz="1100"/>
                        <a:t>Leeming Senior High School</a:t>
                      </a:r>
                    </a:p>
                  </a:txBody>
                  <a:tcPr/>
                </a:tc>
                <a:tc>
                  <a:txBody>
                    <a:bodyPr/>
                    <a:lstStyle/>
                    <a:p>
                      <a:r>
                        <a:rPr lang="en-AU" sz="1100"/>
                        <a:t>Completed</a:t>
                      </a:r>
                    </a:p>
                  </a:txBody>
                  <a:tcPr/>
                </a:tc>
                <a:extLst>
                  <a:ext uri="{0D108BD9-81ED-4DB2-BD59-A6C34878D82A}">
                    <a16:rowId xmlns:a16="http://schemas.microsoft.com/office/drawing/2014/main" val="1338143440"/>
                  </a:ext>
                </a:extLst>
              </a:tr>
              <a:tr h="248730">
                <a:tc>
                  <a:txBody>
                    <a:bodyPr/>
                    <a:lstStyle/>
                    <a:p>
                      <a:r>
                        <a:rPr lang="en-AU" sz="1100" err="1"/>
                        <a:t>Kalparrin</a:t>
                      </a:r>
                      <a:endParaRPr lang="en-AU" sz="1100"/>
                    </a:p>
                  </a:txBody>
                  <a:tcPr/>
                </a:tc>
                <a:tc>
                  <a:txBody>
                    <a:bodyPr/>
                    <a:lstStyle/>
                    <a:p>
                      <a:r>
                        <a:rPr lang="en-AU" sz="1100"/>
                        <a:t>Completed</a:t>
                      </a:r>
                    </a:p>
                  </a:txBody>
                  <a:tcPr/>
                </a:tc>
                <a:tc>
                  <a:txBody>
                    <a:bodyPr/>
                    <a:lstStyle/>
                    <a:p>
                      <a:r>
                        <a:rPr lang="en-AU" sz="1100"/>
                        <a:t>Ashburton Drive Primary School</a:t>
                      </a:r>
                    </a:p>
                  </a:txBody>
                  <a:tcPr/>
                </a:tc>
                <a:tc>
                  <a:txBody>
                    <a:bodyPr/>
                    <a:lstStyle/>
                    <a:p>
                      <a:r>
                        <a:rPr lang="en-AU" sz="1100"/>
                        <a:t>Completed</a:t>
                      </a:r>
                    </a:p>
                  </a:txBody>
                  <a:tcPr/>
                </a:tc>
                <a:extLst>
                  <a:ext uri="{0D108BD9-81ED-4DB2-BD59-A6C34878D82A}">
                    <a16:rowId xmlns:a16="http://schemas.microsoft.com/office/drawing/2014/main" val="2270017756"/>
                  </a:ext>
                </a:extLst>
              </a:tr>
              <a:tr h="248730">
                <a:tc>
                  <a:txBody>
                    <a:bodyPr/>
                    <a:lstStyle/>
                    <a:p>
                      <a:r>
                        <a:rPr lang="en-AU" sz="1100" err="1"/>
                        <a:t>Microboards</a:t>
                      </a:r>
                      <a:endParaRPr lang="en-AU" sz="1100"/>
                    </a:p>
                  </a:txBody>
                  <a:tcPr/>
                </a:tc>
                <a:tc>
                  <a:txBody>
                    <a:bodyPr/>
                    <a:lstStyle/>
                    <a:p>
                      <a:r>
                        <a:rPr lang="en-AU" sz="1100"/>
                        <a:t>Completed</a:t>
                      </a:r>
                    </a:p>
                  </a:txBody>
                  <a:tcPr/>
                </a:tc>
                <a:tc>
                  <a:txBody>
                    <a:bodyPr/>
                    <a:lstStyle/>
                    <a:p>
                      <a:r>
                        <a:rPr lang="en-AU" sz="1100"/>
                        <a:t>O’Connor Primary School</a:t>
                      </a:r>
                    </a:p>
                  </a:txBody>
                  <a:tcPr/>
                </a:tc>
                <a:tc>
                  <a:txBody>
                    <a:bodyPr/>
                    <a:lstStyle/>
                    <a:p>
                      <a:r>
                        <a:rPr lang="en-AU" sz="1100"/>
                        <a:t>Completed</a:t>
                      </a:r>
                    </a:p>
                  </a:txBody>
                  <a:tcPr/>
                </a:tc>
                <a:extLst>
                  <a:ext uri="{0D108BD9-81ED-4DB2-BD59-A6C34878D82A}">
                    <a16:rowId xmlns:a16="http://schemas.microsoft.com/office/drawing/2014/main" val="1359370142"/>
                  </a:ext>
                </a:extLst>
              </a:tr>
              <a:tr h="248730">
                <a:tc>
                  <a:txBody>
                    <a:bodyPr/>
                    <a:lstStyle/>
                    <a:p>
                      <a:r>
                        <a:rPr lang="en-AU" sz="1100" err="1"/>
                        <a:t>LampInc</a:t>
                      </a:r>
                      <a:endParaRPr lang="en-AU" sz="1100"/>
                    </a:p>
                  </a:txBody>
                  <a:tcPr/>
                </a:tc>
                <a:tc>
                  <a:txBody>
                    <a:bodyPr/>
                    <a:lstStyle/>
                    <a:p>
                      <a:r>
                        <a:rPr lang="en-AU" sz="1100"/>
                        <a:t>Completed</a:t>
                      </a:r>
                    </a:p>
                  </a:txBody>
                  <a:tcPr/>
                </a:tc>
                <a:tc>
                  <a:txBody>
                    <a:bodyPr/>
                    <a:lstStyle/>
                    <a:p>
                      <a:r>
                        <a:rPr lang="en-AU" sz="1100"/>
                        <a:t>Coolbellup Community School</a:t>
                      </a:r>
                    </a:p>
                  </a:txBody>
                  <a:tcPr/>
                </a:tc>
                <a:tc>
                  <a:txBody>
                    <a:bodyPr/>
                    <a:lstStyle/>
                    <a:p>
                      <a:r>
                        <a:rPr lang="en-AU" sz="1100"/>
                        <a:t>Completed</a:t>
                      </a:r>
                    </a:p>
                  </a:txBody>
                  <a:tcPr/>
                </a:tc>
                <a:extLst>
                  <a:ext uri="{0D108BD9-81ED-4DB2-BD59-A6C34878D82A}">
                    <a16:rowId xmlns:a16="http://schemas.microsoft.com/office/drawing/2014/main" val="2481836590"/>
                  </a:ext>
                </a:extLst>
              </a:tr>
              <a:tr h="248730">
                <a:tc>
                  <a:txBody>
                    <a:bodyPr/>
                    <a:lstStyle/>
                    <a:p>
                      <a:r>
                        <a:rPr lang="en-AU" sz="1100"/>
                        <a:t>Crosslinks</a:t>
                      </a:r>
                    </a:p>
                  </a:txBody>
                  <a:tcPr/>
                </a:tc>
                <a:tc>
                  <a:txBody>
                    <a:bodyPr/>
                    <a:lstStyle/>
                    <a:p>
                      <a:r>
                        <a:rPr lang="en-AU" sz="1100"/>
                        <a:t>Completed</a:t>
                      </a:r>
                    </a:p>
                  </a:txBody>
                  <a:tcPr/>
                </a:tc>
                <a:tc>
                  <a:txBody>
                    <a:bodyPr/>
                    <a:lstStyle/>
                    <a:p>
                      <a:r>
                        <a:rPr lang="en-AU" sz="1100"/>
                        <a:t>Kalamunda Senior High School</a:t>
                      </a:r>
                    </a:p>
                  </a:txBody>
                  <a:tcPr/>
                </a:tc>
                <a:tc>
                  <a:txBody>
                    <a:bodyPr/>
                    <a:lstStyle/>
                    <a:p>
                      <a:r>
                        <a:rPr lang="en-AU" sz="1100"/>
                        <a:t>Completed</a:t>
                      </a:r>
                    </a:p>
                  </a:txBody>
                  <a:tcPr/>
                </a:tc>
                <a:extLst>
                  <a:ext uri="{0D108BD9-81ED-4DB2-BD59-A6C34878D82A}">
                    <a16:rowId xmlns:a16="http://schemas.microsoft.com/office/drawing/2014/main" val="2508489134"/>
                  </a:ext>
                </a:extLst>
              </a:tr>
              <a:tr h="248730">
                <a:tc>
                  <a:txBody>
                    <a:bodyPr/>
                    <a:lstStyle/>
                    <a:p>
                      <a:r>
                        <a:rPr lang="en-AU" sz="1100"/>
                        <a:t>Indigo Solutions</a:t>
                      </a:r>
                    </a:p>
                  </a:txBody>
                  <a:tcPr/>
                </a:tc>
                <a:tc>
                  <a:txBody>
                    <a:bodyPr/>
                    <a:lstStyle/>
                    <a:p>
                      <a:r>
                        <a:rPr lang="en-AU" sz="1100"/>
                        <a:t>Completed</a:t>
                      </a:r>
                    </a:p>
                  </a:txBody>
                  <a:tcPr/>
                </a:tc>
                <a:tc>
                  <a:txBody>
                    <a:bodyPr/>
                    <a:lstStyle/>
                    <a:p>
                      <a:r>
                        <a:rPr lang="en-AU" sz="1100"/>
                        <a:t>East Victoria Park Education Support Centre</a:t>
                      </a:r>
                    </a:p>
                  </a:txBody>
                  <a:tcPr/>
                </a:tc>
                <a:tc>
                  <a:txBody>
                    <a:bodyPr/>
                    <a:lstStyle/>
                    <a:p>
                      <a:r>
                        <a:rPr lang="en-AU" sz="1100"/>
                        <a:t>Completed</a:t>
                      </a:r>
                    </a:p>
                  </a:txBody>
                  <a:tcPr/>
                </a:tc>
                <a:extLst>
                  <a:ext uri="{0D108BD9-81ED-4DB2-BD59-A6C34878D82A}">
                    <a16:rowId xmlns:a16="http://schemas.microsoft.com/office/drawing/2014/main" val="902657183"/>
                  </a:ext>
                </a:extLst>
              </a:tr>
              <a:tr h="248730">
                <a:tc>
                  <a:txBody>
                    <a:bodyPr/>
                    <a:lstStyle/>
                    <a:p>
                      <a:r>
                        <a:rPr lang="en-AU" sz="1100"/>
                        <a:t>Development Disability WA</a:t>
                      </a:r>
                    </a:p>
                  </a:txBody>
                  <a:tcPr/>
                </a:tc>
                <a:tc>
                  <a:txBody>
                    <a:bodyPr/>
                    <a:lstStyle/>
                    <a:p>
                      <a:r>
                        <a:rPr lang="en-AU" sz="1100"/>
                        <a:t>Completed</a:t>
                      </a:r>
                    </a:p>
                  </a:txBody>
                  <a:tcPr/>
                </a:tc>
                <a:tc>
                  <a:txBody>
                    <a:bodyPr/>
                    <a:lstStyle/>
                    <a:p>
                      <a:r>
                        <a:rPr lang="en-AU" sz="1100" err="1"/>
                        <a:t>Belridge</a:t>
                      </a:r>
                      <a:r>
                        <a:rPr lang="en-AU" sz="1100"/>
                        <a:t> Secondary Education Support Centre</a:t>
                      </a:r>
                    </a:p>
                  </a:txBody>
                  <a:tcPr/>
                </a:tc>
                <a:tc>
                  <a:txBody>
                    <a:bodyPr/>
                    <a:lstStyle/>
                    <a:p>
                      <a:r>
                        <a:rPr lang="en-AU" sz="1100" dirty="0"/>
                        <a:t>Completed</a:t>
                      </a:r>
                    </a:p>
                  </a:txBody>
                  <a:tcPr/>
                </a:tc>
                <a:extLst>
                  <a:ext uri="{0D108BD9-81ED-4DB2-BD59-A6C34878D82A}">
                    <a16:rowId xmlns:a16="http://schemas.microsoft.com/office/drawing/2014/main" val="3224232657"/>
                  </a:ext>
                </a:extLst>
              </a:tr>
              <a:tr h="248730">
                <a:tc>
                  <a:txBody>
                    <a:bodyPr/>
                    <a:lstStyle/>
                    <a:p>
                      <a:r>
                        <a:rPr lang="en-AU" sz="1100"/>
                        <a:t>Imperial Calisthenic College</a:t>
                      </a:r>
                    </a:p>
                  </a:txBody>
                  <a:tcPr/>
                </a:tc>
                <a:tc>
                  <a:txBody>
                    <a:bodyPr/>
                    <a:lstStyle/>
                    <a:p>
                      <a:r>
                        <a:rPr lang="en-AU" sz="1100"/>
                        <a:t>Completed</a:t>
                      </a:r>
                    </a:p>
                  </a:txBody>
                  <a:tcPr/>
                </a:tc>
                <a:tc>
                  <a:txBody>
                    <a:bodyPr/>
                    <a:lstStyle/>
                    <a:p>
                      <a:r>
                        <a:rPr lang="en-AU" sz="1100"/>
                        <a:t>Cahoots (Camps &amp; Adventures)</a:t>
                      </a:r>
                    </a:p>
                  </a:txBody>
                  <a:tcPr/>
                </a:tc>
                <a:tc>
                  <a:txBody>
                    <a:bodyPr/>
                    <a:lstStyle/>
                    <a:p>
                      <a:r>
                        <a:rPr lang="en-AU" sz="1100" dirty="0"/>
                        <a:t>Completed</a:t>
                      </a:r>
                    </a:p>
                  </a:txBody>
                  <a:tcPr/>
                </a:tc>
                <a:extLst>
                  <a:ext uri="{0D108BD9-81ED-4DB2-BD59-A6C34878D82A}">
                    <a16:rowId xmlns:a16="http://schemas.microsoft.com/office/drawing/2014/main" val="3763506341"/>
                  </a:ext>
                </a:extLst>
              </a:tr>
              <a:tr h="248730">
                <a:tc>
                  <a:txBody>
                    <a:bodyPr/>
                    <a:lstStyle/>
                    <a:p>
                      <a:r>
                        <a:rPr lang="en-AU" sz="1100"/>
                        <a:t>WITWA</a:t>
                      </a:r>
                    </a:p>
                  </a:txBody>
                  <a:tcPr/>
                </a:tc>
                <a:tc>
                  <a:txBody>
                    <a:bodyPr/>
                    <a:lstStyle/>
                    <a:p>
                      <a:r>
                        <a:rPr lang="en-AU" sz="1100"/>
                        <a:t>Completed</a:t>
                      </a:r>
                    </a:p>
                  </a:txBody>
                  <a:tcPr/>
                </a:tc>
                <a:tc>
                  <a:txBody>
                    <a:bodyPr/>
                    <a:lstStyle/>
                    <a:p>
                      <a:r>
                        <a:rPr lang="en-AU" sz="1100"/>
                        <a:t>Tuart Place</a:t>
                      </a:r>
                    </a:p>
                  </a:txBody>
                  <a:tcPr/>
                </a:tc>
                <a:tc>
                  <a:txBody>
                    <a:bodyPr/>
                    <a:lstStyle/>
                    <a:p>
                      <a:r>
                        <a:rPr lang="en-AU" sz="1100" dirty="0"/>
                        <a:t>Completed</a:t>
                      </a:r>
                    </a:p>
                  </a:txBody>
                  <a:tcPr/>
                </a:tc>
                <a:extLst>
                  <a:ext uri="{0D108BD9-81ED-4DB2-BD59-A6C34878D82A}">
                    <a16:rowId xmlns:a16="http://schemas.microsoft.com/office/drawing/2014/main" val="314626774"/>
                  </a:ext>
                </a:extLst>
              </a:tr>
              <a:tr h="248730">
                <a:tc>
                  <a:txBody>
                    <a:bodyPr/>
                    <a:lstStyle/>
                    <a:p>
                      <a:r>
                        <a:rPr lang="en-AU" sz="1100" dirty="0"/>
                        <a:t>PWDWA</a:t>
                      </a:r>
                    </a:p>
                  </a:txBody>
                  <a:tcPr/>
                </a:tc>
                <a:tc>
                  <a:txBody>
                    <a:bodyPr/>
                    <a:lstStyle/>
                    <a:p>
                      <a:r>
                        <a:rPr lang="en-AU" sz="1100"/>
                        <a:t>Completed</a:t>
                      </a:r>
                    </a:p>
                  </a:txBody>
                  <a:tcPr/>
                </a:tc>
                <a:tc>
                  <a:txBody>
                    <a:bodyPr/>
                    <a:lstStyle/>
                    <a:p>
                      <a:r>
                        <a:rPr lang="en-AU" sz="1100"/>
                        <a:t>Senses WA</a:t>
                      </a:r>
                    </a:p>
                  </a:txBody>
                  <a:tcPr/>
                </a:tc>
                <a:tc>
                  <a:txBody>
                    <a:bodyPr/>
                    <a:lstStyle/>
                    <a:p>
                      <a:r>
                        <a:rPr lang="en-AU" sz="1100" dirty="0"/>
                        <a:t>Completed</a:t>
                      </a:r>
                    </a:p>
                  </a:txBody>
                  <a:tcPr/>
                </a:tc>
                <a:extLst>
                  <a:ext uri="{0D108BD9-81ED-4DB2-BD59-A6C34878D82A}">
                    <a16:rowId xmlns:a16="http://schemas.microsoft.com/office/drawing/2014/main" val="108388410"/>
                  </a:ext>
                </a:extLst>
              </a:tr>
              <a:tr h="248730">
                <a:tc>
                  <a:txBody>
                    <a:bodyPr/>
                    <a:lstStyle/>
                    <a:p>
                      <a:r>
                        <a:rPr lang="en-AU" sz="1100"/>
                        <a:t>Broome Circle</a:t>
                      </a:r>
                    </a:p>
                  </a:txBody>
                  <a:tcPr/>
                </a:tc>
                <a:tc>
                  <a:txBody>
                    <a:bodyPr/>
                    <a:lstStyle/>
                    <a:p>
                      <a:r>
                        <a:rPr lang="en-AU" sz="1100"/>
                        <a:t>Completed</a:t>
                      </a:r>
                    </a:p>
                  </a:txBody>
                  <a:tcPr/>
                </a:tc>
                <a:tc>
                  <a:txBody>
                    <a:bodyPr/>
                    <a:lstStyle/>
                    <a:p>
                      <a:endParaRPr lang="en-AU" sz="1100" dirty="0"/>
                    </a:p>
                  </a:txBody>
                  <a:tcPr/>
                </a:tc>
                <a:tc>
                  <a:txBody>
                    <a:bodyPr/>
                    <a:lstStyle/>
                    <a:p>
                      <a:endParaRPr lang="en-AU" sz="1100" dirty="0"/>
                    </a:p>
                  </a:txBody>
                  <a:tcPr/>
                </a:tc>
                <a:extLst>
                  <a:ext uri="{0D108BD9-81ED-4DB2-BD59-A6C34878D82A}">
                    <a16:rowId xmlns:a16="http://schemas.microsoft.com/office/drawing/2014/main" val="3907304169"/>
                  </a:ext>
                </a:extLst>
              </a:tr>
              <a:tr h="248730">
                <a:tc>
                  <a:txBody>
                    <a:bodyPr/>
                    <a:lstStyle/>
                    <a:p>
                      <a:r>
                        <a:rPr lang="en-AU" sz="1100" err="1"/>
                        <a:t>Valuedlives</a:t>
                      </a:r>
                      <a:endParaRPr lang="en-AU" sz="1100"/>
                    </a:p>
                  </a:txBody>
                  <a:tcPr/>
                </a:tc>
                <a:tc>
                  <a:txBody>
                    <a:bodyPr/>
                    <a:lstStyle/>
                    <a:p>
                      <a:r>
                        <a:rPr lang="en-AU" sz="1100" dirty="0"/>
                        <a:t>Completed</a:t>
                      </a:r>
                    </a:p>
                  </a:txBody>
                  <a:tcPr/>
                </a:tc>
                <a:tc gridSpan="2">
                  <a:txBody>
                    <a:bodyPr/>
                    <a:lstStyle/>
                    <a:p>
                      <a:endParaRPr lang="en-AU" sz="1100" dirty="0"/>
                    </a:p>
                  </a:txBody>
                  <a:tcPr>
                    <a:lnR w="12700" cap="flat" cmpd="sng" algn="ctr">
                      <a:solidFill>
                        <a:schemeClr val="bg1"/>
                      </a:solidFill>
                      <a:prstDash val="solid"/>
                      <a:round/>
                      <a:headEnd type="none" w="med" len="med"/>
                      <a:tailEnd type="none" w="med" len="med"/>
                    </a:lnR>
                    <a:lnB w="6350" cmpd="sng">
                      <a:noFill/>
                    </a:lnB>
                  </a:tcPr>
                </a:tc>
                <a:tc hMerge="1">
                  <a:txBody>
                    <a:bodyPr/>
                    <a:lstStyle/>
                    <a:p>
                      <a:endParaRPr lang="en-AU" sz="110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2706815"/>
                  </a:ext>
                </a:extLst>
              </a:tr>
            </a:tbl>
          </a:graphicData>
        </a:graphic>
      </p:graphicFrame>
      <p:sp>
        <p:nvSpPr>
          <p:cNvPr id="7" name="Content Placeholder 4">
            <a:extLst>
              <a:ext uri="{FF2B5EF4-FFF2-40B4-BE49-F238E27FC236}">
                <a16:creationId xmlns:a16="http://schemas.microsoft.com/office/drawing/2014/main" id="{41808C6E-EE8B-1384-6D2F-1239FCFDF23B}"/>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Audit details</a:t>
            </a:r>
          </a:p>
        </p:txBody>
      </p:sp>
      <p:cxnSp>
        <p:nvCxnSpPr>
          <p:cNvPr id="8" name="Straight Connector 7">
            <a:extLst>
              <a:ext uri="{FF2B5EF4-FFF2-40B4-BE49-F238E27FC236}">
                <a16:creationId xmlns:a16="http://schemas.microsoft.com/office/drawing/2014/main" id="{33BDB226-6CA7-138E-DFE4-F8F558F30F6E}"/>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576CABD-AE66-6BB2-471A-77EC552F5D65}"/>
              </a:ext>
            </a:extLst>
          </p:cNvPr>
          <p:cNvSpPr>
            <a:spLocks noGrp="1"/>
          </p:cNvSpPr>
          <p:nvPr>
            <p:ph type="sldNum" sz="quarter" idx="12"/>
          </p:nvPr>
        </p:nvSpPr>
        <p:spPr/>
        <p:txBody>
          <a:bodyPr/>
          <a:lstStyle/>
          <a:p>
            <a:fld id="{C8AAD674-F59F-456A-92C2-B5D4B78A3ED8}" type="slidenum">
              <a:rPr lang="en-AU" smtClean="0"/>
              <a:pPr/>
              <a:t>19</a:t>
            </a:fld>
            <a:endParaRPr lang="en-AU"/>
          </a:p>
        </p:txBody>
      </p:sp>
    </p:spTree>
    <p:extLst>
      <p:ext uri="{BB962C8B-B14F-4D97-AF65-F5344CB8AC3E}">
        <p14:creationId xmlns:p14="http://schemas.microsoft.com/office/powerpoint/2010/main" val="336142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15C4-8D72-4AE3-84EA-F55B3F787210}"/>
              </a:ext>
            </a:extLst>
          </p:cNvPr>
          <p:cNvSpPr>
            <a:spLocks noGrp="1"/>
          </p:cNvSpPr>
          <p:nvPr>
            <p:ph type="title"/>
          </p:nvPr>
        </p:nvSpPr>
        <p:spPr>
          <a:xfrm>
            <a:off x="1276670" y="1566000"/>
            <a:ext cx="9720000" cy="2520000"/>
          </a:xfrm>
        </p:spPr>
        <p:txBody>
          <a:bodyPr/>
          <a:lstStyle/>
          <a:p>
            <a:r>
              <a:rPr lang="en-US" dirty="0"/>
              <a:t>Background</a:t>
            </a:r>
            <a:endParaRPr lang="en-AU" dirty="0"/>
          </a:p>
        </p:txBody>
      </p:sp>
      <p:sp>
        <p:nvSpPr>
          <p:cNvPr id="5" name="Slide Number Placeholder 4">
            <a:extLst>
              <a:ext uri="{FF2B5EF4-FFF2-40B4-BE49-F238E27FC236}">
                <a16:creationId xmlns:a16="http://schemas.microsoft.com/office/drawing/2014/main" id="{D70E2C73-F481-0195-D0BE-9222F096B50E}"/>
              </a:ext>
            </a:extLst>
          </p:cNvPr>
          <p:cNvSpPr>
            <a:spLocks noGrp="1"/>
          </p:cNvSpPr>
          <p:nvPr>
            <p:ph type="sldNum" sz="quarter" idx="12"/>
          </p:nvPr>
        </p:nvSpPr>
        <p:spPr/>
        <p:txBody>
          <a:bodyPr/>
          <a:lstStyle/>
          <a:p>
            <a:fld id="{C8AAD674-F59F-456A-92C2-B5D4B78A3ED8}" type="slidenum">
              <a:rPr lang="en-AU" smtClean="0"/>
              <a:pPr/>
              <a:t>2</a:t>
            </a:fld>
            <a:endParaRPr lang="en-AU"/>
          </a:p>
        </p:txBody>
      </p:sp>
    </p:spTree>
    <p:extLst>
      <p:ext uri="{BB962C8B-B14F-4D97-AF65-F5344CB8AC3E}">
        <p14:creationId xmlns:p14="http://schemas.microsoft.com/office/powerpoint/2010/main" val="257791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2ED2-24E5-D01F-3FCB-B5B1A18E4CD7}"/>
            </a:ext>
          </a:extLst>
        </p:cNvPr>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4D49A4D-51D6-09FE-AA1C-B1E3186A0A6D}"/>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Audit details</a:t>
            </a:r>
          </a:p>
        </p:txBody>
      </p:sp>
      <p:cxnSp>
        <p:nvCxnSpPr>
          <p:cNvPr id="8" name="Straight Connector 7">
            <a:extLst>
              <a:ext uri="{FF2B5EF4-FFF2-40B4-BE49-F238E27FC236}">
                <a16:creationId xmlns:a16="http://schemas.microsoft.com/office/drawing/2014/main" id="{68019A75-EBDE-0435-D783-88A3F4C6EC30}"/>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4234E74E-9F05-DC02-DF5E-2334522C5296}"/>
              </a:ext>
            </a:extLst>
          </p:cNvPr>
          <p:cNvSpPr>
            <a:spLocks noGrp="1"/>
          </p:cNvSpPr>
          <p:nvPr>
            <p:ph type="sldNum" sz="quarter" idx="12"/>
          </p:nvPr>
        </p:nvSpPr>
        <p:spPr/>
        <p:txBody>
          <a:bodyPr/>
          <a:lstStyle/>
          <a:p>
            <a:fld id="{C8AAD674-F59F-456A-92C2-B5D4B78A3ED8}" type="slidenum">
              <a:rPr lang="en-AU" smtClean="0"/>
              <a:pPr/>
              <a:t>20</a:t>
            </a:fld>
            <a:endParaRPr lang="en-AU"/>
          </a:p>
        </p:txBody>
      </p:sp>
      <p:sp>
        <p:nvSpPr>
          <p:cNvPr id="4" name="Content Placeholder 2">
            <a:extLst>
              <a:ext uri="{FF2B5EF4-FFF2-40B4-BE49-F238E27FC236}">
                <a16:creationId xmlns:a16="http://schemas.microsoft.com/office/drawing/2014/main" id="{49C05185-0A16-BD3F-67A8-E453AAA864C6}"/>
              </a:ext>
            </a:extLst>
          </p:cNvPr>
          <p:cNvSpPr txBox="1">
            <a:spLocks/>
          </p:cNvSpPr>
          <p:nvPr/>
        </p:nvSpPr>
        <p:spPr>
          <a:xfrm>
            <a:off x="334963" y="1414666"/>
            <a:ext cx="5507269" cy="386699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spcBef>
                <a:spcPts val="600"/>
              </a:spcBef>
            </a:pPr>
            <a:r>
              <a:rPr lang="en-AU" sz="1200" b="1" dirty="0"/>
              <a:t>Evaluation</a:t>
            </a:r>
          </a:p>
          <a:p>
            <a:pPr>
              <a:spcBef>
                <a:spcPts val="600"/>
              </a:spcBef>
            </a:pPr>
            <a:r>
              <a:rPr lang="en-AU" sz="1200" dirty="0"/>
              <a:t>Each organisation participating in the audit process nominated a representative to take part in a ‘pre audit’ survey to establish baseline measures. A ‘post audit’ survey was subsequently completed approximately three months after each organisation had received their audit roadmap. This timeframe was selected to allow organisations time to implement at least some of the actions recommended in their Roadmap and to observe their impacts on their digital accessibility.</a:t>
            </a:r>
          </a:p>
          <a:p>
            <a:pPr>
              <a:spcBef>
                <a:spcPts val="600"/>
              </a:spcBef>
            </a:pPr>
            <a:r>
              <a:rPr lang="en-AU" sz="1200" b="1" dirty="0"/>
              <a:t>Survey design</a:t>
            </a:r>
          </a:p>
          <a:p>
            <a:pPr>
              <a:spcBef>
                <a:spcPts val="600"/>
              </a:spcBef>
            </a:pPr>
            <a:r>
              <a:rPr lang="en-AU" sz="1200" dirty="0"/>
              <a:t>Two evaluation surveys were designed for the audits and roadmaps – one pre-audit survey and one post-audit survey. The surveys were developed by The BCC in consultation with CFA Australia and were approximately 10 minutes duration each. The surveys were administered by CFA Australia prior to and following completion of the audit process. </a:t>
            </a:r>
          </a:p>
          <a:p>
            <a:pPr>
              <a:spcBef>
                <a:spcPts val="600"/>
              </a:spcBef>
            </a:pPr>
            <a:endParaRPr lang="en-AU" sz="1200" dirty="0"/>
          </a:p>
        </p:txBody>
      </p:sp>
      <p:sp>
        <p:nvSpPr>
          <p:cNvPr id="5" name="Content Placeholder 2">
            <a:extLst>
              <a:ext uri="{FF2B5EF4-FFF2-40B4-BE49-F238E27FC236}">
                <a16:creationId xmlns:a16="http://schemas.microsoft.com/office/drawing/2014/main" id="{E68A69A5-FEE2-8C10-CFF9-F36D754BF010}"/>
              </a:ext>
            </a:extLst>
          </p:cNvPr>
          <p:cNvSpPr txBox="1">
            <a:spLocks/>
          </p:cNvSpPr>
          <p:nvPr/>
        </p:nvSpPr>
        <p:spPr>
          <a:xfrm>
            <a:off x="6439301" y="1413061"/>
            <a:ext cx="5507269" cy="386699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spcBef>
                <a:spcPts val="600"/>
              </a:spcBef>
            </a:pPr>
            <a:r>
              <a:rPr lang="en-AU" sz="1200" b="1" dirty="0"/>
              <a:t>Topics</a:t>
            </a:r>
          </a:p>
          <a:p>
            <a:pPr>
              <a:spcBef>
                <a:spcPts val="600"/>
              </a:spcBef>
            </a:pPr>
            <a:r>
              <a:rPr lang="en-AU" sz="1200" dirty="0"/>
              <a:t>The survey included both closed and open-ended question types, covering the broad topics of:</a:t>
            </a:r>
          </a:p>
          <a:p>
            <a:pPr marL="171450" indent="-171450">
              <a:spcBef>
                <a:spcPts val="600"/>
              </a:spcBef>
              <a:buFont typeface="Arial" panose="020B0604020202020204" pitchFamily="34" charset="0"/>
              <a:buChar char="•"/>
            </a:pPr>
            <a:r>
              <a:rPr lang="en-AU" sz="1200" dirty="0"/>
              <a:t>Knowledge of digital accessibility</a:t>
            </a:r>
          </a:p>
          <a:p>
            <a:pPr marL="171450" indent="-171450">
              <a:spcBef>
                <a:spcPts val="600"/>
              </a:spcBef>
              <a:buFont typeface="Arial" panose="020B0604020202020204" pitchFamily="34" charset="0"/>
              <a:buChar char="•"/>
            </a:pPr>
            <a:r>
              <a:rPr lang="en-AU" sz="1200" dirty="0"/>
              <a:t>Attitudes towards digital accessibility</a:t>
            </a:r>
          </a:p>
          <a:p>
            <a:pPr marL="171450" indent="-171450">
              <a:spcBef>
                <a:spcPts val="600"/>
              </a:spcBef>
              <a:buFont typeface="Arial" panose="020B0604020202020204" pitchFamily="34" charset="0"/>
              <a:buChar char="•"/>
            </a:pPr>
            <a:r>
              <a:rPr lang="en-AU" sz="1200" dirty="0"/>
              <a:t>Intentions to improve organisation’s digital accessibility </a:t>
            </a:r>
          </a:p>
          <a:p>
            <a:pPr marL="171450" indent="-171450">
              <a:spcBef>
                <a:spcPts val="600"/>
              </a:spcBef>
              <a:buFont typeface="Arial" panose="020B0604020202020204" pitchFamily="34" charset="0"/>
              <a:buChar char="•"/>
            </a:pPr>
            <a:r>
              <a:rPr lang="en-AU" sz="1200" dirty="0"/>
              <a:t>Perceived challenges to improving digital accessibility </a:t>
            </a:r>
          </a:p>
          <a:p>
            <a:pPr marL="171450" indent="-171450">
              <a:spcBef>
                <a:spcPts val="600"/>
              </a:spcBef>
              <a:buFont typeface="Arial" panose="020B0604020202020204" pitchFamily="34" charset="0"/>
              <a:buChar char="•"/>
            </a:pPr>
            <a:r>
              <a:rPr lang="en-AU" sz="1200" dirty="0"/>
              <a:t>Demographics </a:t>
            </a:r>
          </a:p>
          <a:p>
            <a:pPr>
              <a:spcBef>
                <a:spcPts val="600"/>
              </a:spcBef>
            </a:pPr>
            <a:r>
              <a:rPr lang="en-AU" sz="1200" dirty="0"/>
              <a:t>The post-audit survey included both questions from the pre-audit survey to identify changes in attitudes, intentions and knowledge, as well as additional evaluation questions specific to the audit and roadmap processes. </a:t>
            </a:r>
          </a:p>
          <a:p>
            <a:pPr>
              <a:spcBef>
                <a:spcPts val="600"/>
              </a:spcBef>
            </a:pPr>
            <a:r>
              <a:rPr lang="en-AU" sz="1200" b="1" dirty="0"/>
              <a:t>Sample </a:t>
            </a:r>
          </a:p>
          <a:p>
            <a:pPr>
              <a:spcBef>
                <a:spcPts val="600"/>
              </a:spcBef>
            </a:pPr>
            <a:r>
              <a:rPr lang="en-AU" sz="1200" dirty="0"/>
              <a:t>A total of 33 post-audit and 20 pre-audit survey responses were recorded. </a:t>
            </a:r>
          </a:p>
          <a:p>
            <a:pPr>
              <a:spcBef>
                <a:spcPts val="600"/>
              </a:spcBef>
            </a:pPr>
            <a:endParaRPr lang="en-AU" sz="1200" dirty="0"/>
          </a:p>
        </p:txBody>
      </p:sp>
    </p:spTree>
    <p:extLst>
      <p:ext uri="{BB962C8B-B14F-4D97-AF65-F5344CB8AC3E}">
        <p14:creationId xmlns:p14="http://schemas.microsoft.com/office/powerpoint/2010/main" val="2651695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54BF-C294-B63C-AD35-663F35E84539}"/>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286C0A3-0D9D-D075-6F4D-8F70B6AD4F8A}"/>
              </a:ext>
            </a:extLst>
          </p:cNvPr>
          <p:cNvSpPr txBox="1">
            <a:spLocks/>
          </p:cNvSpPr>
          <p:nvPr/>
        </p:nvSpPr>
        <p:spPr>
          <a:xfrm>
            <a:off x="3637832" y="2061749"/>
            <a:ext cx="4933510"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dirty="0">
                <a:solidFill>
                  <a:schemeClr val="bg2">
                    <a:lumMod val="50000"/>
                  </a:schemeClr>
                </a:solidFill>
                <a:ea typeface="+mj-ea"/>
                <a:cs typeface="+mj-cs"/>
              </a:rPr>
              <a:t>Usefulness of the audit process </a:t>
            </a:r>
            <a:endPar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endParaRP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B89E54C-9A87-596D-BEA2-990E0B0405DF}"/>
              </a:ext>
            </a:extLst>
          </p:cNvPr>
          <p:cNvSpPr txBox="1">
            <a:spLocks/>
          </p:cNvSpPr>
          <p:nvPr/>
        </p:nvSpPr>
        <p:spPr>
          <a:xfrm>
            <a:off x="2171702" y="4706938"/>
            <a:ext cx="2562224"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Reported that the audit process was informative</a:t>
            </a: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5BD0116-2B0C-80C4-9C33-9E81EBA9CFD7}"/>
              </a:ext>
            </a:extLst>
          </p:cNvPr>
          <p:cNvSpPr txBox="1">
            <a:spLocks/>
          </p:cNvSpPr>
          <p:nvPr/>
        </p:nvSpPr>
        <p:spPr>
          <a:xfrm>
            <a:off x="7031058" y="4715807"/>
            <a:ext cx="3638549"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dirty="0">
                <a:solidFill>
                  <a:schemeClr val="bg2">
                    <a:lumMod val="50000"/>
                  </a:schemeClr>
                </a:solidFill>
                <a:ea typeface="+mj-ea"/>
                <a:cs typeface="+mj-cs"/>
              </a:rPr>
              <a:t>Agreed that the audit process provided clear guidance about how to increase their organisation’s digital accessibility </a:t>
            </a:r>
            <a:endPar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endParaRPr>
          </a:p>
        </p:txBody>
      </p:sp>
      <p:cxnSp>
        <p:nvCxnSpPr>
          <p:cNvPr id="35" name="Straight Connector 34">
            <a:extLst>
              <a:ext uri="{FF2B5EF4-FFF2-40B4-BE49-F238E27FC236}">
                <a16:creationId xmlns:a16="http://schemas.microsoft.com/office/drawing/2014/main" id="{8076F090-7D7D-F33F-D502-5A866B82863C}"/>
              </a:ext>
            </a:extLst>
          </p:cNvPr>
          <p:cNvCxnSpPr>
            <a:cxnSpLocks/>
          </p:cNvCxnSpPr>
          <p:nvPr/>
        </p:nvCxnSpPr>
        <p:spPr>
          <a:xfrm>
            <a:off x="334963" y="642026"/>
            <a:ext cx="0" cy="5771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E187B6-F11C-C9A7-9F97-60332050A6DF}"/>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informative was the Centre for Accessibility Digital Audit process for your organisation? Base n=20</a:t>
            </a:r>
          </a:p>
          <a:p>
            <a:pPr>
              <a:lnSpc>
                <a:spcPts val="900"/>
              </a:lnSpc>
              <a:spcBef>
                <a:spcPts val="0"/>
              </a:spcBef>
            </a:pPr>
            <a:r>
              <a:rPr lang="en-AU" sz="800">
                <a:solidFill>
                  <a:schemeClr val="bg1">
                    <a:lumMod val="50000"/>
                  </a:schemeClr>
                </a:solidFill>
                <a:latin typeface="Calibri" panose="020F0502020204030204" pitchFamily="34" charset="0"/>
              </a:rPr>
              <a:t>Q. How much do you agree or disagree that the audit process provided clear guidance about how to increase the digital accessibility of your organisation? Base n=20</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1" name="Content Placeholder 4">
            <a:extLst>
              <a:ext uri="{FF2B5EF4-FFF2-40B4-BE49-F238E27FC236}">
                <a16:creationId xmlns:a16="http://schemas.microsoft.com/office/drawing/2014/main" id="{9E1F3299-DF7E-FDC1-E7C8-1C1848854FED}"/>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Those who participated in CFA’s website audit process almost universally felt it to be highly useful for their organisation, with 95% reporting that the process was </a:t>
            </a:r>
            <a:r>
              <a:rPr lang="en-AU" sz="1200" i="1" dirty="0"/>
              <a:t>informative</a:t>
            </a:r>
            <a:r>
              <a:rPr lang="en-AU" sz="1200" dirty="0"/>
              <a:t> and 90% agreeing that it provided </a:t>
            </a:r>
            <a:r>
              <a:rPr lang="en-AU" sz="1200" i="1" dirty="0"/>
              <a:t>clear guidance about how to increase their organisation’s digital accessibility </a:t>
            </a:r>
            <a:endParaRPr lang="en-AU" sz="1200" b="0" i="1" dirty="0"/>
          </a:p>
        </p:txBody>
      </p:sp>
      <p:graphicFrame>
        <p:nvGraphicFramePr>
          <p:cNvPr id="7" name="Chart 6">
            <a:extLst>
              <a:ext uri="{FF2B5EF4-FFF2-40B4-BE49-F238E27FC236}">
                <a16:creationId xmlns:a16="http://schemas.microsoft.com/office/drawing/2014/main" id="{7E83D2C6-F587-EB8A-CC8B-CC259CD3A197}"/>
              </a:ext>
            </a:extLst>
          </p:cNvPr>
          <p:cNvGraphicFramePr/>
          <p:nvPr>
            <p:extLst>
              <p:ext uri="{D42A27DB-BD31-4B8C-83A1-F6EECF244321}">
                <p14:modId xmlns:p14="http://schemas.microsoft.com/office/powerpoint/2010/main" val="707770706"/>
              </p:ext>
            </p:extLst>
          </p:nvPr>
        </p:nvGraphicFramePr>
        <p:xfrm>
          <a:off x="1533340" y="2382577"/>
          <a:ext cx="3615803" cy="2176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2D2B921-F0AC-2039-1697-1D7146F6A006}"/>
              </a:ext>
            </a:extLst>
          </p:cNvPr>
          <p:cNvGraphicFramePr/>
          <p:nvPr>
            <p:extLst>
              <p:ext uri="{D42A27DB-BD31-4B8C-83A1-F6EECF244321}">
                <p14:modId xmlns:p14="http://schemas.microsoft.com/office/powerpoint/2010/main" val="1630095441"/>
              </p:ext>
            </p:extLst>
          </p:nvPr>
        </p:nvGraphicFramePr>
        <p:xfrm>
          <a:off x="7086415" y="2382577"/>
          <a:ext cx="3615803" cy="2176723"/>
        </p:xfrm>
        <a:graphic>
          <a:graphicData uri="http://schemas.openxmlformats.org/drawingml/2006/chart">
            <c:chart xmlns:c="http://schemas.openxmlformats.org/drawingml/2006/chart" xmlns:r="http://schemas.openxmlformats.org/officeDocument/2006/relationships" r:id="rId4"/>
          </a:graphicData>
        </a:graphic>
      </p:graphicFrame>
      <p:sp>
        <p:nvSpPr>
          <p:cNvPr id="14" name="Slide Number Placeholder 13">
            <a:extLst>
              <a:ext uri="{FF2B5EF4-FFF2-40B4-BE49-F238E27FC236}">
                <a16:creationId xmlns:a16="http://schemas.microsoft.com/office/drawing/2014/main" id="{877D9403-A958-C367-1E37-A8A1C089D046}"/>
              </a:ext>
            </a:extLst>
          </p:cNvPr>
          <p:cNvSpPr>
            <a:spLocks noGrp="1"/>
          </p:cNvSpPr>
          <p:nvPr>
            <p:ph type="sldNum" sz="quarter" idx="12"/>
          </p:nvPr>
        </p:nvSpPr>
        <p:spPr/>
        <p:txBody>
          <a:bodyPr/>
          <a:lstStyle/>
          <a:p>
            <a:fld id="{C8AAD674-F59F-456A-92C2-B5D4B78A3ED8}" type="slidenum">
              <a:rPr lang="en-AU" smtClean="0"/>
              <a:pPr/>
              <a:t>21</a:t>
            </a:fld>
            <a:endParaRPr lang="en-AU"/>
          </a:p>
        </p:txBody>
      </p:sp>
    </p:spTree>
    <p:extLst>
      <p:ext uri="{BB962C8B-B14F-4D97-AF65-F5344CB8AC3E}">
        <p14:creationId xmlns:p14="http://schemas.microsoft.com/office/powerpoint/2010/main" val="2456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20B3-302A-73BA-AB57-4DDCC0A276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E6C802-8CBF-AFF0-D810-334470A1DA86}"/>
              </a:ext>
            </a:extLst>
          </p:cNvPr>
          <p:cNvSpPr txBox="1"/>
          <p:nvPr>
            <p:custDataLst>
              <p:tags r:id="rId1"/>
            </p:custDataLst>
          </p:nvPr>
        </p:nvSpPr>
        <p:spPr>
          <a:xfrm>
            <a:off x="0" y="648842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much knowledge is there in your organisation about website accessibility for people with disability? Pre-audit base n = 31; Post-audit base n = 20</a:t>
            </a:r>
          </a:p>
          <a:p>
            <a:pPr>
              <a:lnSpc>
                <a:spcPts val="900"/>
              </a:lnSpc>
              <a:spcBef>
                <a:spcPts val="0"/>
              </a:spcBef>
            </a:pPr>
            <a:r>
              <a:rPr lang="en-AU" sz="800">
                <a:solidFill>
                  <a:schemeClr val="bg1">
                    <a:lumMod val="50000"/>
                  </a:schemeClr>
                </a:solidFill>
                <a:latin typeface="Calibri" panose="020F0502020204030204" pitchFamily="34" charset="0"/>
              </a:rPr>
              <a:t>Q. How much knowledge is there in your school/organisation about the Website Content Accessibility Guidelines and Standards? Pre-audit base n = 31; Post-audit base n = 18</a:t>
            </a:r>
          </a:p>
          <a:p>
            <a:pPr>
              <a:lnSpc>
                <a:spcPts val="900"/>
              </a:lnSpc>
              <a:spcBef>
                <a:spcPts val="0"/>
              </a:spcBef>
            </a:pPr>
            <a:r>
              <a:rPr lang="en-AU" sz="800">
                <a:solidFill>
                  <a:schemeClr val="bg1">
                    <a:lumMod val="50000"/>
                  </a:schemeClr>
                </a:solidFill>
                <a:latin typeface="Calibri" panose="020F0502020204030204" pitchFamily="34" charset="0"/>
              </a:rPr>
              <a:t>Q. How much knowledge is there in your school/organisation about the technical process of making your organisation’s website accessible for people with disability? Pre-audit base n = 20; Post-audit base n = 18</a:t>
            </a:r>
          </a:p>
          <a:p>
            <a:pPr>
              <a:lnSpc>
                <a:spcPts val="900"/>
              </a:lnSpc>
              <a:spcBef>
                <a:spcPts val="0"/>
              </a:spcBef>
            </a:pPr>
            <a:endParaRPr lang="en-AU" sz="800">
              <a:solidFill>
                <a:schemeClr val="bg1">
                  <a:lumMod val="50000"/>
                </a:schemeClr>
              </a:solidFill>
              <a:latin typeface="Calibri" panose="020F0502020204030204" pitchFamily="34" charset="0"/>
            </a:endParaRP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D34D41B-7A3C-080D-EB39-4DA01D2CB1DF}"/>
              </a:ext>
            </a:extLst>
          </p:cNvPr>
          <p:cNvSpPr txBox="1">
            <a:spLocks/>
          </p:cNvSpPr>
          <p:nvPr/>
        </p:nvSpPr>
        <p:spPr>
          <a:xfrm>
            <a:off x="2825035" y="2064323"/>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rPr>
              <a:t>Knowledge about digital accessibility (Nett: </a:t>
            </a:r>
            <a:r>
              <a:rPr lang="en-AU" sz="1200" b="1" dirty="0">
                <a:solidFill>
                  <a:schemeClr val="bg2">
                    <a:lumMod val="50000"/>
                  </a:schemeClr>
                </a:solidFill>
                <a:ea typeface="+mj-ea"/>
                <a:cs typeface="+mj-cs"/>
              </a:rPr>
              <a:t>M</a:t>
            </a:r>
            <a:r>
              <a:rPr kumimoji="0" lang="en-AU" sz="1200" b="1" i="0" u="none" strike="noStrike" kern="1200" cap="none" spc="0" normalizeH="0" baseline="0" noProof="0" dirty="0" err="1">
                <a:ln>
                  <a:noFill/>
                </a:ln>
                <a:solidFill>
                  <a:schemeClr val="bg2">
                    <a:lumMod val="50000"/>
                  </a:schemeClr>
                </a:solidFill>
                <a:effectLst/>
                <a:uLnTx/>
                <a:uFillTx/>
                <a:latin typeface="+mn-lt"/>
                <a:ea typeface="+mj-ea"/>
                <a:cs typeface="+mj-cs"/>
              </a:rPr>
              <a:t>oderate</a:t>
            </a:r>
            <a:r>
              <a:rPr lang="en-AU" sz="1200" b="1" dirty="0">
                <a:solidFill>
                  <a:schemeClr val="bg2">
                    <a:lumMod val="50000"/>
                  </a:schemeClr>
                </a:solidFill>
                <a:ea typeface="+mj-ea"/>
                <a:cs typeface="+mj-cs"/>
              </a:rPr>
              <a:t>/high)</a:t>
            </a:r>
            <a:endPar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endParaRP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97DED64-DFCB-CE04-F95E-6CF8F06E1A7C}"/>
              </a:ext>
            </a:extLst>
          </p:cNvPr>
          <p:cNvSpPr txBox="1">
            <a:spLocks/>
          </p:cNvSpPr>
          <p:nvPr/>
        </p:nvSpPr>
        <p:spPr>
          <a:xfrm>
            <a:off x="342902" y="506448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Website accessibility for people with disability?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6383EEB-981C-932B-BD67-52C445377912}"/>
              </a:ext>
            </a:extLst>
          </p:cNvPr>
          <p:cNvSpPr txBox="1">
            <a:spLocks/>
          </p:cNvSpPr>
          <p:nvPr/>
        </p:nvSpPr>
        <p:spPr>
          <a:xfrm>
            <a:off x="342902" y="2913535"/>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technical processes of making your organisation’s website accessible for people with disability?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E185F66-2C01-025B-36FA-BCB58D5FEB61}"/>
              </a:ext>
            </a:extLst>
          </p:cNvPr>
          <p:cNvSpPr txBox="1">
            <a:spLocks/>
          </p:cNvSpPr>
          <p:nvPr/>
        </p:nvSpPr>
        <p:spPr>
          <a:xfrm>
            <a:off x="334963" y="3984917"/>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Web Content Accessibility Guidelines and Standards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Content Placeholder 4">
            <a:extLst>
              <a:ext uri="{FF2B5EF4-FFF2-40B4-BE49-F238E27FC236}">
                <a16:creationId xmlns:a16="http://schemas.microsoft.com/office/drawing/2014/main" id="{9DB6E859-0746-21A5-7FE3-FA9562C7ABCA}"/>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The </a:t>
            </a:r>
            <a:r>
              <a:rPr lang="en-AU" sz="1200" dirty="0"/>
              <a:t>usefulness of the audit process is evidenced by the impacts it had, with participants recording a</a:t>
            </a:r>
            <a:r>
              <a:rPr lang="en-AU" sz="1200" b="0" dirty="0"/>
              <a:t> substantial uplift in their knowledge about digital accessibility post-audit</a:t>
            </a:r>
            <a:r>
              <a:rPr lang="en-AU" sz="1200" dirty="0"/>
              <a:t>.</a:t>
            </a:r>
            <a:r>
              <a:rPr lang="en-AU" sz="1200" b="0" dirty="0"/>
              <a:t> Participants were more likely to say they had ‘moderate’ or ‘high’ levels of knowledge about </a:t>
            </a:r>
            <a:r>
              <a:rPr lang="en-AU" sz="1200" b="0" i="1" dirty="0"/>
              <a:t>website accessibility for people with disability</a:t>
            </a:r>
            <a:r>
              <a:rPr lang="en-AU" sz="1200" b="0" dirty="0"/>
              <a:t>, the </a:t>
            </a:r>
            <a:r>
              <a:rPr lang="en-AU" sz="1200" b="0" i="1" dirty="0"/>
              <a:t>Web Content Accessibility Guidelines and Standards</a:t>
            </a:r>
            <a:r>
              <a:rPr lang="en-AU" sz="1200" b="0" dirty="0"/>
              <a:t>, and the </a:t>
            </a:r>
            <a:r>
              <a:rPr lang="en-AU" sz="1200" b="0" i="1" dirty="0"/>
              <a:t>technical processes of making their organisation’s website accessible for people with disability </a:t>
            </a:r>
            <a:r>
              <a:rPr lang="en-AU" sz="1200" b="0" dirty="0"/>
              <a:t>compared to before the audit process.</a:t>
            </a:r>
          </a:p>
          <a:p>
            <a:pPr>
              <a:lnSpc>
                <a:spcPct val="100000"/>
              </a:lnSpc>
              <a:spcBef>
                <a:spcPts val="0"/>
              </a:spcBef>
              <a:spcAft>
                <a:spcPts val="900"/>
              </a:spcAft>
              <a:defRPr/>
            </a:pPr>
            <a:r>
              <a:rPr lang="en-AU" sz="1200" dirty="0"/>
              <a:t>Notably, close to two-thirds of those who completed the audit process felt they subsequently had moderate or high </a:t>
            </a:r>
            <a:r>
              <a:rPr lang="en-AU" sz="1200" i="1" dirty="0"/>
              <a:t>technical knowledge </a:t>
            </a:r>
            <a:r>
              <a:rPr lang="en-AU" sz="1200" dirty="0"/>
              <a:t>about how to make their organisations’ website accessible.</a:t>
            </a:r>
            <a:endParaRPr lang="en-AU" sz="1200" b="0" dirty="0"/>
          </a:p>
        </p:txBody>
      </p:sp>
      <p:cxnSp>
        <p:nvCxnSpPr>
          <p:cNvPr id="35" name="Straight Connector 34">
            <a:extLst>
              <a:ext uri="{FF2B5EF4-FFF2-40B4-BE49-F238E27FC236}">
                <a16:creationId xmlns:a16="http://schemas.microsoft.com/office/drawing/2014/main" id="{DAEF2AA8-C6CC-1645-EED5-333924693B60}"/>
              </a:ext>
            </a:extLst>
          </p:cNvPr>
          <p:cNvCxnSpPr>
            <a:cxnSpLocks/>
          </p:cNvCxnSpPr>
          <p:nvPr/>
        </p:nvCxnSpPr>
        <p:spPr>
          <a:xfrm>
            <a:off x="304499" y="356681"/>
            <a:ext cx="0" cy="11413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71635292-88DE-0C2A-44CB-A8FB6369D3BA}"/>
              </a:ext>
            </a:extLst>
          </p:cNvPr>
          <p:cNvGraphicFramePr>
            <a:graphicFrameLocks/>
          </p:cNvGraphicFramePr>
          <p:nvPr>
            <p:extLst>
              <p:ext uri="{D42A27DB-BD31-4B8C-83A1-F6EECF244321}">
                <p14:modId xmlns:p14="http://schemas.microsoft.com/office/powerpoint/2010/main" val="1244763559"/>
              </p:ext>
            </p:extLst>
          </p:nvPr>
        </p:nvGraphicFramePr>
        <p:xfrm>
          <a:off x="4062754" y="2367876"/>
          <a:ext cx="5713342" cy="3509050"/>
        </p:xfrm>
        <a:graphic>
          <a:graphicData uri="http://schemas.openxmlformats.org/drawingml/2006/chart">
            <c:chart xmlns:c="http://schemas.openxmlformats.org/drawingml/2006/chart" xmlns:r="http://schemas.openxmlformats.org/officeDocument/2006/relationships" r:id="rId4"/>
          </a:graphicData>
        </a:graphic>
      </p:graphicFrame>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FC71FA3-D5E4-82C9-5BDD-21594894C049}"/>
              </a:ext>
            </a:extLst>
          </p:cNvPr>
          <p:cNvSpPr txBox="1">
            <a:spLocks/>
          </p:cNvSpPr>
          <p:nvPr/>
        </p:nvSpPr>
        <p:spPr>
          <a:xfrm>
            <a:off x="339010" y="2407491"/>
            <a:ext cx="3766265"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AU" sz="1050" b="1" i="0" u="none" strike="noStrike" kern="1200" cap="none" spc="0" normalizeH="0" baseline="0" noProof="0">
                <a:ln>
                  <a:noFill/>
                </a:ln>
                <a:solidFill>
                  <a:schemeClr val="bg2">
                    <a:lumMod val="50000"/>
                  </a:schemeClr>
                </a:solidFill>
                <a:effectLst/>
                <a:uLnTx/>
                <a:uFillTx/>
                <a:latin typeface="+mn-lt"/>
                <a:ea typeface="+mj-ea"/>
                <a:cs typeface="+mj-cs"/>
              </a:rPr>
              <a:t>How much knowledge is there in your school/organisation about…</a:t>
            </a:r>
          </a:p>
        </p:txBody>
      </p:sp>
      <p:grpSp>
        <p:nvGrpSpPr>
          <p:cNvPr id="2" name="Group 1">
            <a:extLst>
              <a:ext uri="{FF2B5EF4-FFF2-40B4-BE49-F238E27FC236}">
                <a16:creationId xmlns:a16="http://schemas.microsoft.com/office/drawing/2014/main" id="{E149E087-9BC8-706E-FC74-8536F9D4EC26}"/>
              </a:ext>
            </a:extLst>
          </p:cNvPr>
          <p:cNvGrpSpPr/>
          <p:nvPr/>
        </p:nvGrpSpPr>
        <p:grpSpPr>
          <a:xfrm>
            <a:off x="4645190" y="5990118"/>
            <a:ext cx="1688414" cy="471291"/>
            <a:chOff x="11065837" y="5345264"/>
            <a:chExt cx="1688414" cy="471291"/>
          </a:xfrm>
        </p:grpSpPr>
        <p:sp>
          <p:nvSpPr>
            <p:cNvPr id="10" name="Rectangle 9">
              <a:extLst>
                <a:ext uri="{FF2B5EF4-FFF2-40B4-BE49-F238E27FC236}">
                  <a16:creationId xmlns:a16="http://schemas.microsoft.com/office/drawing/2014/main" id="{E1028829-2A0F-A896-6E80-8EC162F9EFF6}"/>
                </a:ext>
              </a:extLst>
            </p:cNvPr>
            <p:cNvSpPr/>
            <p:nvPr/>
          </p:nvSpPr>
          <p:spPr>
            <a:xfrm>
              <a:off x="11065837" y="5385100"/>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1" name="TextBox 4">
              <a:extLst>
                <a:ext uri="{FF2B5EF4-FFF2-40B4-BE49-F238E27FC236}">
                  <a16:creationId xmlns:a16="http://schemas.microsoft.com/office/drawing/2014/main" id="{A4AEBB15-F2A7-1AAE-8BDF-829877C185EB}"/>
                </a:ext>
              </a:extLst>
            </p:cNvPr>
            <p:cNvSpPr txBox="1"/>
            <p:nvPr/>
          </p:nvSpPr>
          <p:spPr>
            <a:xfrm>
              <a:off x="11232203" y="5345264"/>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dirty="0"/>
                <a:t>Pre-audit</a:t>
              </a:r>
            </a:p>
          </p:txBody>
        </p:sp>
      </p:grpSp>
      <p:grpSp>
        <p:nvGrpSpPr>
          <p:cNvPr id="12" name="Group 11">
            <a:extLst>
              <a:ext uri="{FF2B5EF4-FFF2-40B4-BE49-F238E27FC236}">
                <a16:creationId xmlns:a16="http://schemas.microsoft.com/office/drawing/2014/main" id="{A857E58E-F1AD-D331-0E1C-00CE4CD22EE0}"/>
              </a:ext>
            </a:extLst>
          </p:cNvPr>
          <p:cNvGrpSpPr/>
          <p:nvPr/>
        </p:nvGrpSpPr>
        <p:grpSpPr>
          <a:xfrm>
            <a:off x="6181753" y="5999896"/>
            <a:ext cx="1910836" cy="471291"/>
            <a:chOff x="10576115" y="4977244"/>
            <a:chExt cx="1910836" cy="471291"/>
          </a:xfrm>
        </p:grpSpPr>
        <p:sp>
          <p:nvSpPr>
            <p:cNvPr id="13" name="Rectangle 12">
              <a:extLst>
                <a:ext uri="{FF2B5EF4-FFF2-40B4-BE49-F238E27FC236}">
                  <a16:creationId xmlns:a16="http://schemas.microsoft.com/office/drawing/2014/main" id="{AF69FEF5-8754-25FF-35FF-ECD211A4F4B2}"/>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4" name="TextBox 6">
              <a:extLst>
                <a:ext uri="{FF2B5EF4-FFF2-40B4-BE49-F238E27FC236}">
                  <a16:creationId xmlns:a16="http://schemas.microsoft.com/office/drawing/2014/main" id="{876556E4-5B0B-C1FC-B52E-5908B1347C66}"/>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Post-audit</a:t>
              </a:r>
            </a:p>
          </p:txBody>
        </p:sp>
      </p:grpSp>
      <p:sp>
        <p:nvSpPr>
          <p:cNvPr id="19" name="Slide Number Placeholder 18">
            <a:extLst>
              <a:ext uri="{FF2B5EF4-FFF2-40B4-BE49-F238E27FC236}">
                <a16:creationId xmlns:a16="http://schemas.microsoft.com/office/drawing/2014/main" id="{DB33A68D-0F97-30AA-8C52-D4833C6F0476}"/>
              </a:ext>
            </a:extLst>
          </p:cNvPr>
          <p:cNvSpPr>
            <a:spLocks noGrp="1"/>
          </p:cNvSpPr>
          <p:nvPr>
            <p:ph type="sldNum" sz="quarter" idx="12"/>
          </p:nvPr>
        </p:nvSpPr>
        <p:spPr/>
        <p:txBody>
          <a:bodyPr/>
          <a:lstStyle/>
          <a:p>
            <a:fld id="{C8AAD674-F59F-456A-92C2-B5D4B78A3ED8}" type="slidenum">
              <a:rPr lang="en-AU" smtClean="0"/>
              <a:pPr/>
              <a:t>22</a:t>
            </a:fld>
            <a:endParaRPr lang="en-AU"/>
          </a:p>
        </p:txBody>
      </p:sp>
    </p:spTree>
    <p:extLst>
      <p:ext uri="{BB962C8B-B14F-4D97-AF65-F5344CB8AC3E}">
        <p14:creationId xmlns:p14="http://schemas.microsoft.com/office/powerpoint/2010/main" val="425616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DEA87-8735-0E22-3F5C-C1123503DBC9}"/>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97C9425-7703-ACF8-ED78-205525791E70}"/>
              </a:ext>
            </a:extLst>
          </p:cNvPr>
          <p:cNvSpPr txBox="1">
            <a:spLocks/>
          </p:cNvSpPr>
          <p:nvPr/>
        </p:nvSpPr>
        <p:spPr>
          <a:xfrm>
            <a:off x="2825035" y="2064467"/>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Confidence to improve organisation’s website accessibility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(Nett: Confident)</a:t>
            </a: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BC1C6EB-8498-C726-9A82-7348D09D253F}"/>
              </a:ext>
            </a:extLst>
          </p:cNvPr>
          <p:cNvSpPr txBox="1">
            <a:spLocks/>
          </p:cNvSpPr>
          <p:nvPr/>
        </p:nvSpPr>
        <p:spPr>
          <a:xfrm>
            <a:off x="776697" y="337223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resources to improve the accessibility of its website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F90CC9B-78EF-B204-2BCA-337E4CEF1D36}"/>
              </a:ext>
            </a:extLst>
          </p:cNvPr>
          <p:cNvSpPr txBox="1">
            <a:spLocks/>
          </p:cNvSpPr>
          <p:nvPr/>
        </p:nvSpPr>
        <p:spPr>
          <a:xfrm>
            <a:off x="768758" y="4672218"/>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kumimoji="0" lang="en-AU" sz="1000" i="0" u="none" strike="noStrike" kern="1200" cap="none" spc="0" normalizeH="0" baseline="0" noProof="0">
                <a:ln>
                  <a:noFill/>
                </a:ln>
                <a:solidFill>
                  <a:schemeClr val="bg2">
                    <a:lumMod val="50000"/>
                  </a:schemeClr>
                </a:solidFill>
                <a:effectLst/>
                <a:uLnTx/>
                <a:uFillTx/>
                <a:latin typeface="+mn-lt"/>
                <a:ea typeface="+mj-ea"/>
                <a:cs typeface="+mj-cs"/>
              </a:rPr>
              <a:t>The skills to improve the accessibility of its website</a:t>
            </a:r>
          </a:p>
        </p:txBody>
      </p:sp>
      <p:sp>
        <p:nvSpPr>
          <p:cNvPr id="4" name="Content Placeholder 4">
            <a:extLst>
              <a:ext uri="{FF2B5EF4-FFF2-40B4-BE49-F238E27FC236}">
                <a16:creationId xmlns:a16="http://schemas.microsoft.com/office/drawing/2014/main" id="{732B3974-3A09-33F2-106C-A2F89B7BF940}"/>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Participants in the audit process also showed a substantial improvement in their ‘confidence’ in their organisation’s </a:t>
            </a:r>
            <a:r>
              <a:rPr lang="en-AU" sz="1200" b="0" i="1" dirty="0"/>
              <a:t>skills</a:t>
            </a:r>
            <a:r>
              <a:rPr lang="en-AU" sz="1200" b="0" dirty="0"/>
              <a:t> and their </a:t>
            </a:r>
            <a:r>
              <a:rPr lang="en-AU" sz="1200" b="0" i="1" dirty="0"/>
              <a:t>resources</a:t>
            </a:r>
            <a:r>
              <a:rPr lang="en-AU" sz="1200" b="0" dirty="0"/>
              <a:t> to improve the accessibility of its website. </a:t>
            </a:r>
          </a:p>
        </p:txBody>
      </p:sp>
      <p:cxnSp>
        <p:nvCxnSpPr>
          <p:cNvPr id="35" name="Straight Connector 34">
            <a:extLst>
              <a:ext uri="{FF2B5EF4-FFF2-40B4-BE49-F238E27FC236}">
                <a16:creationId xmlns:a16="http://schemas.microsoft.com/office/drawing/2014/main" id="{23B1A7A0-F7FF-C409-9D42-06A318BBE1EA}"/>
              </a:ext>
            </a:extLst>
          </p:cNvPr>
          <p:cNvCxnSpPr>
            <a:cxnSpLocks/>
          </p:cNvCxnSpPr>
          <p:nvPr/>
        </p:nvCxnSpPr>
        <p:spPr>
          <a:xfrm>
            <a:off x="304499" y="395591"/>
            <a:ext cx="0" cy="9792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6979DB33-9F76-812B-9A7D-6936A3B84CFD}"/>
              </a:ext>
            </a:extLst>
          </p:cNvPr>
          <p:cNvGraphicFramePr>
            <a:graphicFrameLocks/>
          </p:cNvGraphicFramePr>
          <p:nvPr>
            <p:extLst>
              <p:ext uri="{D42A27DB-BD31-4B8C-83A1-F6EECF244321}">
                <p14:modId xmlns:p14="http://schemas.microsoft.com/office/powerpoint/2010/main" val="1466428916"/>
              </p:ext>
            </p:extLst>
          </p:nvPr>
        </p:nvGraphicFramePr>
        <p:xfrm>
          <a:off x="4062754" y="2712277"/>
          <a:ext cx="5713342" cy="2881482"/>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D1FF3DC1-9551-4930-4865-9594BFD84D29}"/>
              </a:ext>
            </a:extLst>
          </p:cNvPr>
          <p:cNvGrpSpPr/>
          <p:nvPr/>
        </p:nvGrpSpPr>
        <p:grpSpPr>
          <a:xfrm>
            <a:off x="4998182" y="6005595"/>
            <a:ext cx="1673899" cy="471291"/>
            <a:chOff x="11556138" y="5440412"/>
            <a:chExt cx="1673899" cy="471291"/>
          </a:xfrm>
        </p:grpSpPr>
        <p:sp>
          <p:nvSpPr>
            <p:cNvPr id="10" name="Rectangle 9">
              <a:extLst>
                <a:ext uri="{FF2B5EF4-FFF2-40B4-BE49-F238E27FC236}">
                  <a16:creationId xmlns:a16="http://schemas.microsoft.com/office/drawing/2014/main" id="{CCB800B5-7E5E-6A70-76DA-1C29D87DA978}"/>
                </a:ext>
              </a:extLst>
            </p:cNvPr>
            <p:cNvSpPr/>
            <p:nvPr/>
          </p:nvSpPr>
          <p:spPr>
            <a:xfrm>
              <a:off x="11556138" y="5470178"/>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1" name="TextBox 4">
              <a:extLst>
                <a:ext uri="{FF2B5EF4-FFF2-40B4-BE49-F238E27FC236}">
                  <a16:creationId xmlns:a16="http://schemas.microsoft.com/office/drawing/2014/main" id="{82B13CC4-82EE-7AA0-ECB7-33946AD57D12}"/>
                </a:ext>
              </a:extLst>
            </p:cNvPr>
            <p:cNvSpPr txBox="1"/>
            <p:nvPr/>
          </p:nvSpPr>
          <p:spPr>
            <a:xfrm>
              <a:off x="11707989" y="5440412"/>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dirty="0"/>
                <a:t>Pre-audit</a:t>
              </a:r>
            </a:p>
          </p:txBody>
        </p:sp>
      </p:grpSp>
      <p:grpSp>
        <p:nvGrpSpPr>
          <p:cNvPr id="12" name="Group 11">
            <a:extLst>
              <a:ext uri="{FF2B5EF4-FFF2-40B4-BE49-F238E27FC236}">
                <a16:creationId xmlns:a16="http://schemas.microsoft.com/office/drawing/2014/main" id="{BCDBD74D-00CF-A612-B7EA-87AD894F1031}"/>
              </a:ext>
            </a:extLst>
          </p:cNvPr>
          <p:cNvGrpSpPr/>
          <p:nvPr/>
        </p:nvGrpSpPr>
        <p:grpSpPr>
          <a:xfrm>
            <a:off x="6162298" y="6005595"/>
            <a:ext cx="1910836" cy="471291"/>
            <a:chOff x="10576115" y="4977244"/>
            <a:chExt cx="1910836" cy="471291"/>
          </a:xfrm>
        </p:grpSpPr>
        <p:sp>
          <p:nvSpPr>
            <p:cNvPr id="13" name="Rectangle 12">
              <a:extLst>
                <a:ext uri="{FF2B5EF4-FFF2-40B4-BE49-F238E27FC236}">
                  <a16:creationId xmlns:a16="http://schemas.microsoft.com/office/drawing/2014/main" id="{865817F0-D4FE-9603-987E-D2D6BB4E4A09}"/>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4" name="TextBox 6">
              <a:extLst>
                <a:ext uri="{FF2B5EF4-FFF2-40B4-BE49-F238E27FC236}">
                  <a16:creationId xmlns:a16="http://schemas.microsoft.com/office/drawing/2014/main" id="{7323F0C3-BA17-C3F2-0802-4EE176E8C1C7}"/>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Post-audit</a:t>
              </a:r>
            </a:p>
          </p:txBody>
        </p:sp>
      </p:grpSp>
      <p:sp>
        <p:nvSpPr>
          <p:cNvPr id="9" name="TextBox 8">
            <a:extLst>
              <a:ext uri="{FF2B5EF4-FFF2-40B4-BE49-F238E27FC236}">
                <a16:creationId xmlns:a16="http://schemas.microsoft.com/office/drawing/2014/main" id="{F0984E0F-4F88-82C2-0843-9E6F5AADCCCA}"/>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confident are you that your school/organisation has the skills to improve the accessibility of its website? Pre-audit base n=31; Post-audit survey base n=20</a:t>
            </a:r>
          </a:p>
          <a:p>
            <a:pPr>
              <a:lnSpc>
                <a:spcPts val="900"/>
              </a:lnSpc>
              <a:spcBef>
                <a:spcPts val="0"/>
              </a:spcBef>
            </a:pPr>
            <a:r>
              <a:rPr lang="en-AU" sz="800">
                <a:solidFill>
                  <a:schemeClr val="bg1">
                    <a:lumMod val="50000"/>
                  </a:schemeClr>
                </a:solidFill>
                <a:latin typeface="Calibri" panose="020F0502020204030204" pitchFamily="34" charset="0"/>
              </a:rPr>
              <a:t>Q. How confident are you that your school/organisation has the resources to improve the accessibility of its website? Pre-audit base n=31; Post-audit survey base n=20</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957BA7B-4BE7-F938-6D94-AB0B0F639A09}"/>
              </a:ext>
            </a:extLst>
          </p:cNvPr>
          <p:cNvSpPr txBox="1">
            <a:spLocks/>
          </p:cNvSpPr>
          <p:nvPr/>
        </p:nvSpPr>
        <p:spPr>
          <a:xfrm>
            <a:off x="339010" y="2528913"/>
            <a:ext cx="3766265"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AU" sz="1050" b="1" i="0" u="none" strike="noStrike" kern="1200" cap="none" spc="0" normalizeH="0" baseline="0" noProof="0">
                <a:ln>
                  <a:noFill/>
                </a:ln>
                <a:solidFill>
                  <a:schemeClr val="bg2">
                    <a:lumMod val="50000"/>
                  </a:schemeClr>
                </a:solidFill>
                <a:effectLst/>
                <a:uLnTx/>
                <a:uFillTx/>
                <a:latin typeface="+mn-lt"/>
                <a:ea typeface="+mj-ea"/>
                <a:cs typeface="+mj-cs"/>
              </a:rPr>
              <a:t>How confident are you that your school/organisation has….</a:t>
            </a:r>
          </a:p>
        </p:txBody>
      </p:sp>
      <p:sp>
        <p:nvSpPr>
          <p:cNvPr id="18" name="Slide Number Placeholder 17">
            <a:extLst>
              <a:ext uri="{FF2B5EF4-FFF2-40B4-BE49-F238E27FC236}">
                <a16:creationId xmlns:a16="http://schemas.microsoft.com/office/drawing/2014/main" id="{7B825AEE-CE18-0A50-F3C7-3078691E9995}"/>
              </a:ext>
            </a:extLst>
          </p:cNvPr>
          <p:cNvSpPr>
            <a:spLocks noGrp="1"/>
          </p:cNvSpPr>
          <p:nvPr>
            <p:ph type="sldNum" sz="quarter" idx="12"/>
          </p:nvPr>
        </p:nvSpPr>
        <p:spPr/>
        <p:txBody>
          <a:bodyPr/>
          <a:lstStyle/>
          <a:p>
            <a:fld id="{C8AAD674-F59F-456A-92C2-B5D4B78A3ED8}" type="slidenum">
              <a:rPr lang="en-AU" smtClean="0"/>
              <a:pPr/>
              <a:t>23</a:t>
            </a:fld>
            <a:endParaRPr lang="en-AU"/>
          </a:p>
        </p:txBody>
      </p:sp>
    </p:spTree>
    <p:extLst>
      <p:ext uri="{BB962C8B-B14F-4D97-AF65-F5344CB8AC3E}">
        <p14:creationId xmlns:p14="http://schemas.microsoft.com/office/powerpoint/2010/main" val="174258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0766-D8C4-F522-D2F0-E9761204E063}"/>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E3338AD-331D-84A4-0FA2-9CC4FC9E02B0}"/>
              </a:ext>
            </a:extLst>
          </p:cNvPr>
          <p:cNvSpPr txBox="1">
            <a:spLocks/>
          </p:cNvSpPr>
          <p:nvPr/>
        </p:nvSpPr>
        <p:spPr>
          <a:xfrm>
            <a:off x="2815510" y="2064647"/>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Proportion </a:t>
            </a: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of organisation’s website that is digitally accessible </a:t>
            </a:r>
          </a:p>
        </p:txBody>
      </p:sp>
      <p:sp>
        <p:nvSpPr>
          <p:cNvPr id="4" name="Content Placeholder 4">
            <a:extLst>
              <a:ext uri="{FF2B5EF4-FFF2-40B4-BE49-F238E27FC236}">
                <a16:creationId xmlns:a16="http://schemas.microsoft.com/office/drawing/2014/main" id="{D5D9A159-D00B-8F21-539A-2E7CCAB3B5F4}"/>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a:t>The evaluation indicated that audit process had a positive impact on the accessibility of participating organisations’ websites, with estimations of the accessible proportions of these website rising significantly after completing the audit process. </a:t>
            </a:r>
          </a:p>
          <a:p>
            <a:pPr>
              <a:lnSpc>
                <a:spcPct val="100000"/>
              </a:lnSpc>
              <a:spcBef>
                <a:spcPts val="0"/>
              </a:spcBef>
              <a:spcAft>
                <a:spcPts val="900"/>
              </a:spcAft>
              <a:defRPr/>
            </a:pPr>
            <a:r>
              <a:rPr lang="en-AU" sz="1200"/>
              <a:t>Half of participants indicated that at least three-quarters of their website was accessible following implementation of the audit actions, compared to only 20% prior to the audits.</a:t>
            </a:r>
          </a:p>
        </p:txBody>
      </p:sp>
      <p:cxnSp>
        <p:nvCxnSpPr>
          <p:cNvPr id="35" name="Straight Connector 34">
            <a:extLst>
              <a:ext uri="{FF2B5EF4-FFF2-40B4-BE49-F238E27FC236}">
                <a16:creationId xmlns:a16="http://schemas.microsoft.com/office/drawing/2014/main" id="{5032B705-1540-BEC1-08A8-D68CE065F0A3}"/>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45DA1B-28AD-CC07-30F2-E4D08DBC569E}"/>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much of your organisation's website do you think is currently accessible to people with disability (i.e. meets the Web Content Accessibility Guidelines)? Pre-audit base n=31; Post-audit survey base n=20</a:t>
            </a:r>
          </a:p>
        </p:txBody>
      </p:sp>
      <p:grpSp>
        <p:nvGrpSpPr>
          <p:cNvPr id="8" name="Group 7">
            <a:extLst>
              <a:ext uri="{FF2B5EF4-FFF2-40B4-BE49-F238E27FC236}">
                <a16:creationId xmlns:a16="http://schemas.microsoft.com/office/drawing/2014/main" id="{1C278307-2345-D8D8-275D-C472F96FBCE2}"/>
              </a:ext>
            </a:extLst>
          </p:cNvPr>
          <p:cNvGrpSpPr/>
          <p:nvPr/>
        </p:nvGrpSpPr>
        <p:grpSpPr>
          <a:xfrm>
            <a:off x="2148229" y="1881018"/>
            <a:ext cx="8482916" cy="3670324"/>
            <a:chOff x="3243604" y="1881018"/>
            <a:chExt cx="8482916" cy="3670324"/>
          </a:xfrm>
        </p:grpSpPr>
        <p:sp>
          <p:nvSpPr>
            <p:cNvPr id="1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04470DA-30EC-E70E-346D-ECB109458B89}"/>
                </a:ext>
              </a:extLst>
            </p:cNvPr>
            <p:cNvSpPr txBox="1">
              <a:spLocks/>
            </p:cNvSpPr>
            <p:nvPr/>
          </p:nvSpPr>
          <p:spPr>
            <a:xfrm>
              <a:off x="7501347" y="5278584"/>
              <a:ext cx="86160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Unsure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D8E6C76-4790-A8FF-C729-A697923BC6C8}"/>
                </a:ext>
              </a:extLst>
            </p:cNvPr>
            <p:cNvSpPr txBox="1">
              <a:spLocks/>
            </p:cNvSpPr>
            <p:nvPr/>
          </p:nvSpPr>
          <p:spPr>
            <a:xfrm>
              <a:off x="3929472" y="5275555"/>
              <a:ext cx="73777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51-75%</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D847433-782E-2DEE-0D53-EBED870881DA}"/>
                </a:ext>
              </a:extLst>
            </p:cNvPr>
            <p:cNvSpPr txBox="1">
              <a:spLocks/>
            </p:cNvSpPr>
            <p:nvPr/>
          </p:nvSpPr>
          <p:spPr>
            <a:xfrm>
              <a:off x="5750333" y="5275555"/>
              <a:ext cx="698092"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76-100%</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graphicFrame>
          <p:nvGraphicFramePr>
            <p:cNvPr id="21"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906013C6-529C-E206-CAC8-66C2E8A644E5}"/>
                </a:ext>
              </a:extLst>
            </p:cNvPr>
            <p:cNvGraphicFramePr>
              <a:graphicFrameLocks/>
            </p:cNvGraphicFramePr>
            <p:nvPr>
              <p:extLst>
                <p:ext uri="{D42A27DB-BD31-4B8C-83A1-F6EECF244321}">
                  <p14:modId xmlns:p14="http://schemas.microsoft.com/office/powerpoint/2010/main" val="2035635479"/>
                </p:ext>
              </p:extLst>
            </p:nvPr>
          </p:nvGraphicFramePr>
          <p:xfrm>
            <a:off x="3243604" y="1881018"/>
            <a:ext cx="5713342" cy="3509050"/>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A357E3ED-2359-CF78-6D61-FCD3DA9C102F}"/>
                </a:ext>
              </a:extLst>
            </p:cNvPr>
            <p:cNvGrpSpPr/>
            <p:nvPr/>
          </p:nvGrpSpPr>
          <p:grpSpPr>
            <a:xfrm>
              <a:off x="10038106" y="3938670"/>
              <a:ext cx="1688414" cy="471291"/>
              <a:chOff x="11128565" y="5302176"/>
              <a:chExt cx="1688414" cy="471291"/>
            </a:xfrm>
          </p:grpSpPr>
          <p:sp>
            <p:nvSpPr>
              <p:cNvPr id="27" name="Rectangle 26">
                <a:extLst>
                  <a:ext uri="{FF2B5EF4-FFF2-40B4-BE49-F238E27FC236}">
                    <a16:creationId xmlns:a16="http://schemas.microsoft.com/office/drawing/2014/main" id="{56539B28-B992-F560-6DC9-57C954F9FD2B}"/>
                  </a:ext>
                </a:extLst>
              </p:cNvPr>
              <p:cNvSpPr/>
              <p:nvPr/>
            </p:nvSpPr>
            <p:spPr>
              <a:xfrm>
                <a:off x="1112856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8" name="TextBox 4">
                <a:extLst>
                  <a:ext uri="{FF2B5EF4-FFF2-40B4-BE49-F238E27FC236}">
                    <a16:creationId xmlns:a16="http://schemas.microsoft.com/office/drawing/2014/main" id="{3FA1C89D-7663-BA8C-2E5E-ECE418C05718}"/>
                  </a:ext>
                </a:extLst>
              </p:cNvPr>
              <p:cNvSpPr txBox="1"/>
              <p:nvPr/>
            </p:nvSpPr>
            <p:spPr>
              <a:xfrm>
                <a:off x="1129493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Pre-audit</a:t>
                </a:r>
              </a:p>
            </p:txBody>
          </p:sp>
        </p:grpSp>
        <p:grpSp>
          <p:nvGrpSpPr>
            <p:cNvPr id="23" name="Group 22">
              <a:extLst>
                <a:ext uri="{FF2B5EF4-FFF2-40B4-BE49-F238E27FC236}">
                  <a16:creationId xmlns:a16="http://schemas.microsoft.com/office/drawing/2014/main" id="{D8123ADE-BBB4-837D-BD5B-99C91C138F3F}"/>
                </a:ext>
              </a:extLst>
            </p:cNvPr>
            <p:cNvGrpSpPr/>
            <p:nvPr/>
          </p:nvGrpSpPr>
          <p:grpSpPr>
            <a:xfrm>
              <a:off x="10039378" y="4342546"/>
              <a:ext cx="1219172" cy="471291"/>
              <a:chOff x="11128565" y="4977244"/>
              <a:chExt cx="1219172" cy="471291"/>
            </a:xfrm>
          </p:grpSpPr>
          <p:sp>
            <p:nvSpPr>
              <p:cNvPr id="24" name="Rectangle 23">
                <a:extLst>
                  <a:ext uri="{FF2B5EF4-FFF2-40B4-BE49-F238E27FC236}">
                    <a16:creationId xmlns:a16="http://schemas.microsoft.com/office/drawing/2014/main" id="{D341E372-28CB-D301-E3EF-CD6009155A6F}"/>
                  </a:ext>
                </a:extLst>
              </p:cNvPr>
              <p:cNvSpPr/>
              <p:nvPr/>
            </p:nvSpPr>
            <p:spPr>
              <a:xfrm>
                <a:off x="1112856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5" name="TextBox 6">
                <a:extLst>
                  <a:ext uri="{FF2B5EF4-FFF2-40B4-BE49-F238E27FC236}">
                    <a16:creationId xmlns:a16="http://schemas.microsoft.com/office/drawing/2014/main" id="{C2AEA5B1-0697-FB45-FA1A-4DB8CF1CE228}"/>
                  </a:ext>
                </a:extLst>
              </p:cNvPr>
              <p:cNvSpPr txBox="1"/>
              <p:nvPr/>
            </p:nvSpPr>
            <p:spPr>
              <a:xfrm>
                <a:off x="11294931" y="4977244"/>
                <a:ext cx="1052806"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Post-audit</a:t>
                </a:r>
              </a:p>
            </p:txBody>
          </p:sp>
        </p:grpSp>
      </p:grpSp>
      <p:sp>
        <p:nvSpPr>
          <p:cNvPr id="30" name="Rectangle: Rounded Corners 29">
            <a:extLst>
              <a:ext uri="{FF2B5EF4-FFF2-40B4-BE49-F238E27FC236}">
                <a16:creationId xmlns:a16="http://schemas.microsoft.com/office/drawing/2014/main" id="{00A67266-4036-B9C4-7B8C-D3020DFD8BCD}"/>
              </a:ext>
            </a:extLst>
          </p:cNvPr>
          <p:cNvSpPr/>
          <p:nvPr/>
        </p:nvSpPr>
        <p:spPr>
          <a:xfrm>
            <a:off x="5135274" y="3381873"/>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3" name="Slide Number Placeholder 2">
            <a:extLst>
              <a:ext uri="{FF2B5EF4-FFF2-40B4-BE49-F238E27FC236}">
                <a16:creationId xmlns:a16="http://schemas.microsoft.com/office/drawing/2014/main" id="{514A4085-FBCB-5653-1421-13D9AA36C394}"/>
              </a:ext>
            </a:extLst>
          </p:cNvPr>
          <p:cNvSpPr>
            <a:spLocks noGrp="1"/>
          </p:cNvSpPr>
          <p:nvPr>
            <p:ph type="sldNum" sz="quarter" idx="12"/>
          </p:nvPr>
        </p:nvSpPr>
        <p:spPr/>
        <p:txBody>
          <a:bodyPr/>
          <a:lstStyle/>
          <a:p>
            <a:fld id="{C8AAD674-F59F-456A-92C2-B5D4B78A3ED8}" type="slidenum">
              <a:rPr lang="en-AU" smtClean="0"/>
              <a:pPr/>
              <a:t>24</a:t>
            </a:fld>
            <a:endParaRPr lang="en-AU"/>
          </a:p>
        </p:txBody>
      </p:sp>
    </p:spTree>
    <p:extLst>
      <p:ext uri="{BB962C8B-B14F-4D97-AF65-F5344CB8AC3E}">
        <p14:creationId xmlns:p14="http://schemas.microsoft.com/office/powerpoint/2010/main" val="19082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D6C3-F469-8A26-FCBB-31C7145331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5E0F6E-601A-D893-0186-4F0E520A76C8}"/>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likely is your school/organisation to do each the following in the future to improve the accessibility of your website/ digital assets? Pre-audit base n=31; Post-audit base n=20</a:t>
            </a:r>
          </a:p>
        </p:txBody>
      </p:sp>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ABA76AF-EF65-2294-49FE-128036B8CBA3}"/>
              </a:ext>
            </a:extLst>
          </p:cNvPr>
          <p:cNvSpPr txBox="1">
            <a:spLocks/>
          </p:cNvSpPr>
          <p:nvPr/>
        </p:nvSpPr>
        <p:spPr>
          <a:xfrm>
            <a:off x="2825035" y="2065841"/>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Likelihood to take action to improve organisation’s digital accessibility </a:t>
            </a:r>
          </a:p>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(Nett: Likely)</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506B224-0395-739A-A62E-D96462EEA7B3}"/>
              </a:ext>
            </a:extLst>
          </p:cNvPr>
          <p:cNvSpPr txBox="1">
            <a:spLocks/>
          </p:cNvSpPr>
          <p:nvPr/>
        </p:nvSpPr>
        <p:spPr>
          <a:xfrm>
            <a:off x="808189" y="2683922"/>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Commission an external audit of your organisation’s website regularly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8967474-0753-3832-169A-52D47EE92EA1}"/>
              </a:ext>
            </a:extLst>
          </p:cNvPr>
          <p:cNvSpPr txBox="1">
            <a:spLocks/>
          </p:cNvSpPr>
          <p:nvPr/>
        </p:nvSpPr>
        <p:spPr>
          <a:xfrm>
            <a:off x="808189" y="4629540"/>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Internally monitor the accessibility of your organisation’s website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Content Placeholder 4">
            <a:extLst>
              <a:ext uri="{FF2B5EF4-FFF2-40B4-BE49-F238E27FC236}">
                <a16:creationId xmlns:a16="http://schemas.microsoft.com/office/drawing/2014/main" id="{DDE9B05E-45B0-D990-02C2-720659035836}"/>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b="0"/>
          </a:p>
        </p:txBody>
      </p:sp>
      <p:cxnSp>
        <p:nvCxnSpPr>
          <p:cNvPr id="35" name="Straight Connector 34">
            <a:extLst>
              <a:ext uri="{FF2B5EF4-FFF2-40B4-BE49-F238E27FC236}">
                <a16:creationId xmlns:a16="http://schemas.microsoft.com/office/drawing/2014/main" id="{0144E802-AD49-B5E1-D00D-EEECE70FF22E}"/>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8B7F7DD7-B131-665F-1920-53F147B9079B}"/>
              </a:ext>
            </a:extLst>
          </p:cNvPr>
          <p:cNvGraphicFramePr>
            <a:graphicFrameLocks/>
          </p:cNvGraphicFramePr>
          <p:nvPr>
            <p:extLst>
              <p:ext uri="{D42A27DB-BD31-4B8C-83A1-F6EECF244321}">
                <p14:modId xmlns:p14="http://schemas.microsoft.com/office/powerpoint/2010/main" val="1522317606"/>
              </p:ext>
            </p:extLst>
          </p:nvPr>
        </p:nvGraphicFramePr>
        <p:xfrm>
          <a:off x="4761948" y="2362655"/>
          <a:ext cx="5444828" cy="350905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F25B18B5-9205-9FF9-A306-F28854DBAC95}"/>
              </a:ext>
            </a:extLst>
          </p:cNvPr>
          <p:cNvGrpSpPr/>
          <p:nvPr/>
        </p:nvGrpSpPr>
        <p:grpSpPr>
          <a:xfrm>
            <a:off x="4675531" y="6005595"/>
            <a:ext cx="1688414" cy="471291"/>
            <a:chOff x="10576115" y="5302176"/>
            <a:chExt cx="1688414" cy="471291"/>
          </a:xfrm>
        </p:grpSpPr>
        <p:sp>
          <p:nvSpPr>
            <p:cNvPr id="10" name="Rectangle 9">
              <a:extLst>
                <a:ext uri="{FF2B5EF4-FFF2-40B4-BE49-F238E27FC236}">
                  <a16:creationId xmlns:a16="http://schemas.microsoft.com/office/drawing/2014/main" id="{B72376CC-6CEE-9E08-BE83-ECD110A7D4BA}"/>
                </a:ext>
              </a:extLst>
            </p:cNvPr>
            <p:cNvSpPr/>
            <p:nvPr/>
          </p:nvSpPr>
          <p:spPr>
            <a:xfrm>
              <a:off x="1057611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1" name="TextBox 4">
              <a:extLst>
                <a:ext uri="{FF2B5EF4-FFF2-40B4-BE49-F238E27FC236}">
                  <a16:creationId xmlns:a16="http://schemas.microsoft.com/office/drawing/2014/main" id="{A73BF175-B21B-21BB-441C-F0ACA2A860EB}"/>
                </a:ext>
              </a:extLst>
            </p:cNvPr>
            <p:cNvSpPr txBox="1"/>
            <p:nvPr/>
          </p:nvSpPr>
          <p:spPr>
            <a:xfrm>
              <a:off x="1074248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Pre-audit</a:t>
              </a:r>
            </a:p>
          </p:txBody>
        </p:sp>
      </p:grpSp>
      <p:grpSp>
        <p:nvGrpSpPr>
          <p:cNvPr id="12" name="Group 11">
            <a:extLst>
              <a:ext uri="{FF2B5EF4-FFF2-40B4-BE49-F238E27FC236}">
                <a16:creationId xmlns:a16="http://schemas.microsoft.com/office/drawing/2014/main" id="{EF9DA3A1-8A2B-F591-711C-B1067ED39AF0}"/>
              </a:ext>
            </a:extLst>
          </p:cNvPr>
          <p:cNvGrpSpPr/>
          <p:nvPr/>
        </p:nvGrpSpPr>
        <p:grpSpPr>
          <a:xfrm>
            <a:off x="6181753" y="5999896"/>
            <a:ext cx="1910836" cy="471291"/>
            <a:chOff x="10576115" y="4977244"/>
            <a:chExt cx="1910836" cy="471291"/>
          </a:xfrm>
        </p:grpSpPr>
        <p:sp>
          <p:nvSpPr>
            <p:cNvPr id="13" name="Rectangle 12">
              <a:extLst>
                <a:ext uri="{FF2B5EF4-FFF2-40B4-BE49-F238E27FC236}">
                  <a16:creationId xmlns:a16="http://schemas.microsoft.com/office/drawing/2014/main" id="{4C48AC3D-A6F5-B855-5072-8ED94FB22DC2}"/>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4" name="TextBox 6">
              <a:extLst>
                <a:ext uri="{FF2B5EF4-FFF2-40B4-BE49-F238E27FC236}">
                  <a16:creationId xmlns:a16="http://schemas.microsoft.com/office/drawing/2014/main" id="{54405D57-8813-DC51-8643-15F9235EB179}"/>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Post-audit</a:t>
              </a:r>
            </a:p>
          </p:txBody>
        </p:sp>
      </p:grpSp>
      <p:sp>
        <p:nvSpPr>
          <p:cNvPr id="1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59B55DC-AB6A-05D3-3E53-34AB72F33DBC}"/>
              </a:ext>
            </a:extLst>
          </p:cNvPr>
          <p:cNvSpPr txBox="1">
            <a:spLocks/>
          </p:cNvSpPr>
          <p:nvPr/>
        </p:nvSpPr>
        <p:spPr>
          <a:xfrm>
            <a:off x="808189" y="3996692"/>
            <a:ext cx="393382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Become a financial member of the Centre for Accessibility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8" name="Content Placeholder 4">
            <a:extLst>
              <a:ext uri="{FF2B5EF4-FFF2-40B4-BE49-F238E27FC236}">
                <a16:creationId xmlns:a16="http://schemas.microsoft.com/office/drawing/2014/main" id="{CDB0E0C5-786C-4D16-6F39-80F8621CD277}"/>
              </a:ext>
            </a:extLst>
          </p:cNvPr>
          <p:cNvSpPr txBox="1">
            <a:spLocks/>
          </p:cNvSpPr>
          <p:nvPr/>
        </p:nvSpPr>
        <p:spPr>
          <a:xfrm>
            <a:off x="346062" y="209457"/>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Following the audit process, participants recorded an increase in their likelihood to </a:t>
            </a:r>
            <a:r>
              <a:rPr lang="en-AU" sz="1200" i="1" dirty="0"/>
              <a:t>regularly commission an external audit of their website </a:t>
            </a:r>
            <a:r>
              <a:rPr lang="en-AU" sz="1200" dirty="0"/>
              <a:t>and to </a:t>
            </a:r>
            <a:r>
              <a:rPr lang="en-AU" sz="1200" i="1" dirty="0"/>
              <a:t>become a non-financial member of CFA Australia</a:t>
            </a:r>
            <a:r>
              <a:rPr lang="en-AU" sz="1200" dirty="0"/>
              <a:t>, though t</a:t>
            </a:r>
            <a:r>
              <a:rPr lang="en-AU" sz="1200" b="0" dirty="0"/>
              <a:t>heir likelihood to become a </a:t>
            </a:r>
            <a:r>
              <a:rPr lang="en-AU" sz="1200" b="0" i="1" dirty="0"/>
              <a:t>financial member of CFA Australia</a:t>
            </a:r>
            <a:r>
              <a:rPr lang="en-AU" sz="1200" i="1" dirty="0"/>
              <a:t> </a:t>
            </a:r>
            <a:r>
              <a:rPr lang="en-AU" sz="1200" dirty="0"/>
              <a:t>remained relatively low.</a:t>
            </a:r>
            <a:r>
              <a:rPr lang="en-AU" sz="1200" b="0" dirty="0"/>
              <a:t> </a:t>
            </a:r>
          </a:p>
          <a:p>
            <a:pPr>
              <a:lnSpc>
                <a:spcPct val="100000"/>
              </a:lnSpc>
              <a:spcBef>
                <a:spcPts val="0"/>
              </a:spcBef>
              <a:spcAft>
                <a:spcPts val="900"/>
              </a:spcAft>
              <a:defRPr/>
            </a:pPr>
            <a:r>
              <a:rPr lang="en-AU" sz="1200" b="0" dirty="0"/>
              <a:t>Organisations’ likelihood to internally monitor their websites accessibility and to </a:t>
            </a:r>
            <a:r>
              <a:rPr lang="en-AU" sz="1200" b="0" i="1" dirty="0"/>
              <a:t>ensure staff are trained to implement accessibility principles </a:t>
            </a:r>
            <a:r>
              <a:rPr lang="en-AU" sz="1200" b="0" dirty="0"/>
              <a:t>remained high and stable pre compared to post-audit. This likely reflects a high degree of commitment to digital accessibility that prompted these organisations to take part in the audit process in the first place.</a:t>
            </a: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B9C77C6-80C1-1012-0B23-753DF164FA68}"/>
              </a:ext>
            </a:extLst>
          </p:cNvPr>
          <p:cNvSpPr txBox="1">
            <a:spLocks/>
          </p:cNvSpPr>
          <p:nvPr/>
        </p:nvSpPr>
        <p:spPr>
          <a:xfrm>
            <a:off x="808189" y="3332539"/>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Become a non-financial member of the Centre for Accessibility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1FEAAC2-1570-FAB0-B914-2607E3280B71}"/>
              </a:ext>
            </a:extLst>
          </p:cNvPr>
          <p:cNvSpPr txBox="1">
            <a:spLocks/>
          </p:cNvSpPr>
          <p:nvPr/>
        </p:nvSpPr>
        <p:spPr>
          <a:xfrm>
            <a:off x="808189" y="5263332"/>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Ensure relevant staff are trained to understand and implement accessibility principles on your organisation’s website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Slide Number Placeholder 15">
            <a:extLst>
              <a:ext uri="{FF2B5EF4-FFF2-40B4-BE49-F238E27FC236}">
                <a16:creationId xmlns:a16="http://schemas.microsoft.com/office/drawing/2014/main" id="{C9B7A922-32A6-C28F-54F7-57F64AFEC98D}"/>
              </a:ext>
            </a:extLst>
          </p:cNvPr>
          <p:cNvSpPr>
            <a:spLocks noGrp="1"/>
          </p:cNvSpPr>
          <p:nvPr>
            <p:ph type="sldNum" sz="quarter" idx="12"/>
          </p:nvPr>
        </p:nvSpPr>
        <p:spPr/>
        <p:txBody>
          <a:bodyPr/>
          <a:lstStyle/>
          <a:p>
            <a:fld id="{C8AAD674-F59F-456A-92C2-B5D4B78A3ED8}" type="slidenum">
              <a:rPr lang="en-AU" smtClean="0"/>
              <a:pPr/>
              <a:t>25</a:t>
            </a:fld>
            <a:endParaRPr lang="en-AU"/>
          </a:p>
        </p:txBody>
      </p:sp>
    </p:spTree>
    <p:extLst>
      <p:ext uri="{BB962C8B-B14F-4D97-AF65-F5344CB8AC3E}">
        <p14:creationId xmlns:p14="http://schemas.microsoft.com/office/powerpoint/2010/main" val="425492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FE86-9F3E-5E66-E5A2-A3046B03F6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ABE90D-C883-2E59-B945-DA73F779D22D}"/>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likely is your school/organisation to do each the following in the future to improve the accessibility of your website/ digital assets? Pre-audit base n=31; Post-audit base n=20</a:t>
            </a:r>
          </a:p>
        </p:txBody>
      </p:sp>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44A04D2-5A33-8C61-7BA0-A7FEAD5190AF}"/>
              </a:ext>
            </a:extLst>
          </p:cNvPr>
          <p:cNvSpPr txBox="1">
            <a:spLocks/>
          </p:cNvSpPr>
          <p:nvPr/>
        </p:nvSpPr>
        <p:spPr>
          <a:xfrm>
            <a:off x="2825035" y="2065841"/>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Likelihood to take action to improve organisation’s digital accessibility </a:t>
            </a:r>
          </a:p>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(Nett: Likely)</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852BC80-D820-7114-4D8D-80BF7D9EE95B}"/>
              </a:ext>
            </a:extLst>
          </p:cNvPr>
          <p:cNvSpPr txBox="1">
            <a:spLocks/>
          </p:cNvSpPr>
          <p:nvPr/>
        </p:nvSpPr>
        <p:spPr>
          <a:xfrm>
            <a:off x="807554" y="2986721"/>
            <a:ext cx="37909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dirty="0">
                <a:solidFill>
                  <a:schemeClr val="bg2">
                    <a:lumMod val="50000"/>
                  </a:schemeClr>
                </a:solidFill>
                <a:ea typeface="+mj-ea"/>
                <a:cs typeface="+mj-cs"/>
              </a:rPr>
              <a:t>Take action to ensure all new content on your organisation’s website is accessible</a:t>
            </a:r>
            <a:endParaRPr kumimoji="0" lang="en-AU" sz="1000" i="0" u="none" strike="noStrike" kern="1200" cap="none" spc="0" normalizeH="0" baseline="0" noProof="0" dirty="0">
              <a:ln>
                <a:noFill/>
              </a:ln>
              <a:solidFill>
                <a:schemeClr val="bg2">
                  <a:lumMod val="50000"/>
                </a:schemeClr>
              </a:solidFill>
              <a:effectLst/>
              <a:uLnTx/>
              <a:uFillTx/>
              <a:latin typeface="+mn-lt"/>
              <a:ea typeface="+mj-ea"/>
              <a:cs typeface="+mj-cs"/>
            </a:endParaRPr>
          </a:p>
        </p:txBody>
      </p:sp>
      <p:sp>
        <p:nvSpPr>
          <p:cNvPr id="4" name="Content Placeholder 4">
            <a:extLst>
              <a:ext uri="{FF2B5EF4-FFF2-40B4-BE49-F238E27FC236}">
                <a16:creationId xmlns:a16="http://schemas.microsoft.com/office/drawing/2014/main" id="{CEE8B365-4D0E-C302-6FC3-42C49E952CAE}"/>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b="0"/>
          </a:p>
        </p:txBody>
      </p:sp>
      <p:cxnSp>
        <p:nvCxnSpPr>
          <p:cNvPr id="35" name="Straight Connector 34">
            <a:extLst>
              <a:ext uri="{FF2B5EF4-FFF2-40B4-BE49-F238E27FC236}">
                <a16:creationId xmlns:a16="http://schemas.microsoft.com/office/drawing/2014/main" id="{2CB31C42-7FCF-2A5E-4BC7-5AD035A37B5C}"/>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125B7090-C62A-170A-7A6C-33CDBE52FB18}"/>
              </a:ext>
            </a:extLst>
          </p:cNvPr>
          <p:cNvGraphicFramePr>
            <a:graphicFrameLocks/>
          </p:cNvGraphicFramePr>
          <p:nvPr>
            <p:extLst>
              <p:ext uri="{D42A27DB-BD31-4B8C-83A1-F6EECF244321}">
                <p14:modId xmlns:p14="http://schemas.microsoft.com/office/powerpoint/2010/main" val="796647060"/>
              </p:ext>
            </p:extLst>
          </p:nvPr>
        </p:nvGraphicFramePr>
        <p:xfrm>
          <a:off x="4757881" y="2603037"/>
          <a:ext cx="5444828" cy="1517053"/>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63482282-FDC8-1D1D-94A9-251DAA7A31E0}"/>
              </a:ext>
            </a:extLst>
          </p:cNvPr>
          <p:cNvGrpSpPr/>
          <p:nvPr/>
        </p:nvGrpSpPr>
        <p:grpSpPr>
          <a:xfrm>
            <a:off x="4929612" y="5999896"/>
            <a:ext cx="1688414" cy="471291"/>
            <a:chOff x="10576115" y="5302176"/>
            <a:chExt cx="1688414" cy="471291"/>
          </a:xfrm>
        </p:grpSpPr>
        <p:sp>
          <p:nvSpPr>
            <p:cNvPr id="10" name="Rectangle 9">
              <a:extLst>
                <a:ext uri="{FF2B5EF4-FFF2-40B4-BE49-F238E27FC236}">
                  <a16:creationId xmlns:a16="http://schemas.microsoft.com/office/drawing/2014/main" id="{EDC85BCB-D83A-22FE-57DC-CF020A8CAF58}"/>
                </a:ext>
              </a:extLst>
            </p:cNvPr>
            <p:cNvSpPr/>
            <p:nvPr/>
          </p:nvSpPr>
          <p:spPr>
            <a:xfrm>
              <a:off x="1057611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1" name="TextBox 4">
              <a:extLst>
                <a:ext uri="{FF2B5EF4-FFF2-40B4-BE49-F238E27FC236}">
                  <a16:creationId xmlns:a16="http://schemas.microsoft.com/office/drawing/2014/main" id="{D1F5B587-F195-B36C-2B69-9A1C32F14C04}"/>
                </a:ext>
              </a:extLst>
            </p:cNvPr>
            <p:cNvSpPr txBox="1"/>
            <p:nvPr/>
          </p:nvSpPr>
          <p:spPr>
            <a:xfrm>
              <a:off x="1074248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dirty="0"/>
                <a:t>Pre-audit</a:t>
              </a:r>
            </a:p>
          </p:txBody>
        </p:sp>
      </p:grpSp>
      <p:grpSp>
        <p:nvGrpSpPr>
          <p:cNvPr id="12" name="Group 11">
            <a:extLst>
              <a:ext uri="{FF2B5EF4-FFF2-40B4-BE49-F238E27FC236}">
                <a16:creationId xmlns:a16="http://schemas.microsoft.com/office/drawing/2014/main" id="{E495E31E-E948-D15E-C0C2-49FA1F0628EE}"/>
              </a:ext>
            </a:extLst>
          </p:cNvPr>
          <p:cNvGrpSpPr/>
          <p:nvPr/>
        </p:nvGrpSpPr>
        <p:grpSpPr>
          <a:xfrm>
            <a:off x="6181753" y="5999896"/>
            <a:ext cx="1910836" cy="471291"/>
            <a:chOff x="10576115" y="4977244"/>
            <a:chExt cx="1910836" cy="471291"/>
          </a:xfrm>
        </p:grpSpPr>
        <p:sp>
          <p:nvSpPr>
            <p:cNvPr id="13" name="Rectangle 12">
              <a:extLst>
                <a:ext uri="{FF2B5EF4-FFF2-40B4-BE49-F238E27FC236}">
                  <a16:creationId xmlns:a16="http://schemas.microsoft.com/office/drawing/2014/main" id="{BADFB679-A785-06D0-340C-537CC3583307}"/>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4" name="TextBox 6">
              <a:extLst>
                <a:ext uri="{FF2B5EF4-FFF2-40B4-BE49-F238E27FC236}">
                  <a16:creationId xmlns:a16="http://schemas.microsoft.com/office/drawing/2014/main" id="{7E79C86C-7F1F-CC3B-3174-056D04CDA27A}"/>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Post-audit</a:t>
              </a:r>
            </a:p>
          </p:txBody>
        </p:sp>
      </p:grpSp>
      <p:sp>
        <p:nvSpPr>
          <p:cNvPr id="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B3C353C-6E51-4C73-ADE2-3768F57C2455}"/>
              </a:ext>
            </a:extLst>
          </p:cNvPr>
          <p:cNvSpPr txBox="1">
            <a:spLocks/>
          </p:cNvSpPr>
          <p:nvPr/>
        </p:nvSpPr>
        <p:spPr>
          <a:xfrm>
            <a:off x="807554" y="353086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Commit to maintaining a high level of accessibility of your organisation’s website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8" name="Content Placeholder 4">
            <a:extLst>
              <a:ext uri="{FF2B5EF4-FFF2-40B4-BE49-F238E27FC236}">
                <a16:creationId xmlns:a16="http://schemas.microsoft.com/office/drawing/2014/main" id="{A527F2F9-BFAB-1423-D4F8-960F6F72FF02}"/>
              </a:ext>
            </a:extLst>
          </p:cNvPr>
          <p:cNvSpPr txBox="1">
            <a:spLocks/>
          </p:cNvSpPr>
          <p:nvPr/>
        </p:nvSpPr>
        <p:spPr>
          <a:xfrm>
            <a:off x="346062" y="209457"/>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Despite these very positive indications, there was a decrease recorded in organisations’ likelihood to </a:t>
            </a:r>
            <a:r>
              <a:rPr lang="en-AU" sz="1200" i="1" dirty="0"/>
              <a:t>commit to maintaining a high level of accessibility</a:t>
            </a:r>
            <a:r>
              <a:rPr lang="en-AU" sz="1200" dirty="0"/>
              <a:t> and to </a:t>
            </a:r>
            <a:r>
              <a:rPr lang="en-AU" sz="1200" i="1" dirty="0"/>
              <a:t>take action to ensure all new website content is accessible</a:t>
            </a:r>
            <a:r>
              <a:rPr lang="en-AU" sz="1200" dirty="0"/>
              <a:t>. When analysed in conjunction with participants comments about what they find to be the greatest </a:t>
            </a:r>
            <a:r>
              <a:rPr lang="en-AU" sz="1200" i="1" dirty="0"/>
              <a:t>challenge</a:t>
            </a:r>
            <a:r>
              <a:rPr lang="en-AU" sz="1200" dirty="0"/>
              <a:t> for their organisation in making their website accessible (shown below and overleaf), it is likely that this decrease is driven by the limited capacity and resources organisations have to commit to ongoing efforts to improve their digital accessibility. </a:t>
            </a:r>
          </a:p>
          <a:p>
            <a:pPr>
              <a:lnSpc>
                <a:spcPct val="100000"/>
              </a:lnSpc>
              <a:spcBef>
                <a:spcPts val="0"/>
              </a:spcBef>
              <a:spcAft>
                <a:spcPts val="900"/>
              </a:spcAft>
              <a:defRPr/>
            </a:pPr>
            <a:r>
              <a:rPr lang="en-AU" sz="1200" dirty="0"/>
              <a:t>Participants described having limited time, budget, resources and skills to spare to give accessibility the focus they might like to.</a:t>
            </a:r>
          </a:p>
          <a:p>
            <a:pPr>
              <a:lnSpc>
                <a:spcPct val="100000"/>
              </a:lnSpc>
              <a:spcBef>
                <a:spcPts val="0"/>
              </a:spcBef>
              <a:spcAft>
                <a:spcPts val="900"/>
              </a:spcAft>
              <a:defRPr/>
            </a:pPr>
            <a:r>
              <a:rPr lang="en-AU" sz="1200" dirty="0"/>
              <a:t>This finding highlights a need for resources, supports and subsidies that could facilitate such organisations improving and maintaining their accessibility going forward – beyond the audit process itself.</a:t>
            </a:r>
            <a:endParaRPr lang="en-AU" sz="1200" b="0" dirty="0"/>
          </a:p>
        </p:txBody>
      </p:sp>
      <p:sp>
        <p:nvSpPr>
          <p:cNvPr id="20" name="Speech Bubble: Rectangle 19">
            <a:extLst>
              <a:ext uri="{FF2B5EF4-FFF2-40B4-BE49-F238E27FC236}">
                <a16:creationId xmlns:a16="http://schemas.microsoft.com/office/drawing/2014/main" id="{F28D1D63-CEC7-0F65-0931-0D6FE642269E}"/>
              </a:ext>
            </a:extLst>
          </p:cNvPr>
          <p:cNvSpPr/>
          <p:nvPr/>
        </p:nvSpPr>
        <p:spPr>
          <a:xfrm>
            <a:off x="803275" y="4269959"/>
            <a:ext cx="3199019" cy="1294379"/>
          </a:xfrm>
          <a:prstGeom prst="wedgeRectCallou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l"/>
            <a:r>
              <a:rPr lang="en-AU" sz="1000" i="1">
                <a:solidFill>
                  <a:schemeClr val="accent4"/>
                </a:solidFill>
              </a:rPr>
              <a:t>“Cost to make changes that are beyond our internal capacity. We need to employ a web developer to make some changes and as a not-for-profit, the cost is somewhat prohibitive.”</a:t>
            </a:r>
          </a:p>
        </p:txBody>
      </p:sp>
      <p:sp>
        <p:nvSpPr>
          <p:cNvPr id="21" name="Speech Bubble: Rectangle 20">
            <a:extLst>
              <a:ext uri="{FF2B5EF4-FFF2-40B4-BE49-F238E27FC236}">
                <a16:creationId xmlns:a16="http://schemas.microsoft.com/office/drawing/2014/main" id="{E4C834AE-E393-004A-B38B-BCE1F1585250}"/>
              </a:ext>
            </a:extLst>
          </p:cNvPr>
          <p:cNvSpPr/>
          <p:nvPr/>
        </p:nvSpPr>
        <p:spPr>
          <a:xfrm>
            <a:off x="4599093" y="4269959"/>
            <a:ext cx="3199019" cy="1294379"/>
          </a:xfrm>
          <a:prstGeom prst="wedgeRectCallou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l"/>
            <a:r>
              <a:rPr lang="en-AU" sz="1000" i="1">
                <a:solidFill>
                  <a:schemeClr val="accent4"/>
                </a:solidFill>
              </a:rPr>
              <a:t>“Lack of resources is impacting our ability to action change… i.e. even though there is a high level of intent re: following the WCAG standard, without resourcing it is difficult to firmly commit to implementing the necessary changes”</a:t>
            </a:r>
          </a:p>
        </p:txBody>
      </p:sp>
      <p:sp>
        <p:nvSpPr>
          <p:cNvPr id="22" name="Speech Bubble: Rectangle 21">
            <a:extLst>
              <a:ext uri="{FF2B5EF4-FFF2-40B4-BE49-F238E27FC236}">
                <a16:creationId xmlns:a16="http://schemas.microsoft.com/office/drawing/2014/main" id="{B4A1EBB2-0085-C722-AF93-A2C7FCF41F0C}"/>
              </a:ext>
            </a:extLst>
          </p:cNvPr>
          <p:cNvSpPr/>
          <p:nvPr/>
        </p:nvSpPr>
        <p:spPr>
          <a:xfrm>
            <a:off x="8394911" y="4269959"/>
            <a:ext cx="3199019" cy="1294379"/>
          </a:xfrm>
          <a:prstGeom prst="wedgeRectCallou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l"/>
            <a:r>
              <a:rPr lang="en-AU" sz="1000" i="1">
                <a:solidFill>
                  <a:schemeClr val="accent4"/>
                </a:solidFill>
              </a:rPr>
              <a:t>As a not-for-profit organisation, we require funding to be able to engage website consultants to make the enhancements recommended in your report.</a:t>
            </a:r>
          </a:p>
        </p:txBody>
      </p:sp>
      <p:sp>
        <p:nvSpPr>
          <p:cNvPr id="8" name="Slide Number Placeholder 7">
            <a:extLst>
              <a:ext uri="{FF2B5EF4-FFF2-40B4-BE49-F238E27FC236}">
                <a16:creationId xmlns:a16="http://schemas.microsoft.com/office/drawing/2014/main" id="{D97BFC1F-617D-A7BF-58CC-6551D23EE518}"/>
              </a:ext>
            </a:extLst>
          </p:cNvPr>
          <p:cNvSpPr>
            <a:spLocks noGrp="1"/>
          </p:cNvSpPr>
          <p:nvPr>
            <p:ph type="sldNum" sz="quarter" idx="12"/>
          </p:nvPr>
        </p:nvSpPr>
        <p:spPr/>
        <p:txBody>
          <a:bodyPr/>
          <a:lstStyle/>
          <a:p>
            <a:fld id="{C8AAD674-F59F-456A-92C2-B5D4B78A3ED8}" type="slidenum">
              <a:rPr lang="en-AU" smtClean="0"/>
              <a:pPr/>
              <a:t>26</a:t>
            </a:fld>
            <a:endParaRPr lang="en-AU"/>
          </a:p>
        </p:txBody>
      </p:sp>
    </p:spTree>
    <p:extLst>
      <p:ext uri="{BB962C8B-B14F-4D97-AF65-F5344CB8AC3E}">
        <p14:creationId xmlns:p14="http://schemas.microsoft.com/office/powerpoint/2010/main" val="2629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A35B-EDEC-AD85-8887-8BA8C8B41FC8}"/>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B2BEED30-1798-C2CB-20F6-827664F24FC1}"/>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44C1D0FC-B5DA-5416-AB84-05F8A1DBA86C}"/>
              </a:ext>
            </a:extLst>
          </p:cNvPr>
          <p:cNvCxnSpPr>
            <a:cxnSpLocks/>
          </p:cNvCxnSpPr>
          <p:nvPr/>
        </p:nvCxnSpPr>
        <p:spPr>
          <a:xfrm>
            <a:off x="345761" y="328100"/>
            <a:ext cx="0" cy="11391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F1A11B-6BD6-E8BC-EC66-62B22759E44B}"/>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lvl="1">
              <a:lnSpc>
                <a:spcPts val="900"/>
              </a:lnSpc>
              <a:spcBef>
                <a:spcPts val="0"/>
              </a:spcBef>
            </a:pPr>
            <a:r>
              <a:rPr lang="en-AU" sz="800" b="0">
                <a:solidFill>
                  <a:schemeClr val="bg1">
                    <a:lumMod val="50000"/>
                  </a:schemeClr>
                </a:solidFill>
                <a:latin typeface="Calibri" panose="020F0502020204030204" pitchFamily="34" charset="0"/>
              </a:rPr>
              <a:t>Q16 - What do you feel is the greatest challenge for your organisation in making your website accessible for people with disability? Q17 - What would be of most help to your organisation in making your website accessible for people with </a:t>
            </a:r>
            <a:r>
              <a:rPr lang="en-AU" sz="800" b="0" err="1">
                <a:solidFill>
                  <a:schemeClr val="bg1">
                    <a:lumMod val="50000"/>
                  </a:schemeClr>
                </a:solidFill>
                <a:latin typeface="Calibri" panose="020F0502020204030204" pitchFamily="34" charset="0"/>
              </a:rPr>
              <a:t>disability?Please</a:t>
            </a:r>
            <a:r>
              <a:rPr lang="en-AU" sz="800" b="0">
                <a:solidFill>
                  <a:schemeClr val="bg1">
                    <a:lumMod val="50000"/>
                  </a:schemeClr>
                </a:solidFill>
                <a:latin typeface="Calibri" panose="020F0502020204030204" pitchFamily="34" charset="0"/>
              </a:rPr>
              <a:t> </a:t>
            </a:r>
            <a:r>
              <a:rPr lang="en-AU" sz="800" b="0" err="1">
                <a:solidFill>
                  <a:schemeClr val="bg1">
                    <a:lumMod val="50000"/>
                  </a:schemeClr>
                </a:solidFill>
                <a:latin typeface="Calibri" panose="020F0502020204030204" pitchFamily="34" charset="0"/>
              </a:rPr>
              <a:t>writePost</a:t>
            </a:r>
            <a:r>
              <a:rPr lang="en-AU" sz="800" b="0">
                <a:solidFill>
                  <a:schemeClr val="bg1">
                    <a:lumMod val="50000"/>
                  </a:schemeClr>
                </a:solidFill>
                <a:latin typeface="Calibri" panose="020F0502020204030204" pitchFamily="34" charset="0"/>
              </a:rPr>
              <a:t>-audit base n=20</a:t>
            </a:r>
            <a:endParaRPr lang="en-AU" sz="800">
              <a:solidFill>
                <a:schemeClr val="bg1">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C7F141EF-8954-39E9-DCC1-E70A82CF92C8}"/>
              </a:ext>
            </a:extLst>
          </p:cNvPr>
          <p:cNvSpPr txBox="1"/>
          <p:nvPr/>
        </p:nvSpPr>
        <p:spPr>
          <a:xfrm>
            <a:off x="6501877" y="1779895"/>
            <a:ext cx="4881217" cy="3881438"/>
          </a:xfrm>
          <a:prstGeom prst="rect">
            <a:avLst/>
          </a:prstGeom>
          <a:noFill/>
        </p:spPr>
        <p:txBody>
          <a:bodyPr wrap="square" lIns="36000" tIns="36000" rIns="36000" bIns="36000" rtlCol="0">
            <a:noAutofit/>
          </a:bodyPr>
          <a:lstStyle/>
          <a:p>
            <a:r>
              <a:rPr lang="en-GB" sz="1200" b="1" dirty="0">
                <a:solidFill>
                  <a:schemeClr val="accent4"/>
                </a:solidFill>
                <a:latin typeface="+mj-lt"/>
                <a:ea typeface="Times New Roman" panose="02020603050405020304" pitchFamily="18" charset="0"/>
                <a:cs typeface="Times New Roman" panose="02020603050405020304" pitchFamily="18" charset="0"/>
              </a:rPr>
              <a:t>What would be of most help </a:t>
            </a:r>
            <a:r>
              <a:rPr lang="en-GB" sz="1200" b="1" dirty="0">
                <a:solidFill>
                  <a:schemeClr val="accent4"/>
                </a:solidFill>
                <a:effectLst/>
                <a:latin typeface="+mj-lt"/>
                <a:ea typeface="Times New Roman" panose="02020603050405020304" pitchFamily="18" charset="0"/>
                <a:cs typeface="Times New Roman" panose="02020603050405020304" pitchFamily="18" charset="0"/>
              </a:rPr>
              <a:t>in making your website accessible?</a:t>
            </a:r>
          </a:p>
          <a:p>
            <a:pPr algn="l"/>
            <a:r>
              <a:rPr lang="en-AU" sz="1100" i="1" dirty="0"/>
              <a:t>“Funding to do it.”</a:t>
            </a:r>
          </a:p>
          <a:p>
            <a:pPr algn="l"/>
            <a:r>
              <a:rPr lang="en-AU" sz="1100" i="1" dirty="0"/>
              <a:t>“Access to experts who can review/audit it regularly.”</a:t>
            </a:r>
          </a:p>
          <a:p>
            <a:pPr algn="l"/>
            <a:r>
              <a:rPr lang="en-AU" sz="1100" i="1" dirty="0"/>
              <a:t>“Oversight by people with specific expertise that are funded to assist.”</a:t>
            </a:r>
          </a:p>
          <a:p>
            <a:pPr algn="l"/>
            <a:r>
              <a:rPr lang="en-AU" sz="1100" i="1" dirty="0"/>
              <a:t>“If we had funding for website development, we would be able to implement these changes immediately but currently we do not have sufficient funding to undertake most of the recommendations.”</a:t>
            </a:r>
          </a:p>
          <a:p>
            <a:pPr algn="l"/>
            <a:r>
              <a:rPr lang="en-AU" sz="1100" i="1" dirty="0"/>
              <a:t>“Outsourcing the job to another company”</a:t>
            </a:r>
          </a:p>
          <a:p>
            <a:pPr algn="l"/>
            <a:r>
              <a:rPr lang="en-AU" sz="1100" i="1" dirty="0"/>
              <a:t>“Skilled staff availability.”</a:t>
            </a:r>
          </a:p>
          <a:p>
            <a:pPr algn="l"/>
            <a:r>
              <a:rPr lang="en-AU" sz="1100" i="1" dirty="0"/>
              <a:t>“Time and funding.”</a:t>
            </a:r>
          </a:p>
          <a:p>
            <a:pPr algn="l"/>
            <a:r>
              <a:rPr lang="en-AU" sz="1100" i="1" dirty="0"/>
              <a:t>“Funding for this specific purpose - in addition to current funded projects.”</a:t>
            </a:r>
          </a:p>
          <a:p>
            <a:pPr algn="l"/>
            <a:r>
              <a:rPr lang="en-AU" sz="1100" i="1" dirty="0"/>
              <a:t>“Funding for staff time and consultancy to overhaul and upgrade the website”</a:t>
            </a:r>
          </a:p>
          <a:p>
            <a:pPr algn="l"/>
            <a:endParaRPr lang="en-AU" sz="1000" i="1" dirty="0"/>
          </a:p>
          <a:p>
            <a:pPr algn="l"/>
            <a:endParaRPr lang="en-AU" sz="1000" i="1" dirty="0"/>
          </a:p>
          <a:p>
            <a:pPr algn="l"/>
            <a:endParaRPr lang="en-AU" sz="1000" i="1" dirty="0"/>
          </a:p>
        </p:txBody>
      </p:sp>
      <p:sp>
        <p:nvSpPr>
          <p:cNvPr id="17" name="TextBox 16">
            <a:extLst>
              <a:ext uri="{FF2B5EF4-FFF2-40B4-BE49-F238E27FC236}">
                <a16:creationId xmlns:a16="http://schemas.microsoft.com/office/drawing/2014/main" id="{AB57DBF2-AEC0-F65C-D87E-C286A84C77CC}"/>
              </a:ext>
            </a:extLst>
          </p:cNvPr>
          <p:cNvSpPr txBox="1"/>
          <p:nvPr/>
        </p:nvSpPr>
        <p:spPr>
          <a:xfrm>
            <a:off x="423567" y="78308"/>
            <a:ext cx="2049517" cy="1121262"/>
          </a:xfrm>
          <a:prstGeom prst="rect">
            <a:avLst/>
          </a:prstGeom>
          <a:noFill/>
        </p:spPr>
        <p:txBody>
          <a:bodyPr wrap="square" lIns="36000" tIns="36000" rIns="36000" bIns="36000" rtlCol="0">
            <a:noAutofit/>
          </a:bodyPr>
          <a:lstStyle/>
          <a:p>
            <a:pPr algn="l"/>
            <a:r>
              <a:rPr lang="en-AU" sz="7200">
                <a:solidFill>
                  <a:schemeClr val="accent4"/>
                </a:solidFill>
              </a:rPr>
              <a:t>“</a:t>
            </a:r>
          </a:p>
        </p:txBody>
      </p:sp>
      <p:sp>
        <p:nvSpPr>
          <p:cNvPr id="18" name="Content Placeholder 4">
            <a:extLst>
              <a:ext uri="{FF2B5EF4-FFF2-40B4-BE49-F238E27FC236}">
                <a16:creationId xmlns:a16="http://schemas.microsoft.com/office/drawing/2014/main" id="{121331B2-B893-8CF6-1DD6-25BA084FD7BA}"/>
              </a:ext>
            </a:extLst>
          </p:cNvPr>
          <p:cNvSpPr txBox="1">
            <a:spLocks/>
          </p:cNvSpPr>
          <p:nvPr/>
        </p:nvSpPr>
        <p:spPr>
          <a:xfrm>
            <a:off x="856974" y="799307"/>
            <a:ext cx="10363200"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b="1">
                <a:effectLst/>
                <a:latin typeface="+mj-lt"/>
                <a:ea typeface="Times New Roman" panose="02020603050405020304" pitchFamily="18" charset="0"/>
                <a:cs typeface="Times New Roman" panose="02020603050405020304" pitchFamily="18" charset="0"/>
              </a:rPr>
              <a:t>IN THEIR </a:t>
            </a:r>
            <a:r>
              <a:rPr lang="en-GB" b="1">
                <a:solidFill>
                  <a:schemeClr val="accent4"/>
                </a:solidFill>
                <a:effectLst/>
                <a:latin typeface="+mj-lt"/>
                <a:ea typeface="Times New Roman" panose="02020603050405020304" pitchFamily="18" charset="0"/>
                <a:cs typeface="Times New Roman" panose="02020603050405020304" pitchFamily="18" charset="0"/>
              </a:rPr>
              <a:t>OWN WORDS </a:t>
            </a:r>
          </a:p>
        </p:txBody>
      </p:sp>
      <p:sp>
        <p:nvSpPr>
          <p:cNvPr id="7" name="TextBox 6">
            <a:extLst>
              <a:ext uri="{FF2B5EF4-FFF2-40B4-BE49-F238E27FC236}">
                <a16:creationId xmlns:a16="http://schemas.microsoft.com/office/drawing/2014/main" id="{C6EDDD42-9A78-5C88-4FEE-FD07129228C2}"/>
              </a:ext>
            </a:extLst>
          </p:cNvPr>
          <p:cNvSpPr txBox="1"/>
          <p:nvPr/>
        </p:nvSpPr>
        <p:spPr>
          <a:xfrm>
            <a:off x="808906" y="1779895"/>
            <a:ext cx="4881217" cy="3881438"/>
          </a:xfrm>
          <a:prstGeom prst="rect">
            <a:avLst/>
          </a:prstGeom>
          <a:noFill/>
        </p:spPr>
        <p:txBody>
          <a:bodyPr wrap="square" lIns="36000" tIns="36000" rIns="36000" bIns="36000" rtlCol="0">
            <a:noAutofit/>
          </a:bodyPr>
          <a:lstStyle/>
          <a:p>
            <a:r>
              <a:rPr lang="en-GB" sz="1200" b="1" dirty="0">
                <a:solidFill>
                  <a:schemeClr val="accent4"/>
                </a:solidFill>
                <a:effectLst/>
                <a:latin typeface="+mj-lt"/>
                <a:ea typeface="Times New Roman" panose="02020603050405020304" pitchFamily="18" charset="0"/>
                <a:cs typeface="Times New Roman" panose="02020603050405020304" pitchFamily="18" charset="0"/>
              </a:rPr>
              <a:t>What is the greatest challenge in making your website accessible?</a:t>
            </a:r>
          </a:p>
          <a:p>
            <a:pPr algn="l"/>
            <a:r>
              <a:rPr lang="en-AU" sz="1100" i="1" dirty="0"/>
              <a:t>“Need to pay someone to do it and we have limited resources.”</a:t>
            </a:r>
          </a:p>
          <a:p>
            <a:pPr algn="l"/>
            <a:r>
              <a:rPr lang="en-AU" sz="1100" i="1" dirty="0"/>
              <a:t>“The time to review and make updates - </a:t>
            </a:r>
            <a:r>
              <a:rPr lang="en-AU" sz="1100" i="1" dirty="0" err="1"/>
              <a:t>ie</a:t>
            </a:r>
            <a:r>
              <a:rPr lang="en-AU" sz="1100" i="1" dirty="0"/>
              <a:t>. limited resources. We are a small team.”</a:t>
            </a:r>
          </a:p>
          <a:p>
            <a:pPr algn="l"/>
            <a:r>
              <a:rPr lang="en-AU" sz="1100" i="1" dirty="0"/>
              <a:t>“Resources to maintain and ensure the site is accessible.”</a:t>
            </a:r>
          </a:p>
          <a:p>
            <a:pPr algn="l"/>
            <a:r>
              <a:rPr lang="en-AU" sz="1100" i="1" dirty="0"/>
              <a:t>“The time taken to review our website, alongside the provided audit to make the recommended changes is proving a big barrier. Financially, outsourcing this isn't possible and internal resources are stretched with operational considerations.”</a:t>
            </a:r>
          </a:p>
          <a:p>
            <a:pPr algn="l"/>
            <a:r>
              <a:rPr lang="en-AU" sz="1100" i="1" dirty="0"/>
              <a:t>“Sufficient funding and support to implement all the requirements. To ensure such accessibility becomes an active policy, with well-defined procedures that are in practice.”</a:t>
            </a:r>
          </a:p>
          <a:p>
            <a:pPr algn="l"/>
            <a:r>
              <a:rPr lang="en-AU" sz="1100" i="1" dirty="0"/>
              <a:t>“Reduced staff with availability to apply changes.”</a:t>
            </a:r>
          </a:p>
          <a:p>
            <a:pPr algn="l"/>
            <a:r>
              <a:rPr lang="en-AU" sz="1100" i="1" dirty="0"/>
              <a:t>“Time resourcing and cost.”</a:t>
            </a:r>
          </a:p>
          <a:p>
            <a:pPr algn="l"/>
            <a:r>
              <a:rPr lang="en-AU" sz="1100" i="1" dirty="0"/>
              <a:t>“Human resources - limited people with a limited amount of time.”</a:t>
            </a:r>
          </a:p>
          <a:p>
            <a:pPr algn="l"/>
            <a:endParaRPr lang="en-AU" sz="1000" i="1" dirty="0"/>
          </a:p>
          <a:p>
            <a:pPr algn="l"/>
            <a:endParaRPr lang="en-AU" sz="1000" i="1" dirty="0"/>
          </a:p>
          <a:p>
            <a:pPr algn="l"/>
            <a:endParaRPr lang="en-AU" sz="1000" i="1" dirty="0"/>
          </a:p>
          <a:p>
            <a:pPr algn="l"/>
            <a:endParaRPr lang="en-AU" sz="1000" i="1" dirty="0"/>
          </a:p>
        </p:txBody>
      </p:sp>
      <p:sp>
        <p:nvSpPr>
          <p:cNvPr id="5" name="Slide Number Placeholder 4">
            <a:extLst>
              <a:ext uri="{FF2B5EF4-FFF2-40B4-BE49-F238E27FC236}">
                <a16:creationId xmlns:a16="http://schemas.microsoft.com/office/drawing/2014/main" id="{86B9B7E2-46CE-5AA1-3C05-52E53BF59C40}"/>
              </a:ext>
            </a:extLst>
          </p:cNvPr>
          <p:cNvSpPr>
            <a:spLocks noGrp="1"/>
          </p:cNvSpPr>
          <p:nvPr>
            <p:ph type="sldNum" sz="quarter" idx="12"/>
          </p:nvPr>
        </p:nvSpPr>
        <p:spPr/>
        <p:txBody>
          <a:bodyPr/>
          <a:lstStyle/>
          <a:p>
            <a:fld id="{C8AAD674-F59F-456A-92C2-B5D4B78A3ED8}" type="slidenum">
              <a:rPr lang="en-AU" smtClean="0"/>
              <a:pPr/>
              <a:t>27</a:t>
            </a:fld>
            <a:endParaRPr lang="en-AU"/>
          </a:p>
        </p:txBody>
      </p:sp>
    </p:spTree>
    <p:extLst>
      <p:ext uri="{BB962C8B-B14F-4D97-AF65-F5344CB8AC3E}">
        <p14:creationId xmlns:p14="http://schemas.microsoft.com/office/powerpoint/2010/main" val="361291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2325-75D1-1FEF-690E-C23FAE3A527C}"/>
            </a:ext>
          </a:extLst>
        </p:cNvPr>
        <p:cNvGrpSpPr/>
        <p:nvPr/>
      </p:nvGrpSpPr>
      <p:grpSpPr>
        <a:xfrm>
          <a:off x="0" y="0"/>
          <a:ext cx="0" cy="0"/>
          <a:chOff x="0" y="0"/>
          <a:chExt cx="0" cy="0"/>
        </a:xfrm>
      </p:grpSpPr>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C55C837-A338-8CF2-ADF0-85294509F0B4}"/>
              </a:ext>
            </a:extLst>
          </p:cNvPr>
          <p:cNvSpPr txBox="1">
            <a:spLocks/>
          </p:cNvSpPr>
          <p:nvPr/>
        </p:nvSpPr>
        <p:spPr>
          <a:xfrm>
            <a:off x="4822140" y="4541285"/>
            <a:ext cx="2562224"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Were satisfied with the audit process </a:t>
            </a: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1B9B62B-55D9-29B6-0B56-52915D6C9F9C}"/>
              </a:ext>
            </a:extLst>
          </p:cNvPr>
          <p:cNvSpPr txBox="1">
            <a:spLocks/>
          </p:cNvSpPr>
          <p:nvPr/>
        </p:nvSpPr>
        <p:spPr>
          <a:xfrm>
            <a:off x="8515357" y="4541285"/>
            <a:ext cx="2378986"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Would recommend the audit process to other organisations </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cxnSp>
        <p:nvCxnSpPr>
          <p:cNvPr id="35" name="Straight Connector 34">
            <a:extLst>
              <a:ext uri="{FF2B5EF4-FFF2-40B4-BE49-F238E27FC236}">
                <a16:creationId xmlns:a16="http://schemas.microsoft.com/office/drawing/2014/main" id="{CB67F7A6-1D32-8B2C-E086-A289B9B3D55F}"/>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0EABBD-7BE0-8F39-269F-7DDA6BAF9756}"/>
              </a:ext>
            </a:extLst>
          </p:cNvPr>
          <p:cNvSpPr txBox="1"/>
          <p:nvPr>
            <p:custDataLst>
              <p:tags r:id="rId1"/>
            </p:custDataLst>
          </p:nvPr>
        </p:nvSpPr>
        <p:spPr>
          <a:xfrm>
            <a:off x="0" y="648026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important is it to your organisation that its website is accessible to people with disability? Base n=20</a:t>
            </a:r>
          </a:p>
          <a:p>
            <a:pPr>
              <a:lnSpc>
                <a:spcPts val="900"/>
              </a:lnSpc>
              <a:spcBef>
                <a:spcPts val="0"/>
              </a:spcBef>
            </a:pPr>
            <a:r>
              <a:rPr lang="en-AU" sz="800">
                <a:solidFill>
                  <a:schemeClr val="bg1">
                    <a:lumMod val="50000"/>
                  </a:schemeClr>
                </a:solidFill>
                <a:latin typeface="Calibri" panose="020F0502020204030204" pitchFamily="34" charset="0"/>
              </a:rPr>
              <a:t>Q. Overall, how satisfied are you with the Centre for Accessibility Digital Audit process? Base n=20</a:t>
            </a:r>
          </a:p>
          <a:p>
            <a:pPr>
              <a:lnSpc>
                <a:spcPts val="900"/>
              </a:lnSpc>
              <a:spcBef>
                <a:spcPts val="0"/>
              </a:spcBef>
            </a:pPr>
            <a:r>
              <a:rPr lang="en-AU" sz="800">
                <a:solidFill>
                  <a:schemeClr val="bg1">
                    <a:lumMod val="50000"/>
                  </a:schemeClr>
                </a:solidFill>
                <a:latin typeface="Calibri" panose="020F0502020204030204" pitchFamily="34" charset="0"/>
              </a:rPr>
              <a:t>Q. How likely are you to recommend the Centre for Accessibility Digital Audit process to other organisations? Base n=20 </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1" name="Content Placeholder 4">
            <a:extLst>
              <a:ext uri="{FF2B5EF4-FFF2-40B4-BE49-F238E27FC236}">
                <a16:creationId xmlns:a16="http://schemas.microsoft.com/office/drawing/2014/main" id="{E1B8A8DE-2B74-6EA5-D24A-A8BAA96E226E}"/>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Following completion of CFA’s website audit process, representatives from participating organisations were highly likely to believe that website accessibility is </a:t>
            </a:r>
            <a:r>
              <a:rPr lang="en-AU" sz="1200" i="1" dirty="0"/>
              <a:t>important</a:t>
            </a:r>
            <a:r>
              <a:rPr lang="en-AU" sz="1200" dirty="0"/>
              <a:t>, showed very high levels of </a:t>
            </a:r>
            <a:r>
              <a:rPr lang="en-AU" sz="1200" i="1" dirty="0"/>
              <a:t>satisfaction</a:t>
            </a:r>
            <a:r>
              <a:rPr lang="en-AU" sz="1200" dirty="0"/>
              <a:t> with the audit process, and were almost universally likely to </a:t>
            </a:r>
            <a:r>
              <a:rPr lang="en-AU" sz="1200" i="1" dirty="0"/>
              <a:t>recommend</a:t>
            </a:r>
            <a:r>
              <a:rPr lang="en-AU" sz="1200" dirty="0"/>
              <a:t> the audit process to other organisations.</a:t>
            </a:r>
          </a:p>
        </p:txBody>
      </p:sp>
      <p:graphicFrame>
        <p:nvGraphicFramePr>
          <p:cNvPr id="7" name="Chart 6">
            <a:extLst>
              <a:ext uri="{FF2B5EF4-FFF2-40B4-BE49-F238E27FC236}">
                <a16:creationId xmlns:a16="http://schemas.microsoft.com/office/drawing/2014/main" id="{9B2F0734-8CF8-805C-FCC7-E1658124EA8D}"/>
              </a:ext>
            </a:extLst>
          </p:cNvPr>
          <p:cNvGraphicFramePr/>
          <p:nvPr>
            <p:extLst>
              <p:ext uri="{D42A27DB-BD31-4B8C-83A1-F6EECF244321}">
                <p14:modId xmlns:p14="http://schemas.microsoft.com/office/powerpoint/2010/main" val="3155764437"/>
              </p:ext>
            </p:extLst>
          </p:nvPr>
        </p:nvGraphicFramePr>
        <p:xfrm>
          <a:off x="4559256" y="2551040"/>
          <a:ext cx="3082420" cy="1895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BA6F692E-7427-5636-5CD5-0E9703FB6A16}"/>
              </a:ext>
            </a:extLst>
          </p:cNvPr>
          <p:cNvGraphicFramePr/>
          <p:nvPr>
            <p:extLst>
              <p:ext uri="{D42A27DB-BD31-4B8C-83A1-F6EECF244321}">
                <p14:modId xmlns:p14="http://schemas.microsoft.com/office/powerpoint/2010/main" val="4279144613"/>
              </p:ext>
            </p:extLst>
          </p:nvPr>
        </p:nvGraphicFramePr>
        <p:xfrm>
          <a:off x="8155425" y="2551040"/>
          <a:ext cx="3082420" cy="1895613"/>
        </p:xfrm>
        <a:graphic>
          <a:graphicData uri="http://schemas.openxmlformats.org/drawingml/2006/chart">
            <c:chart xmlns:c="http://schemas.openxmlformats.org/drawingml/2006/chart" xmlns:r="http://schemas.openxmlformats.org/officeDocument/2006/relationships" r:id="rId4"/>
          </a:graphicData>
        </a:graphic>
      </p:graphicFrame>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17D682B-26C2-3653-9E43-8A156735009F}"/>
              </a:ext>
            </a:extLst>
          </p:cNvPr>
          <p:cNvSpPr txBox="1">
            <a:spLocks/>
          </p:cNvSpPr>
          <p:nvPr/>
        </p:nvSpPr>
        <p:spPr>
          <a:xfrm>
            <a:off x="1219761" y="4541285"/>
            <a:ext cx="2562224"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Consider website accessibility to be important</a:t>
            </a:r>
          </a:p>
        </p:txBody>
      </p:sp>
      <p:graphicFrame>
        <p:nvGraphicFramePr>
          <p:cNvPr id="8" name="Chart 7">
            <a:extLst>
              <a:ext uri="{FF2B5EF4-FFF2-40B4-BE49-F238E27FC236}">
                <a16:creationId xmlns:a16="http://schemas.microsoft.com/office/drawing/2014/main" id="{05D9BD5E-27DE-24E5-E449-AF432B4C5DA4}"/>
              </a:ext>
            </a:extLst>
          </p:cNvPr>
          <p:cNvGraphicFramePr/>
          <p:nvPr>
            <p:extLst>
              <p:ext uri="{D42A27DB-BD31-4B8C-83A1-F6EECF244321}">
                <p14:modId xmlns:p14="http://schemas.microsoft.com/office/powerpoint/2010/main" val="2591344483"/>
              </p:ext>
            </p:extLst>
          </p:nvPr>
        </p:nvGraphicFramePr>
        <p:xfrm>
          <a:off x="956877" y="2551040"/>
          <a:ext cx="3082420" cy="1895613"/>
        </p:xfrm>
        <a:graphic>
          <a:graphicData uri="http://schemas.openxmlformats.org/drawingml/2006/chart">
            <c:chart xmlns:c="http://schemas.openxmlformats.org/drawingml/2006/chart" xmlns:r="http://schemas.openxmlformats.org/officeDocument/2006/relationships" r:id="rId5"/>
          </a:graphicData>
        </a:graphic>
      </p:graphicFrame>
      <p:sp>
        <p:nvSpPr>
          <p:cNvPr id="12" name="Slide Number Placeholder 11">
            <a:extLst>
              <a:ext uri="{FF2B5EF4-FFF2-40B4-BE49-F238E27FC236}">
                <a16:creationId xmlns:a16="http://schemas.microsoft.com/office/drawing/2014/main" id="{5B98DB8A-7976-15B8-6249-295805E79077}"/>
              </a:ext>
            </a:extLst>
          </p:cNvPr>
          <p:cNvSpPr>
            <a:spLocks noGrp="1"/>
          </p:cNvSpPr>
          <p:nvPr>
            <p:ph type="sldNum" sz="quarter" idx="12"/>
          </p:nvPr>
        </p:nvSpPr>
        <p:spPr/>
        <p:txBody>
          <a:bodyPr/>
          <a:lstStyle/>
          <a:p>
            <a:fld id="{C8AAD674-F59F-456A-92C2-B5D4B78A3ED8}" type="slidenum">
              <a:rPr lang="en-AU" smtClean="0"/>
              <a:pPr/>
              <a:t>28</a:t>
            </a:fld>
            <a:endParaRPr lang="en-AU"/>
          </a:p>
        </p:txBody>
      </p:sp>
    </p:spTree>
    <p:extLst>
      <p:ext uri="{BB962C8B-B14F-4D97-AF65-F5344CB8AC3E}">
        <p14:creationId xmlns:p14="http://schemas.microsoft.com/office/powerpoint/2010/main" val="99381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27EA-5B73-71CA-F23E-2CB388F64C39}"/>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48858571-1A87-BB2D-70F5-7036A33D024B}"/>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7DA6A5F8-4FE9-9197-DF53-5836E3B0754D}"/>
              </a:ext>
            </a:extLst>
          </p:cNvPr>
          <p:cNvCxnSpPr>
            <a:cxnSpLocks/>
          </p:cNvCxnSpPr>
          <p:nvPr/>
        </p:nvCxnSpPr>
        <p:spPr>
          <a:xfrm>
            <a:off x="304499" y="363166"/>
            <a:ext cx="0" cy="9792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DDE9F8-47A7-CADA-6738-BC07FE5F8AE9}"/>
              </a:ext>
            </a:extLst>
          </p:cNvPr>
          <p:cNvSpPr txBox="1"/>
          <p:nvPr/>
        </p:nvSpPr>
        <p:spPr>
          <a:xfrm>
            <a:off x="6339333" y="2332006"/>
            <a:ext cx="5199269" cy="3181764"/>
          </a:xfrm>
          <a:prstGeom prst="rect">
            <a:avLst/>
          </a:prstGeom>
          <a:noFill/>
        </p:spPr>
        <p:txBody>
          <a:bodyPr wrap="square" lIns="36000" tIns="36000" rIns="36000" bIns="36000" rtlCol="0">
            <a:noAutofit/>
          </a:bodyPr>
          <a:lstStyle/>
          <a:p>
            <a:r>
              <a:rPr lang="en-AU" sz="1100" i="1" dirty="0"/>
              <a:t>“The audit process for our website was very simple for our organisation and has been invaluable. To have an accessibility expert from the Centre for Accessibility review of website and receiving a clear and concise report, has allowed us to identify what adjustments are necessary to make our website accessible for all users which is a priority for us as an organisation supporting parents and carers of children with disability. We would like to sincerely thank the Centre for Accessibility for undertaking our website audit and providing the roadmap. We would also like to acknowledge the Department of Communities WA for the Systemic Advocacy funding that made this very important project possible.”</a:t>
            </a:r>
          </a:p>
          <a:p>
            <a:r>
              <a:rPr lang="en-AU" sz="1100" i="1" dirty="0"/>
              <a:t>“It gave us guidelines to follow as we are preparing new / updates to our current websites.”</a:t>
            </a:r>
          </a:p>
          <a:p>
            <a:r>
              <a:rPr lang="en-AU" sz="1100" i="1" dirty="0"/>
              <a:t>“To have a qualified, independent organisation provide an impartial assessment of the school's external website. To have this assessment followed up with a detailed report of where problems are and how they can be fixed.”</a:t>
            </a:r>
          </a:p>
          <a:p>
            <a:r>
              <a:rPr lang="en-AU" sz="1100" i="1" dirty="0"/>
              <a:t>“It was really helpful to have someone else to look at the website as we are so familiar with it.”</a:t>
            </a:r>
          </a:p>
          <a:p>
            <a:pPr algn="l"/>
            <a:endParaRPr lang="en-AU" sz="1000" i="1" dirty="0"/>
          </a:p>
          <a:p>
            <a:pPr algn="l"/>
            <a:endParaRPr lang="en-AU" sz="1000" i="1" dirty="0"/>
          </a:p>
          <a:p>
            <a:pPr algn="l"/>
            <a:endParaRPr lang="en-AU" sz="1000" i="1" dirty="0"/>
          </a:p>
        </p:txBody>
      </p:sp>
      <p:sp>
        <p:nvSpPr>
          <p:cNvPr id="17" name="TextBox 16">
            <a:extLst>
              <a:ext uri="{FF2B5EF4-FFF2-40B4-BE49-F238E27FC236}">
                <a16:creationId xmlns:a16="http://schemas.microsoft.com/office/drawing/2014/main" id="{59557642-BD35-D24C-EF25-C20F7C5C385C}"/>
              </a:ext>
            </a:extLst>
          </p:cNvPr>
          <p:cNvSpPr txBox="1"/>
          <p:nvPr/>
        </p:nvSpPr>
        <p:spPr>
          <a:xfrm>
            <a:off x="436538" y="1227891"/>
            <a:ext cx="2049517" cy="1121262"/>
          </a:xfrm>
          <a:prstGeom prst="rect">
            <a:avLst/>
          </a:prstGeom>
          <a:noFill/>
        </p:spPr>
        <p:txBody>
          <a:bodyPr wrap="square" lIns="36000" tIns="36000" rIns="36000" bIns="36000" rtlCol="0">
            <a:noAutofit/>
          </a:bodyPr>
          <a:lstStyle/>
          <a:p>
            <a:pPr algn="l"/>
            <a:r>
              <a:rPr lang="en-AU" sz="7200" dirty="0">
                <a:solidFill>
                  <a:schemeClr val="accent4"/>
                </a:solidFill>
              </a:rPr>
              <a:t>“</a:t>
            </a:r>
          </a:p>
        </p:txBody>
      </p:sp>
      <p:sp>
        <p:nvSpPr>
          <p:cNvPr id="18" name="Content Placeholder 4">
            <a:extLst>
              <a:ext uri="{FF2B5EF4-FFF2-40B4-BE49-F238E27FC236}">
                <a16:creationId xmlns:a16="http://schemas.microsoft.com/office/drawing/2014/main" id="{3F535095-3E4A-04F5-0AFD-8E1B2F452DD9}"/>
              </a:ext>
            </a:extLst>
          </p:cNvPr>
          <p:cNvSpPr txBox="1">
            <a:spLocks/>
          </p:cNvSpPr>
          <p:nvPr/>
        </p:nvSpPr>
        <p:spPr>
          <a:xfrm>
            <a:off x="808906" y="1729438"/>
            <a:ext cx="4942359"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b="1" dirty="0">
                <a:effectLst/>
                <a:latin typeface="+mj-lt"/>
                <a:ea typeface="Times New Roman" panose="02020603050405020304" pitchFamily="18" charset="0"/>
                <a:cs typeface="Times New Roman" panose="02020603050405020304" pitchFamily="18" charset="0"/>
              </a:rPr>
              <a:t>IN THEIR </a:t>
            </a:r>
            <a:r>
              <a:rPr lang="en-GB" b="1" dirty="0">
                <a:solidFill>
                  <a:schemeClr val="accent4"/>
                </a:solidFill>
                <a:effectLst/>
                <a:latin typeface="+mj-lt"/>
                <a:ea typeface="Times New Roman" panose="02020603050405020304" pitchFamily="18" charset="0"/>
                <a:cs typeface="Times New Roman" panose="02020603050405020304" pitchFamily="18" charset="0"/>
              </a:rPr>
              <a:t>OWN WORDS</a:t>
            </a:r>
            <a:r>
              <a:rPr lang="en-GB" dirty="0">
                <a:solidFill>
                  <a:schemeClr val="accent4"/>
                </a:solidFill>
                <a:latin typeface="+mj-lt"/>
                <a:ea typeface="Times New Roman" panose="02020603050405020304" pitchFamily="18" charset="0"/>
                <a:cs typeface="Times New Roman" panose="02020603050405020304" pitchFamily="18" charset="0"/>
              </a:rPr>
              <a:t> – what worked well? </a:t>
            </a:r>
            <a:endParaRPr lang="en-GB" b="1" dirty="0">
              <a:solidFill>
                <a:schemeClr val="accent4"/>
              </a:solidFill>
              <a:effectLst/>
              <a:latin typeface="+mj-lt"/>
              <a:ea typeface="Times New Roman" panose="02020603050405020304" pitchFamily="18" charset="0"/>
              <a:cs typeface="Times New Roman" panose="02020603050405020304" pitchFamily="18" charset="0"/>
            </a:endParaRPr>
          </a:p>
          <a:p>
            <a:pPr lvl="1">
              <a:lnSpc>
                <a:spcPct val="100000"/>
              </a:lnSpc>
              <a:spcBef>
                <a:spcPts val="0"/>
              </a:spcBef>
              <a:spcAft>
                <a:spcPts val="900"/>
              </a:spcAft>
            </a:pPr>
            <a:r>
              <a:rPr lang="en-GB" b="1" dirty="0">
                <a:solidFill>
                  <a:schemeClr val="accent4"/>
                </a:solidFill>
                <a:effectLst/>
                <a:latin typeface="+mj-lt"/>
                <a:ea typeface="Times New Roman" panose="02020603050405020304" pitchFamily="18" charset="0"/>
                <a:cs typeface="Times New Roman" panose="02020603050405020304" pitchFamily="18" charset="0"/>
              </a:rPr>
              <a:t> </a:t>
            </a:r>
          </a:p>
        </p:txBody>
      </p:sp>
      <p:sp>
        <p:nvSpPr>
          <p:cNvPr id="2" name="Content Placeholder 4">
            <a:extLst>
              <a:ext uri="{FF2B5EF4-FFF2-40B4-BE49-F238E27FC236}">
                <a16:creationId xmlns:a16="http://schemas.microsoft.com/office/drawing/2014/main" id="{084779BD-C802-CC72-6346-9F109F8E69A9}"/>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Participants’ verbatim feedback illustrates the high regard the audit process and CFA Australia were held in by those who took part. Participants acknowledged the value of </a:t>
            </a:r>
            <a:r>
              <a:rPr lang="en-AU" sz="1200" dirty="0"/>
              <a:t>CFA’s audits and their detailed outputs </a:t>
            </a:r>
            <a:r>
              <a:rPr lang="en-AU" sz="1200" b="0" dirty="0"/>
              <a:t>to themselves and their organisation, allowing them to make beneficial changes with less impact on their own resources. The fact that the audit process was developed by people and an organisation with lived experience of disability was also highlighted</a:t>
            </a:r>
          </a:p>
        </p:txBody>
      </p:sp>
      <p:sp>
        <p:nvSpPr>
          <p:cNvPr id="3" name="TextBox 2">
            <a:extLst>
              <a:ext uri="{FF2B5EF4-FFF2-40B4-BE49-F238E27FC236}">
                <a16:creationId xmlns:a16="http://schemas.microsoft.com/office/drawing/2014/main" id="{D40F77FA-427C-6CBD-4299-5CAEE46CDDD2}"/>
              </a:ext>
            </a:extLst>
          </p:cNvPr>
          <p:cNvSpPr txBox="1"/>
          <p:nvPr/>
        </p:nvSpPr>
        <p:spPr>
          <a:xfrm>
            <a:off x="808906" y="2332006"/>
            <a:ext cx="4699581" cy="3344589"/>
          </a:xfrm>
          <a:prstGeom prst="rect">
            <a:avLst/>
          </a:prstGeom>
          <a:noFill/>
        </p:spPr>
        <p:txBody>
          <a:bodyPr wrap="square" lIns="36000" tIns="36000" rIns="36000" bIns="36000" rtlCol="0">
            <a:noAutofit/>
          </a:bodyPr>
          <a:lstStyle/>
          <a:p>
            <a:r>
              <a:rPr lang="en-AU" sz="1100" i="1" dirty="0"/>
              <a:t>“The opportunity to recommend key pages for which accessibility is a priority, the streamlined process for submitting our requests. The support of the Dept of Communities was imperative for us to undertake this audit, which is so important.     The results, report and roadmap were and are extremely useful in providing an evidence-based platform for us to use to make changes and prioritise further updates and ongoing reviews. Thank you”</a:t>
            </a:r>
          </a:p>
          <a:p>
            <a:r>
              <a:rPr lang="en-AU" sz="1100" i="1" dirty="0"/>
              <a:t>“Having the audit external was very beneficial, reducing the strain on our organisational resources.”</a:t>
            </a:r>
          </a:p>
          <a:p>
            <a:r>
              <a:rPr lang="en-AU" sz="1100" i="1" dirty="0"/>
              <a:t>“The audit process was designed by a person with lived experience. This is distinctly different from a process designed by someone with only academic and technical knowledge.”</a:t>
            </a:r>
          </a:p>
          <a:p>
            <a:r>
              <a:rPr lang="en-AU" sz="1100" i="1" dirty="0"/>
              <a:t>“The detailed report greatly helped target where accessibility could be improved on the site. Was an invaluable tool in making changes.”</a:t>
            </a:r>
          </a:p>
          <a:p>
            <a:pPr algn="l"/>
            <a:endParaRPr lang="en-AU" sz="1000" i="1" dirty="0"/>
          </a:p>
          <a:p>
            <a:pPr algn="l"/>
            <a:endParaRPr lang="en-AU" sz="1000" i="1" dirty="0"/>
          </a:p>
          <a:p>
            <a:pPr algn="l"/>
            <a:endParaRPr lang="en-AU" sz="1000" i="1" dirty="0"/>
          </a:p>
        </p:txBody>
      </p:sp>
      <p:sp>
        <p:nvSpPr>
          <p:cNvPr id="5" name="TextBox 4">
            <a:extLst>
              <a:ext uri="{FF2B5EF4-FFF2-40B4-BE49-F238E27FC236}">
                <a16:creationId xmlns:a16="http://schemas.microsoft.com/office/drawing/2014/main" id="{47FB5DC4-FA64-C978-5BF9-7096967CCB96}"/>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What worked well for you and your organisation about the audit process? Base n=20</a:t>
            </a:r>
          </a:p>
        </p:txBody>
      </p:sp>
      <p:sp>
        <p:nvSpPr>
          <p:cNvPr id="9" name="Slide Number Placeholder 8">
            <a:extLst>
              <a:ext uri="{FF2B5EF4-FFF2-40B4-BE49-F238E27FC236}">
                <a16:creationId xmlns:a16="http://schemas.microsoft.com/office/drawing/2014/main" id="{41309861-0822-4716-03AE-4D67A38C0DF1}"/>
              </a:ext>
            </a:extLst>
          </p:cNvPr>
          <p:cNvSpPr>
            <a:spLocks noGrp="1"/>
          </p:cNvSpPr>
          <p:nvPr>
            <p:ph type="sldNum" sz="quarter" idx="12"/>
          </p:nvPr>
        </p:nvSpPr>
        <p:spPr/>
        <p:txBody>
          <a:bodyPr/>
          <a:lstStyle/>
          <a:p>
            <a:fld id="{C8AAD674-F59F-456A-92C2-B5D4B78A3ED8}" type="slidenum">
              <a:rPr lang="en-AU" smtClean="0"/>
              <a:pPr/>
              <a:t>29</a:t>
            </a:fld>
            <a:endParaRPr lang="en-AU"/>
          </a:p>
        </p:txBody>
      </p:sp>
    </p:spTree>
    <p:extLst>
      <p:ext uri="{BB962C8B-B14F-4D97-AF65-F5344CB8AC3E}">
        <p14:creationId xmlns:p14="http://schemas.microsoft.com/office/powerpoint/2010/main" val="229367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41DD3FDF-2CA9-C8C3-69D4-9527212785DF}"/>
              </a:ext>
            </a:extLst>
          </p:cNvPr>
          <p:cNvSpPr txBox="1">
            <a:spLocks/>
          </p:cNvSpPr>
          <p:nvPr/>
        </p:nvSpPr>
        <p:spPr>
          <a:xfrm>
            <a:off x="334963" y="1414666"/>
            <a:ext cx="5761037" cy="386699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spcBef>
                <a:spcPts val="600"/>
              </a:spcBef>
            </a:pPr>
            <a:r>
              <a:rPr lang="en-AU" sz="1200" b="1" kern="100" dirty="0">
                <a:solidFill>
                  <a:srgbClr val="00A4E0"/>
                </a:solidFill>
                <a:effectLst/>
                <a:ea typeface="Calibri" panose="020F0502020204030204" pitchFamily="34" charset="0"/>
                <a:cs typeface="Times New Roman" panose="02020603050405020304" pitchFamily="18" charset="0"/>
              </a:rPr>
              <a:t>Background</a:t>
            </a:r>
          </a:p>
          <a:p>
            <a:pPr>
              <a:spcBef>
                <a:spcPts val="600"/>
              </a:spcBef>
            </a:pPr>
            <a:r>
              <a:rPr lang="en-AU" sz="1200" dirty="0"/>
              <a:t>In 2022, Centre for Accessibility (CFA Australia) was provided grant funding by the Department of Communities WA (DoC) for a new state-wide initiative called the Digital Access WA Project. The project was established to create advocacy, community education and to improve the State’s standards of digital access. </a:t>
            </a:r>
          </a:p>
          <a:p>
            <a:pPr>
              <a:spcBef>
                <a:spcPts val="600"/>
              </a:spcBef>
            </a:pPr>
            <a:r>
              <a:rPr lang="en-AU" sz="1200" dirty="0"/>
              <a:t>The Behaviour Change Collaborative was approached by CFA Australia to lead evaluation of the project. A logic model and theory of change was created at a kick-off workshop facilitated by The BCC, and attended by staff from CFA Australia, Media on Mars and Department of Communities WA. Outputs from this workshop were used to establish impact and outcome measures and inform project evaluation.</a:t>
            </a:r>
          </a:p>
          <a:p>
            <a:pPr>
              <a:spcBef>
                <a:spcPts val="600"/>
              </a:spcBef>
            </a:pPr>
            <a:r>
              <a:rPr lang="en-AU" sz="1200" dirty="0"/>
              <a:t>The project aimed to empower organisations across WA to create more inclusive digital environments, and to ensure everyone has equal access to information, regardless of ability.</a:t>
            </a:r>
          </a:p>
          <a:p>
            <a:pPr>
              <a:spcBef>
                <a:spcPts val="600"/>
              </a:spcBef>
            </a:pPr>
            <a:r>
              <a:rPr lang="en-AU" sz="1200" dirty="0"/>
              <a:t>Key aspects of the project were the Discovery Project, which sought to amplify the voices of people living with disability, Training Initiatives to support organisations better understand and implement digital access, and the Engage Survey which was developed and administered by The BCC to measure the Digital Access WA Project’s impact.</a:t>
            </a:r>
          </a:p>
          <a:p>
            <a:pPr>
              <a:spcBef>
                <a:spcPts val="600"/>
              </a:spcBef>
            </a:pPr>
            <a:endParaRPr lang="en-AU" sz="1200" dirty="0"/>
          </a:p>
        </p:txBody>
      </p:sp>
      <p:sp>
        <p:nvSpPr>
          <p:cNvPr id="12" name="Content Placeholder 4">
            <a:extLst>
              <a:ext uri="{FF2B5EF4-FFF2-40B4-BE49-F238E27FC236}">
                <a16:creationId xmlns:a16="http://schemas.microsoft.com/office/drawing/2014/main" id="{734B3578-EFA6-02F3-0D12-1FDCB7DB3A7A}"/>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Project background and objectives</a:t>
            </a:r>
          </a:p>
        </p:txBody>
      </p:sp>
      <p:cxnSp>
        <p:nvCxnSpPr>
          <p:cNvPr id="3" name="Straight Connector 2">
            <a:extLst>
              <a:ext uri="{FF2B5EF4-FFF2-40B4-BE49-F238E27FC236}">
                <a16:creationId xmlns:a16="http://schemas.microsoft.com/office/drawing/2014/main" id="{3038907D-1059-943E-590B-27F64A419A2F}"/>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D6BA85E-1A67-A5A8-0D9B-865813B7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37" y="1812814"/>
            <a:ext cx="4868155" cy="3651116"/>
          </a:xfrm>
          <a:prstGeom prst="rect">
            <a:avLst/>
          </a:prstGeom>
          <a:ln>
            <a:solidFill>
              <a:schemeClr val="tx2"/>
            </a:solidFill>
          </a:ln>
          <a:effectLst>
            <a:outerShdw blurRad="190500" algn="tl" rotWithShape="0">
              <a:srgbClr val="000000">
                <a:alpha val="70000"/>
              </a:srgbClr>
            </a:outerShdw>
          </a:effectLst>
        </p:spPr>
      </p:pic>
      <p:sp>
        <p:nvSpPr>
          <p:cNvPr id="15" name="Slide Number Placeholder 14">
            <a:extLst>
              <a:ext uri="{FF2B5EF4-FFF2-40B4-BE49-F238E27FC236}">
                <a16:creationId xmlns:a16="http://schemas.microsoft.com/office/drawing/2014/main" id="{AAA84411-335A-2AA1-2F43-C0DF925968E0}"/>
              </a:ext>
            </a:extLst>
          </p:cNvPr>
          <p:cNvSpPr>
            <a:spLocks noGrp="1"/>
          </p:cNvSpPr>
          <p:nvPr>
            <p:ph type="sldNum" sz="quarter" idx="12"/>
          </p:nvPr>
        </p:nvSpPr>
        <p:spPr/>
        <p:txBody>
          <a:bodyPr/>
          <a:lstStyle/>
          <a:p>
            <a:fld id="{C8AAD674-F59F-456A-92C2-B5D4B78A3ED8}" type="slidenum">
              <a:rPr lang="en-AU" smtClean="0"/>
              <a:pPr/>
              <a:t>3</a:t>
            </a:fld>
            <a:endParaRPr lang="en-AU"/>
          </a:p>
        </p:txBody>
      </p:sp>
    </p:spTree>
    <p:extLst>
      <p:ext uri="{BB962C8B-B14F-4D97-AF65-F5344CB8AC3E}">
        <p14:creationId xmlns:p14="http://schemas.microsoft.com/office/powerpoint/2010/main" val="2407103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B9DD-7ADE-CFB0-1989-51F8FFE4214D}"/>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91AF275D-C6E0-9A29-0DAB-658808597B30}"/>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A10CED37-ED2D-1572-7622-1A47B440A39F}"/>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A66450-D4C8-25B3-C00E-CFEF4BDC3949}"/>
              </a:ext>
            </a:extLst>
          </p:cNvPr>
          <p:cNvSpPr txBox="1"/>
          <p:nvPr/>
        </p:nvSpPr>
        <p:spPr>
          <a:xfrm>
            <a:off x="475447" y="1336619"/>
            <a:ext cx="2049517" cy="1121262"/>
          </a:xfrm>
          <a:prstGeom prst="rect">
            <a:avLst/>
          </a:prstGeom>
          <a:noFill/>
        </p:spPr>
        <p:txBody>
          <a:bodyPr wrap="square" lIns="36000" tIns="36000" rIns="36000" bIns="36000" rtlCol="0">
            <a:noAutofit/>
          </a:bodyPr>
          <a:lstStyle/>
          <a:p>
            <a:pPr algn="l"/>
            <a:r>
              <a:rPr lang="en-AU" sz="7200">
                <a:solidFill>
                  <a:schemeClr val="accent4"/>
                </a:solidFill>
              </a:rPr>
              <a:t>“</a:t>
            </a:r>
          </a:p>
        </p:txBody>
      </p:sp>
      <p:sp>
        <p:nvSpPr>
          <p:cNvPr id="18" name="Content Placeholder 4">
            <a:extLst>
              <a:ext uri="{FF2B5EF4-FFF2-40B4-BE49-F238E27FC236}">
                <a16:creationId xmlns:a16="http://schemas.microsoft.com/office/drawing/2014/main" id="{BF535041-85B8-A843-1F22-D8D7182D5650}"/>
              </a:ext>
            </a:extLst>
          </p:cNvPr>
          <p:cNvSpPr txBox="1">
            <a:spLocks/>
          </p:cNvSpPr>
          <p:nvPr/>
        </p:nvSpPr>
        <p:spPr>
          <a:xfrm>
            <a:off x="757844" y="1981782"/>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b="1" dirty="0">
                <a:effectLst/>
                <a:latin typeface="+mj-lt"/>
                <a:ea typeface="Times New Roman" panose="02020603050405020304" pitchFamily="18" charset="0"/>
                <a:cs typeface="Times New Roman" panose="02020603050405020304" pitchFamily="18" charset="0"/>
              </a:rPr>
              <a:t>IN THEIR </a:t>
            </a:r>
            <a:r>
              <a:rPr lang="en-GB" b="1" dirty="0">
                <a:solidFill>
                  <a:schemeClr val="accent4"/>
                </a:solidFill>
                <a:effectLst/>
                <a:latin typeface="+mj-lt"/>
                <a:ea typeface="Times New Roman" panose="02020603050405020304" pitchFamily="18" charset="0"/>
                <a:cs typeface="Times New Roman" panose="02020603050405020304" pitchFamily="18" charset="0"/>
              </a:rPr>
              <a:t>OWN WORDS – what could be improved? </a:t>
            </a:r>
          </a:p>
        </p:txBody>
      </p:sp>
      <p:sp>
        <p:nvSpPr>
          <p:cNvPr id="2" name="Content Placeholder 4">
            <a:extLst>
              <a:ext uri="{FF2B5EF4-FFF2-40B4-BE49-F238E27FC236}">
                <a16:creationId xmlns:a16="http://schemas.microsoft.com/office/drawing/2014/main" id="{096BED22-86F2-3ED0-B381-D634C22E2338}"/>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In terms of how the audit and roadmap processes could be improved in the future, many participants felt the process and outputs were already highly satisfactory. </a:t>
            </a:r>
          </a:p>
          <a:p>
            <a:pPr>
              <a:lnSpc>
                <a:spcPct val="100000"/>
              </a:lnSpc>
              <a:spcBef>
                <a:spcPts val="0"/>
              </a:spcBef>
              <a:spcAft>
                <a:spcPts val="900"/>
              </a:spcAft>
              <a:defRPr/>
            </a:pPr>
            <a:r>
              <a:rPr lang="en-AU" sz="1200" dirty="0"/>
              <a:t>Of those that did offer suggestions for improvement, these primarily related to a desire for recommendations and actions that were </a:t>
            </a:r>
            <a:r>
              <a:rPr lang="en-AU" sz="1200" i="1" dirty="0"/>
              <a:t>simpler to understand </a:t>
            </a:r>
            <a:r>
              <a:rPr lang="en-AU" sz="1200" dirty="0"/>
              <a:t>for lay-people and a desire for </a:t>
            </a:r>
            <a:r>
              <a:rPr lang="en-AU" sz="1200" i="1" dirty="0"/>
              <a:t>benchmarking</a:t>
            </a:r>
            <a:r>
              <a:rPr lang="en-AU" sz="1200" dirty="0"/>
              <a:t> of results to enable understanding and comparability. A small number of participants encountered some delay in receiving their audit and therefore suggested an </a:t>
            </a:r>
            <a:r>
              <a:rPr lang="en-AU" sz="1200" i="1" dirty="0"/>
              <a:t>improvement in communication and timeliness</a:t>
            </a:r>
            <a:r>
              <a:rPr lang="en-AU" sz="1200" dirty="0"/>
              <a:t>.</a:t>
            </a:r>
            <a:endParaRPr lang="en-AU" sz="1200" b="0" dirty="0"/>
          </a:p>
        </p:txBody>
      </p:sp>
      <p:sp>
        <p:nvSpPr>
          <p:cNvPr id="4" name="TextBox 3">
            <a:extLst>
              <a:ext uri="{FF2B5EF4-FFF2-40B4-BE49-F238E27FC236}">
                <a16:creationId xmlns:a16="http://schemas.microsoft.com/office/drawing/2014/main" id="{42108956-7620-05D5-BF53-7CBB5FACE3D6}"/>
              </a:ext>
            </a:extLst>
          </p:cNvPr>
          <p:cNvSpPr txBox="1"/>
          <p:nvPr/>
        </p:nvSpPr>
        <p:spPr>
          <a:xfrm>
            <a:off x="808905" y="2789016"/>
            <a:ext cx="4699581" cy="3114884"/>
          </a:xfrm>
          <a:prstGeom prst="rect">
            <a:avLst/>
          </a:prstGeom>
          <a:noFill/>
        </p:spPr>
        <p:txBody>
          <a:bodyPr wrap="square" lIns="36000" tIns="36000" rIns="36000" bIns="36000" rtlCol="0">
            <a:noAutofit/>
          </a:bodyPr>
          <a:lstStyle/>
          <a:p>
            <a:r>
              <a:rPr lang="en-AU" sz="1100" dirty="0">
                <a:solidFill>
                  <a:schemeClr val="accent4"/>
                </a:solidFill>
              </a:rPr>
              <a:t>No suggestions</a:t>
            </a:r>
          </a:p>
          <a:p>
            <a:r>
              <a:rPr lang="en-AU" sz="1100" i="1" dirty="0"/>
              <a:t>“We found it seamless, well communicated and streamlined, with excellent updates and reporting, thus no suggestions from us.”</a:t>
            </a:r>
          </a:p>
          <a:p>
            <a:r>
              <a:rPr lang="en-AU" sz="1100" i="1" dirty="0"/>
              <a:t>“None I can think of - it was very thorough.”</a:t>
            </a:r>
          </a:p>
          <a:p>
            <a:r>
              <a:rPr lang="en-AU" sz="1100" i="1" dirty="0"/>
              <a:t>“The roadmap made it clearer so no suggestions here.”</a:t>
            </a:r>
            <a:endParaRPr lang="en-AU" sz="1100" dirty="0">
              <a:solidFill>
                <a:schemeClr val="accent4"/>
              </a:solidFill>
            </a:endParaRPr>
          </a:p>
          <a:p>
            <a:r>
              <a:rPr lang="en-AU" sz="1100" dirty="0">
                <a:solidFill>
                  <a:schemeClr val="accent4"/>
                </a:solidFill>
              </a:rPr>
              <a:t>Benchmarking</a:t>
            </a:r>
          </a:p>
          <a:p>
            <a:r>
              <a:rPr lang="en-AU" sz="1100" i="1" dirty="0"/>
              <a:t>“Putting the results in context would be helpful - </a:t>
            </a:r>
            <a:r>
              <a:rPr lang="en-AU" sz="1100" i="1" dirty="0" err="1"/>
              <a:t>ie</a:t>
            </a:r>
            <a:r>
              <a:rPr lang="en-AU" sz="1100" i="1" dirty="0"/>
              <a:t> was it a good result?”</a:t>
            </a:r>
          </a:p>
          <a:p>
            <a:r>
              <a:rPr lang="en-AU" sz="1100" i="1" dirty="0"/>
              <a:t>“Maybe some examples of websites that rate really highly so that we can see what we are aiming for - puts the instruction about changes we need to make into the real world.”</a:t>
            </a:r>
          </a:p>
          <a:p>
            <a:endParaRPr lang="en-AU" sz="1000" i="1" dirty="0"/>
          </a:p>
          <a:p>
            <a:endParaRPr lang="en-AU" sz="1000" i="1" dirty="0"/>
          </a:p>
          <a:p>
            <a:pPr algn="l"/>
            <a:endParaRPr lang="en-AU" sz="1000" i="1" dirty="0"/>
          </a:p>
          <a:p>
            <a:pPr algn="l"/>
            <a:endParaRPr lang="en-AU" sz="1000" i="1" dirty="0"/>
          </a:p>
          <a:p>
            <a:pPr algn="l"/>
            <a:endParaRPr lang="en-AU" sz="1000" i="1" dirty="0"/>
          </a:p>
        </p:txBody>
      </p:sp>
      <p:sp>
        <p:nvSpPr>
          <p:cNvPr id="5" name="TextBox 4">
            <a:extLst>
              <a:ext uri="{FF2B5EF4-FFF2-40B4-BE49-F238E27FC236}">
                <a16:creationId xmlns:a16="http://schemas.microsoft.com/office/drawing/2014/main" id="{3ACCDFDD-0E79-59AD-E2C7-F97E9635C660}"/>
              </a:ext>
            </a:extLst>
          </p:cNvPr>
          <p:cNvSpPr txBox="1"/>
          <p:nvPr/>
        </p:nvSpPr>
        <p:spPr>
          <a:xfrm>
            <a:off x="6339333" y="2021321"/>
            <a:ext cx="5199269" cy="3863887"/>
          </a:xfrm>
          <a:prstGeom prst="rect">
            <a:avLst/>
          </a:prstGeom>
          <a:noFill/>
        </p:spPr>
        <p:txBody>
          <a:bodyPr wrap="square" lIns="36000" tIns="36000" rIns="36000" bIns="36000" rtlCol="0">
            <a:noAutofit/>
          </a:bodyPr>
          <a:lstStyle/>
          <a:p>
            <a:r>
              <a:rPr lang="en-AU" sz="1100" dirty="0">
                <a:solidFill>
                  <a:schemeClr val="accent4"/>
                </a:solidFill>
              </a:rPr>
              <a:t>Less technical outputs</a:t>
            </a:r>
          </a:p>
          <a:p>
            <a:r>
              <a:rPr lang="en-AU" sz="1100" i="1" dirty="0"/>
              <a:t>“Simpler information in reports. Give examples of "simple fixes. Digital Road Map Pg 6 - means what?   And page 7 - Use of Colour (1.4.1): Use colour in combination with other visual  indicators to convey information, rather than relying solely on colour.  An example would be great.”</a:t>
            </a:r>
          </a:p>
          <a:p>
            <a:r>
              <a:rPr lang="en-AU" sz="1100" i="1" dirty="0"/>
              <a:t>“For untrained website staff, it is hard to decipher some of the content - would feel better sharing with our website developer and will do this to ensure it is improved.”</a:t>
            </a:r>
          </a:p>
          <a:p>
            <a:r>
              <a:rPr lang="en-AU" sz="1100" i="1" dirty="0"/>
              <a:t>“Examples of ideas given would make this information more accessible for non-IT-savvy people.”</a:t>
            </a:r>
          </a:p>
          <a:p>
            <a:r>
              <a:rPr lang="en-AU" sz="1100" dirty="0">
                <a:solidFill>
                  <a:schemeClr val="accent4"/>
                </a:solidFill>
              </a:rPr>
              <a:t>Improved communication/timeliness</a:t>
            </a:r>
          </a:p>
          <a:p>
            <a:r>
              <a:rPr lang="en-AU" sz="1100" i="1" dirty="0"/>
              <a:t>“It took an extraordinary amount of time to happen after we were told about it. Unfortunately, by the time it did get done we were in the process of updating our platform to a new platform and we now have a completely new site. I would like to get our new site audited again.”</a:t>
            </a:r>
          </a:p>
          <a:p>
            <a:r>
              <a:rPr lang="en-AU" sz="1100" i="1" dirty="0"/>
              <a:t>“With adequate funding, direct links between the auditors and clients would ensure a seamless process of increasing accessibility.”</a:t>
            </a:r>
          </a:p>
          <a:p>
            <a:pPr algn="l"/>
            <a:endParaRPr lang="en-AU" sz="1000" b="1" i="1" dirty="0"/>
          </a:p>
          <a:p>
            <a:pPr algn="l"/>
            <a:endParaRPr lang="en-AU" sz="1000" i="1" dirty="0"/>
          </a:p>
          <a:p>
            <a:pPr algn="l"/>
            <a:endParaRPr lang="en-AU" sz="1000" i="1" dirty="0"/>
          </a:p>
        </p:txBody>
      </p:sp>
      <p:sp>
        <p:nvSpPr>
          <p:cNvPr id="3" name="TextBox 2">
            <a:extLst>
              <a:ext uri="{FF2B5EF4-FFF2-40B4-BE49-F238E27FC236}">
                <a16:creationId xmlns:a16="http://schemas.microsoft.com/office/drawing/2014/main" id="{95695511-3A66-954A-8C17-7061E850E533}"/>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What suggestions, if any, would you have about how to improve the audit process? Base n=20</a:t>
            </a:r>
          </a:p>
        </p:txBody>
      </p:sp>
      <p:sp>
        <p:nvSpPr>
          <p:cNvPr id="8" name="Slide Number Placeholder 7">
            <a:extLst>
              <a:ext uri="{FF2B5EF4-FFF2-40B4-BE49-F238E27FC236}">
                <a16:creationId xmlns:a16="http://schemas.microsoft.com/office/drawing/2014/main" id="{5B37ED18-3E41-07A1-F084-BD77B0880E1A}"/>
              </a:ext>
            </a:extLst>
          </p:cNvPr>
          <p:cNvSpPr>
            <a:spLocks noGrp="1"/>
          </p:cNvSpPr>
          <p:nvPr>
            <p:ph type="sldNum" sz="quarter" idx="12"/>
          </p:nvPr>
        </p:nvSpPr>
        <p:spPr/>
        <p:txBody>
          <a:bodyPr/>
          <a:lstStyle/>
          <a:p>
            <a:fld id="{C8AAD674-F59F-456A-92C2-B5D4B78A3ED8}" type="slidenum">
              <a:rPr lang="en-AU" smtClean="0"/>
              <a:pPr/>
              <a:t>30</a:t>
            </a:fld>
            <a:endParaRPr lang="en-AU"/>
          </a:p>
        </p:txBody>
      </p:sp>
    </p:spTree>
    <p:extLst>
      <p:ext uri="{BB962C8B-B14F-4D97-AF65-F5344CB8AC3E}">
        <p14:creationId xmlns:p14="http://schemas.microsoft.com/office/powerpoint/2010/main" val="380473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2F992E-BC0D-54BE-E3F2-980E28526D96}"/>
              </a:ext>
            </a:extLst>
          </p:cNvPr>
          <p:cNvSpPr/>
          <p:nvPr/>
        </p:nvSpPr>
        <p:spPr>
          <a:xfrm rot="10800000" flipH="1">
            <a:off x="314325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74E6B3E0-22EC-9BC1-F15D-27B9420F7FB7}"/>
              </a:ext>
            </a:extLst>
          </p:cNvPr>
          <p:cNvSpPr txBox="1">
            <a:spLocks/>
          </p:cNvSpPr>
          <p:nvPr/>
        </p:nvSpPr>
        <p:spPr>
          <a:xfrm>
            <a:off x="3811221" y="225113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dirty="0">
                <a:solidFill>
                  <a:schemeClr val="bg1"/>
                </a:solidFill>
                <a:ea typeface="Times New Roman" panose="02020603050405020304" pitchFamily="18" charset="0"/>
                <a:cs typeface="Times New Roman" panose="02020603050405020304" pitchFamily="18" charset="0"/>
              </a:rPr>
              <a:t>Part 3: Discovery workshops</a:t>
            </a:r>
            <a:endParaRPr lang="en-US" sz="2400" dirty="0">
              <a:solidFill>
                <a:schemeClr val="bg1"/>
              </a:solidFill>
              <a:effectLst/>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753F11A-A7A7-41F2-FA11-3BBD8733355A}"/>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much knowledge do you feel you have about each of the following aspects? Pre-workshop base n=179; Post-workshop survey base n=102</a:t>
            </a:r>
          </a:p>
        </p:txBody>
      </p:sp>
    </p:spTree>
    <p:extLst>
      <p:ext uri="{BB962C8B-B14F-4D97-AF65-F5344CB8AC3E}">
        <p14:creationId xmlns:p14="http://schemas.microsoft.com/office/powerpoint/2010/main" val="1508275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3FCA5-4761-10AA-E1BB-8B9C7A22FAAA}"/>
              </a:ext>
            </a:extLst>
          </p:cNvPr>
          <p:cNvSpPr>
            <a:spLocks noGrp="1"/>
          </p:cNvSpPr>
          <p:nvPr>
            <p:ph idx="1"/>
          </p:nvPr>
        </p:nvSpPr>
        <p:spPr>
          <a:xfrm>
            <a:off x="343350" y="1557338"/>
            <a:ext cx="10429200" cy="4022662"/>
          </a:xfrm>
        </p:spPr>
        <p:txBody>
          <a:bodyPr/>
          <a:lstStyle/>
          <a:p>
            <a:pPr>
              <a:spcBef>
                <a:spcPts val="600"/>
              </a:spcBef>
            </a:pPr>
            <a:r>
              <a:rPr lang="en-AU" sz="1200" b="1" dirty="0">
                <a:solidFill>
                  <a:schemeClr val="accent4"/>
                </a:solidFill>
              </a:rPr>
              <a:t>Background</a:t>
            </a:r>
            <a:endParaRPr lang="en-AU" sz="1200" dirty="0">
              <a:solidFill>
                <a:schemeClr val="accent4"/>
              </a:solidFill>
            </a:endParaRPr>
          </a:p>
          <a:p>
            <a:pPr>
              <a:spcBef>
                <a:spcPts val="600"/>
              </a:spcBef>
            </a:pPr>
            <a:r>
              <a:rPr lang="en-AU" sz="1200" dirty="0"/>
              <a:t>This phase of the Advocacy Project aimed to support organisations across Western Australia in their understanding and implementation of digital access. The workshops were designed to be informative, interactive, and practical. The workshops were free and open to any organisation interested in improving their digital accessibility. </a:t>
            </a:r>
            <a:endParaRPr lang="en-AU" sz="1200" b="1" dirty="0"/>
          </a:p>
          <a:p>
            <a:pPr>
              <a:spcBef>
                <a:spcPts val="600"/>
              </a:spcBef>
            </a:pPr>
            <a:r>
              <a:rPr lang="en-AU" sz="1200" b="1" dirty="0">
                <a:solidFill>
                  <a:schemeClr val="accent4"/>
                </a:solidFill>
              </a:rPr>
              <a:t>Delivery  </a:t>
            </a:r>
          </a:p>
          <a:p>
            <a:pPr>
              <a:spcBef>
                <a:spcPts val="600"/>
              </a:spcBef>
            </a:pPr>
            <a:r>
              <a:rPr lang="en-AU" sz="1200" dirty="0"/>
              <a:t>Between June 2023 and November 2024, 14 workshops were delivered overall in the following locations: </a:t>
            </a:r>
          </a:p>
          <a:p>
            <a:pPr marL="171450" indent="-171450">
              <a:spcBef>
                <a:spcPts val="600"/>
              </a:spcBef>
              <a:buFont typeface="Arial" panose="020B0604020202020204" pitchFamily="34" charset="0"/>
              <a:buChar char="•"/>
            </a:pPr>
            <a:r>
              <a:rPr lang="en-AU" sz="1200" dirty="0"/>
              <a:t>Perth metropolitan</a:t>
            </a:r>
          </a:p>
          <a:p>
            <a:pPr marL="171450" indent="-171450">
              <a:spcBef>
                <a:spcPts val="600"/>
              </a:spcBef>
              <a:buFont typeface="Arial" panose="020B0604020202020204" pitchFamily="34" charset="0"/>
              <a:buChar char="•"/>
            </a:pPr>
            <a:r>
              <a:rPr lang="en-AU" sz="1200" dirty="0"/>
              <a:t>Goldfields</a:t>
            </a:r>
          </a:p>
          <a:p>
            <a:pPr marL="171450" indent="-171450">
              <a:spcBef>
                <a:spcPts val="600"/>
              </a:spcBef>
              <a:buFont typeface="Arial" panose="020B0604020202020204" pitchFamily="34" charset="0"/>
              <a:buChar char="•"/>
            </a:pPr>
            <a:r>
              <a:rPr lang="en-AU" sz="1200" dirty="0"/>
              <a:t>Great Southern</a:t>
            </a:r>
          </a:p>
          <a:p>
            <a:pPr marL="171450" indent="-171450">
              <a:spcBef>
                <a:spcPts val="600"/>
              </a:spcBef>
              <a:buFont typeface="Arial" panose="020B0604020202020204" pitchFamily="34" charset="0"/>
              <a:buChar char="•"/>
            </a:pPr>
            <a:r>
              <a:rPr lang="en-AU" sz="1200" dirty="0"/>
              <a:t>Kimberley</a:t>
            </a:r>
          </a:p>
          <a:p>
            <a:pPr marL="171450" indent="-171450">
              <a:spcBef>
                <a:spcPts val="600"/>
              </a:spcBef>
              <a:buFont typeface="Arial" panose="020B0604020202020204" pitchFamily="34" charset="0"/>
              <a:buChar char="•"/>
            </a:pPr>
            <a:r>
              <a:rPr lang="en-AU" sz="1200" dirty="0"/>
              <a:t>Mid-West</a:t>
            </a:r>
          </a:p>
          <a:p>
            <a:pPr marL="171450" indent="-171450">
              <a:spcBef>
                <a:spcPts val="600"/>
              </a:spcBef>
              <a:buFont typeface="Arial" panose="020B0604020202020204" pitchFamily="34" charset="0"/>
              <a:buChar char="•"/>
            </a:pPr>
            <a:r>
              <a:rPr lang="en-AU" sz="1200" dirty="0"/>
              <a:t>Wheatbelt, and </a:t>
            </a:r>
          </a:p>
          <a:p>
            <a:pPr marL="171450" indent="-171450">
              <a:spcBef>
                <a:spcPts val="600"/>
              </a:spcBef>
              <a:buFont typeface="Arial" panose="020B0604020202020204" pitchFamily="34" charset="0"/>
              <a:buChar char="•"/>
            </a:pPr>
            <a:r>
              <a:rPr lang="en-AU" sz="1200" dirty="0"/>
              <a:t>South-West regional areas</a:t>
            </a:r>
          </a:p>
          <a:p>
            <a:pPr>
              <a:spcBef>
                <a:spcPts val="600"/>
              </a:spcBef>
            </a:pPr>
            <a:r>
              <a:rPr lang="en-AU" sz="1200" dirty="0"/>
              <a:t>Staff from various levels within their organisation attended the workshops, alongside a smaller group of individuals who attended independently rather than representing an organisation. A total of </a:t>
            </a:r>
            <a:r>
              <a:rPr lang="en-AU" sz="1200" b="1" dirty="0"/>
              <a:t>381 people attended the workshops.</a:t>
            </a:r>
            <a:endParaRPr lang="en-AU" sz="1200" dirty="0"/>
          </a:p>
          <a:p>
            <a:pPr>
              <a:spcBef>
                <a:spcPts val="600"/>
              </a:spcBef>
            </a:pPr>
            <a:endParaRPr lang="en-AU" sz="1200" b="1" dirty="0"/>
          </a:p>
          <a:p>
            <a:pPr>
              <a:spcBef>
                <a:spcPts val="600"/>
              </a:spcBef>
            </a:pPr>
            <a:endParaRPr lang="en-AU" sz="1200" dirty="0"/>
          </a:p>
        </p:txBody>
      </p:sp>
      <p:sp>
        <p:nvSpPr>
          <p:cNvPr id="5" name="TextBox 4">
            <a:extLst>
              <a:ext uri="{FF2B5EF4-FFF2-40B4-BE49-F238E27FC236}">
                <a16:creationId xmlns:a16="http://schemas.microsoft.com/office/drawing/2014/main" id="{C52522A3-DEE9-2871-F2A2-639D7F9689F4}"/>
              </a:ext>
            </a:extLst>
          </p:cNvPr>
          <p:cNvSpPr txBox="1"/>
          <p:nvPr/>
        </p:nvSpPr>
        <p:spPr>
          <a:xfrm>
            <a:off x="9829800" y="6600825"/>
            <a:ext cx="914400" cy="914400"/>
          </a:xfrm>
          <a:prstGeom prst="rect">
            <a:avLst/>
          </a:prstGeom>
          <a:noFill/>
        </p:spPr>
        <p:txBody>
          <a:bodyPr wrap="none" lIns="36000" tIns="36000" rIns="36000" bIns="36000" rtlCol="0">
            <a:noAutofit/>
          </a:bodyPr>
          <a:lstStyle/>
          <a:p>
            <a:pPr algn="l"/>
            <a:endParaRPr lang="en-AU" err="1"/>
          </a:p>
        </p:txBody>
      </p:sp>
      <p:sp>
        <p:nvSpPr>
          <p:cNvPr id="8" name="Content Placeholder 4">
            <a:extLst>
              <a:ext uri="{FF2B5EF4-FFF2-40B4-BE49-F238E27FC236}">
                <a16:creationId xmlns:a16="http://schemas.microsoft.com/office/drawing/2014/main" id="{3F4E4B80-A5E6-EC82-ED83-A9F1138DD79A}"/>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Discovery workshops - background</a:t>
            </a:r>
          </a:p>
        </p:txBody>
      </p:sp>
      <p:cxnSp>
        <p:nvCxnSpPr>
          <p:cNvPr id="9" name="Straight Connector 8">
            <a:extLst>
              <a:ext uri="{FF2B5EF4-FFF2-40B4-BE49-F238E27FC236}">
                <a16:creationId xmlns:a16="http://schemas.microsoft.com/office/drawing/2014/main" id="{93B83054-3C26-8422-805D-DB6668D5908A}"/>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FD98433A-50BD-E5E6-9105-5BF7409F5E7A}"/>
              </a:ext>
            </a:extLst>
          </p:cNvPr>
          <p:cNvSpPr>
            <a:spLocks noGrp="1"/>
          </p:cNvSpPr>
          <p:nvPr>
            <p:ph type="sldNum" sz="quarter" idx="12"/>
          </p:nvPr>
        </p:nvSpPr>
        <p:spPr/>
        <p:txBody>
          <a:bodyPr/>
          <a:lstStyle/>
          <a:p>
            <a:fld id="{C8AAD674-F59F-456A-92C2-B5D4B78A3ED8}" type="slidenum">
              <a:rPr lang="en-AU" smtClean="0"/>
              <a:pPr/>
              <a:t>32</a:t>
            </a:fld>
            <a:endParaRPr lang="en-AU"/>
          </a:p>
        </p:txBody>
      </p:sp>
    </p:spTree>
    <p:extLst>
      <p:ext uri="{BB962C8B-B14F-4D97-AF65-F5344CB8AC3E}">
        <p14:creationId xmlns:p14="http://schemas.microsoft.com/office/powerpoint/2010/main" val="3805271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7514619-D36D-1525-DBE7-DC1A5F3DE99F}"/>
              </a:ext>
            </a:extLst>
          </p:cNvPr>
          <p:cNvGraphicFramePr>
            <a:graphicFrameLocks noGrp="1"/>
          </p:cNvGraphicFramePr>
          <p:nvPr>
            <p:extLst>
              <p:ext uri="{D42A27DB-BD31-4B8C-83A1-F6EECF244321}">
                <p14:modId xmlns:p14="http://schemas.microsoft.com/office/powerpoint/2010/main" val="4069353934"/>
              </p:ext>
            </p:extLst>
          </p:nvPr>
        </p:nvGraphicFramePr>
        <p:xfrm>
          <a:off x="688839" y="1377477"/>
          <a:ext cx="5198481" cy="4540256"/>
        </p:xfrm>
        <a:graphic>
          <a:graphicData uri="http://schemas.openxmlformats.org/drawingml/2006/table">
            <a:tbl>
              <a:tblPr firstRow="1" bandRow="1">
                <a:tableStyleId>{9DB2C630-455E-4351-8C51-B7A33060D58D}</a:tableStyleId>
              </a:tblPr>
              <a:tblGrid>
                <a:gridCol w="1936347">
                  <a:extLst>
                    <a:ext uri="{9D8B030D-6E8A-4147-A177-3AD203B41FA5}">
                      <a16:colId xmlns:a16="http://schemas.microsoft.com/office/drawing/2014/main" val="999046919"/>
                    </a:ext>
                  </a:extLst>
                </a:gridCol>
                <a:gridCol w="1943337">
                  <a:extLst>
                    <a:ext uri="{9D8B030D-6E8A-4147-A177-3AD203B41FA5}">
                      <a16:colId xmlns:a16="http://schemas.microsoft.com/office/drawing/2014/main" val="471754869"/>
                    </a:ext>
                  </a:extLst>
                </a:gridCol>
                <a:gridCol w="1318797">
                  <a:extLst>
                    <a:ext uri="{9D8B030D-6E8A-4147-A177-3AD203B41FA5}">
                      <a16:colId xmlns:a16="http://schemas.microsoft.com/office/drawing/2014/main" val="2038171668"/>
                    </a:ext>
                  </a:extLst>
                </a:gridCol>
              </a:tblGrid>
              <a:tr h="324304">
                <a:tc>
                  <a:txBody>
                    <a:bodyPr/>
                    <a:lstStyle/>
                    <a:p>
                      <a:r>
                        <a:rPr lang="en-AU" sz="1400"/>
                        <a:t>Location &amp; date</a:t>
                      </a:r>
                    </a:p>
                  </a:txBody>
                  <a:tcPr/>
                </a:tc>
                <a:tc>
                  <a:txBody>
                    <a:bodyPr/>
                    <a:lstStyle/>
                    <a:p>
                      <a:r>
                        <a:rPr lang="en-AU" sz="1400"/>
                        <a:t>Date</a:t>
                      </a:r>
                    </a:p>
                  </a:txBody>
                  <a:tcPr/>
                </a:tc>
                <a:tc>
                  <a:txBody>
                    <a:bodyPr/>
                    <a:lstStyle/>
                    <a:p>
                      <a:r>
                        <a:rPr lang="en-AU" sz="1400"/>
                        <a:t>Attendance</a:t>
                      </a:r>
                    </a:p>
                  </a:txBody>
                  <a:tcPr/>
                </a:tc>
                <a:extLst>
                  <a:ext uri="{0D108BD9-81ED-4DB2-BD59-A6C34878D82A}">
                    <a16:rowId xmlns:a16="http://schemas.microsoft.com/office/drawing/2014/main" val="685818608"/>
                  </a:ext>
                </a:extLst>
              </a:tr>
              <a:tr h="324304">
                <a:tc>
                  <a:txBody>
                    <a:bodyPr/>
                    <a:lstStyle/>
                    <a:p>
                      <a:r>
                        <a:rPr lang="en-AU" sz="1200"/>
                        <a:t>Perth</a:t>
                      </a:r>
                    </a:p>
                  </a:txBody>
                  <a:tcPr/>
                </a:tc>
                <a:tc>
                  <a:txBody>
                    <a:bodyPr/>
                    <a:lstStyle/>
                    <a:p>
                      <a:r>
                        <a:rPr lang="en-AU" sz="1200" dirty="0"/>
                        <a:t>April 2023</a:t>
                      </a:r>
                    </a:p>
                  </a:txBody>
                  <a:tcPr/>
                </a:tc>
                <a:tc>
                  <a:txBody>
                    <a:bodyPr/>
                    <a:lstStyle/>
                    <a:p>
                      <a:r>
                        <a:rPr lang="en-AU" sz="1200"/>
                        <a:t>27</a:t>
                      </a:r>
                    </a:p>
                  </a:txBody>
                  <a:tcPr/>
                </a:tc>
                <a:extLst>
                  <a:ext uri="{0D108BD9-81ED-4DB2-BD59-A6C34878D82A}">
                    <a16:rowId xmlns:a16="http://schemas.microsoft.com/office/drawing/2014/main" val="3138059394"/>
                  </a:ext>
                </a:extLst>
              </a:tr>
              <a:tr h="324304">
                <a:tc>
                  <a:txBody>
                    <a:bodyPr/>
                    <a:lstStyle/>
                    <a:p>
                      <a:r>
                        <a:rPr lang="en-AU" sz="1200"/>
                        <a:t>Perth (Belmont)</a:t>
                      </a:r>
                    </a:p>
                  </a:txBody>
                  <a:tcPr/>
                </a:tc>
                <a:tc>
                  <a:txBody>
                    <a:bodyPr/>
                    <a:lstStyle/>
                    <a:p>
                      <a:r>
                        <a:rPr lang="en-AU" sz="1200" dirty="0"/>
                        <a:t>June 2023</a:t>
                      </a:r>
                    </a:p>
                  </a:txBody>
                  <a:tcPr/>
                </a:tc>
                <a:tc>
                  <a:txBody>
                    <a:bodyPr/>
                    <a:lstStyle/>
                    <a:p>
                      <a:r>
                        <a:rPr lang="en-AU" sz="1200"/>
                        <a:t>13</a:t>
                      </a:r>
                    </a:p>
                  </a:txBody>
                  <a:tcPr/>
                </a:tc>
                <a:extLst>
                  <a:ext uri="{0D108BD9-81ED-4DB2-BD59-A6C34878D82A}">
                    <a16:rowId xmlns:a16="http://schemas.microsoft.com/office/drawing/2014/main" val="480541151"/>
                  </a:ext>
                </a:extLst>
              </a:tr>
              <a:tr h="324304">
                <a:tc>
                  <a:txBody>
                    <a:bodyPr/>
                    <a:lstStyle/>
                    <a:p>
                      <a:r>
                        <a:rPr lang="en-AU" sz="1200"/>
                        <a:t>Perth (UWA) </a:t>
                      </a:r>
                    </a:p>
                  </a:txBody>
                  <a:tcPr/>
                </a:tc>
                <a:tc>
                  <a:txBody>
                    <a:bodyPr/>
                    <a:lstStyle/>
                    <a:p>
                      <a:r>
                        <a:rPr lang="en-AU" sz="1200"/>
                        <a:t>October 2023</a:t>
                      </a:r>
                    </a:p>
                  </a:txBody>
                  <a:tcPr/>
                </a:tc>
                <a:tc>
                  <a:txBody>
                    <a:bodyPr/>
                    <a:lstStyle/>
                    <a:p>
                      <a:r>
                        <a:rPr lang="en-AU" sz="1200"/>
                        <a:t>147</a:t>
                      </a:r>
                    </a:p>
                  </a:txBody>
                  <a:tcPr/>
                </a:tc>
                <a:extLst>
                  <a:ext uri="{0D108BD9-81ED-4DB2-BD59-A6C34878D82A}">
                    <a16:rowId xmlns:a16="http://schemas.microsoft.com/office/drawing/2014/main" val="1544614528"/>
                  </a:ext>
                </a:extLst>
              </a:tr>
              <a:tr h="324304">
                <a:tc>
                  <a:txBody>
                    <a:bodyPr/>
                    <a:lstStyle/>
                    <a:p>
                      <a:r>
                        <a:rPr lang="en-AU" sz="1200"/>
                        <a:t>Broome </a:t>
                      </a:r>
                    </a:p>
                  </a:txBody>
                  <a:tcPr/>
                </a:tc>
                <a:tc>
                  <a:txBody>
                    <a:bodyPr/>
                    <a:lstStyle/>
                    <a:p>
                      <a:r>
                        <a:rPr lang="en-AU" sz="1200"/>
                        <a:t>March 2024</a:t>
                      </a:r>
                    </a:p>
                  </a:txBody>
                  <a:tcPr/>
                </a:tc>
                <a:tc>
                  <a:txBody>
                    <a:bodyPr/>
                    <a:lstStyle/>
                    <a:p>
                      <a:r>
                        <a:rPr lang="en-AU" sz="1200"/>
                        <a:t>12</a:t>
                      </a:r>
                    </a:p>
                  </a:txBody>
                  <a:tcPr/>
                </a:tc>
                <a:extLst>
                  <a:ext uri="{0D108BD9-81ED-4DB2-BD59-A6C34878D82A}">
                    <a16:rowId xmlns:a16="http://schemas.microsoft.com/office/drawing/2014/main" val="1338143440"/>
                  </a:ext>
                </a:extLst>
              </a:tr>
              <a:tr h="324304">
                <a:tc>
                  <a:txBody>
                    <a:bodyPr/>
                    <a:lstStyle/>
                    <a:p>
                      <a:r>
                        <a:rPr lang="en-AU" sz="1200"/>
                        <a:t>York</a:t>
                      </a:r>
                    </a:p>
                  </a:txBody>
                  <a:tcPr/>
                </a:tc>
                <a:tc>
                  <a:txBody>
                    <a:bodyPr/>
                    <a:lstStyle/>
                    <a:p>
                      <a:r>
                        <a:rPr lang="en-AU" sz="1200" dirty="0"/>
                        <a:t>April 2024</a:t>
                      </a:r>
                    </a:p>
                  </a:txBody>
                  <a:tcPr/>
                </a:tc>
                <a:tc>
                  <a:txBody>
                    <a:bodyPr/>
                    <a:lstStyle/>
                    <a:p>
                      <a:r>
                        <a:rPr lang="en-AU" sz="1200"/>
                        <a:t>4</a:t>
                      </a:r>
                    </a:p>
                  </a:txBody>
                  <a:tcPr/>
                </a:tc>
                <a:extLst>
                  <a:ext uri="{0D108BD9-81ED-4DB2-BD59-A6C34878D82A}">
                    <a16:rowId xmlns:a16="http://schemas.microsoft.com/office/drawing/2014/main" val="1359370142"/>
                  </a:ext>
                </a:extLst>
              </a:tr>
              <a:tr h="324304">
                <a:tc>
                  <a:txBody>
                    <a:bodyPr/>
                    <a:lstStyle/>
                    <a:p>
                      <a:r>
                        <a:rPr lang="en-AU" sz="1200"/>
                        <a:t>Bunbury</a:t>
                      </a:r>
                    </a:p>
                  </a:txBody>
                  <a:tcPr/>
                </a:tc>
                <a:tc>
                  <a:txBody>
                    <a:bodyPr/>
                    <a:lstStyle/>
                    <a:p>
                      <a:r>
                        <a:rPr lang="en-AU" sz="1200"/>
                        <a:t>May 2024</a:t>
                      </a:r>
                    </a:p>
                  </a:txBody>
                  <a:tcPr/>
                </a:tc>
                <a:tc>
                  <a:txBody>
                    <a:bodyPr/>
                    <a:lstStyle/>
                    <a:p>
                      <a:r>
                        <a:rPr lang="en-AU" sz="1200"/>
                        <a:t>62</a:t>
                      </a:r>
                    </a:p>
                  </a:txBody>
                  <a:tcPr/>
                </a:tc>
                <a:extLst>
                  <a:ext uri="{0D108BD9-81ED-4DB2-BD59-A6C34878D82A}">
                    <a16:rowId xmlns:a16="http://schemas.microsoft.com/office/drawing/2014/main" val="2481836590"/>
                  </a:ext>
                </a:extLst>
              </a:tr>
              <a:tr h="324304">
                <a:tc>
                  <a:txBody>
                    <a:bodyPr/>
                    <a:lstStyle/>
                    <a:p>
                      <a:r>
                        <a:rPr lang="en-AU" sz="1200"/>
                        <a:t>Mandurah</a:t>
                      </a:r>
                    </a:p>
                  </a:txBody>
                  <a:tcPr/>
                </a:tc>
                <a:tc>
                  <a:txBody>
                    <a:bodyPr/>
                    <a:lstStyle/>
                    <a:p>
                      <a:r>
                        <a:rPr lang="en-AU" sz="1200"/>
                        <a:t>May 2024</a:t>
                      </a:r>
                    </a:p>
                  </a:txBody>
                  <a:tcPr/>
                </a:tc>
                <a:tc>
                  <a:txBody>
                    <a:bodyPr/>
                    <a:lstStyle/>
                    <a:p>
                      <a:r>
                        <a:rPr lang="en-AU" sz="1200"/>
                        <a:t>9</a:t>
                      </a:r>
                    </a:p>
                  </a:txBody>
                  <a:tcPr/>
                </a:tc>
                <a:extLst>
                  <a:ext uri="{0D108BD9-81ED-4DB2-BD59-A6C34878D82A}">
                    <a16:rowId xmlns:a16="http://schemas.microsoft.com/office/drawing/2014/main" val="2508489134"/>
                  </a:ext>
                </a:extLst>
              </a:tr>
              <a:tr h="324304">
                <a:tc>
                  <a:txBody>
                    <a:bodyPr/>
                    <a:lstStyle/>
                    <a:p>
                      <a:r>
                        <a:rPr lang="en-AU" sz="1200"/>
                        <a:t>Geraldton</a:t>
                      </a:r>
                    </a:p>
                  </a:txBody>
                  <a:tcPr/>
                </a:tc>
                <a:tc>
                  <a:txBody>
                    <a:bodyPr/>
                    <a:lstStyle/>
                    <a:p>
                      <a:r>
                        <a:rPr lang="en-AU" sz="1200"/>
                        <a:t>July 2024</a:t>
                      </a:r>
                    </a:p>
                  </a:txBody>
                  <a:tcPr/>
                </a:tc>
                <a:tc>
                  <a:txBody>
                    <a:bodyPr/>
                    <a:lstStyle/>
                    <a:p>
                      <a:r>
                        <a:rPr lang="en-AU" sz="1200"/>
                        <a:t>9</a:t>
                      </a:r>
                    </a:p>
                  </a:txBody>
                  <a:tcPr/>
                </a:tc>
                <a:extLst>
                  <a:ext uri="{0D108BD9-81ED-4DB2-BD59-A6C34878D82A}">
                    <a16:rowId xmlns:a16="http://schemas.microsoft.com/office/drawing/2014/main" val="902657183"/>
                  </a:ext>
                </a:extLst>
              </a:tr>
              <a:tr h="324304">
                <a:tc>
                  <a:txBody>
                    <a:bodyPr/>
                    <a:lstStyle/>
                    <a:p>
                      <a:r>
                        <a:rPr lang="en-AU" sz="1200"/>
                        <a:t>Kalgoorlie</a:t>
                      </a:r>
                    </a:p>
                  </a:txBody>
                  <a:tcPr/>
                </a:tc>
                <a:tc>
                  <a:txBody>
                    <a:bodyPr/>
                    <a:lstStyle/>
                    <a:p>
                      <a:r>
                        <a:rPr lang="en-AU" sz="1200"/>
                        <a:t>August 2024</a:t>
                      </a:r>
                    </a:p>
                  </a:txBody>
                  <a:tcPr/>
                </a:tc>
                <a:tc>
                  <a:txBody>
                    <a:bodyPr/>
                    <a:lstStyle/>
                    <a:p>
                      <a:r>
                        <a:rPr lang="en-AU" sz="1200"/>
                        <a:t>4</a:t>
                      </a:r>
                    </a:p>
                  </a:txBody>
                  <a:tcPr/>
                </a:tc>
                <a:extLst>
                  <a:ext uri="{0D108BD9-81ED-4DB2-BD59-A6C34878D82A}">
                    <a16:rowId xmlns:a16="http://schemas.microsoft.com/office/drawing/2014/main" val="3224232657"/>
                  </a:ext>
                </a:extLst>
              </a:tr>
              <a:tr h="324304">
                <a:tc>
                  <a:txBody>
                    <a:bodyPr/>
                    <a:lstStyle/>
                    <a:p>
                      <a:r>
                        <a:rPr lang="en-AU" sz="1200"/>
                        <a:t>Busselton</a:t>
                      </a:r>
                    </a:p>
                  </a:txBody>
                  <a:tcPr/>
                </a:tc>
                <a:tc>
                  <a:txBody>
                    <a:bodyPr/>
                    <a:lstStyle/>
                    <a:p>
                      <a:r>
                        <a:rPr lang="en-AU" sz="1200"/>
                        <a:t>September 2024</a:t>
                      </a:r>
                    </a:p>
                  </a:txBody>
                  <a:tcPr/>
                </a:tc>
                <a:tc>
                  <a:txBody>
                    <a:bodyPr/>
                    <a:lstStyle/>
                    <a:p>
                      <a:r>
                        <a:rPr lang="en-AU" sz="1200"/>
                        <a:t>10</a:t>
                      </a:r>
                    </a:p>
                  </a:txBody>
                  <a:tcPr/>
                </a:tc>
                <a:extLst>
                  <a:ext uri="{0D108BD9-81ED-4DB2-BD59-A6C34878D82A}">
                    <a16:rowId xmlns:a16="http://schemas.microsoft.com/office/drawing/2014/main" val="3763506341"/>
                  </a:ext>
                </a:extLst>
              </a:tr>
              <a:tr h="324304">
                <a:tc>
                  <a:txBody>
                    <a:bodyPr/>
                    <a:lstStyle/>
                    <a:p>
                      <a:r>
                        <a:rPr lang="en-AU" sz="1200"/>
                        <a:t>Esperance</a:t>
                      </a:r>
                    </a:p>
                  </a:txBody>
                  <a:tcPr/>
                </a:tc>
                <a:tc>
                  <a:txBody>
                    <a:bodyPr/>
                    <a:lstStyle/>
                    <a:p>
                      <a:r>
                        <a:rPr lang="en-AU" sz="1200"/>
                        <a:t>October 2024</a:t>
                      </a:r>
                    </a:p>
                  </a:txBody>
                  <a:tcPr/>
                </a:tc>
                <a:tc>
                  <a:txBody>
                    <a:bodyPr/>
                    <a:lstStyle/>
                    <a:p>
                      <a:r>
                        <a:rPr lang="en-AU" sz="1200"/>
                        <a:t>3</a:t>
                      </a:r>
                    </a:p>
                  </a:txBody>
                  <a:tcPr/>
                </a:tc>
                <a:extLst>
                  <a:ext uri="{0D108BD9-81ED-4DB2-BD59-A6C34878D82A}">
                    <a16:rowId xmlns:a16="http://schemas.microsoft.com/office/drawing/2014/main" val="314626774"/>
                  </a:ext>
                </a:extLst>
              </a:tr>
              <a:tr h="324304">
                <a:tc>
                  <a:txBody>
                    <a:bodyPr/>
                    <a:lstStyle/>
                    <a:p>
                      <a:r>
                        <a:rPr lang="en-AU" sz="1200"/>
                        <a:t>3x Perth </a:t>
                      </a:r>
                    </a:p>
                  </a:txBody>
                  <a:tcPr/>
                </a:tc>
                <a:tc>
                  <a:txBody>
                    <a:bodyPr/>
                    <a:lstStyle/>
                    <a:p>
                      <a:r>
                        <a:rPr lang="en-AU" sz="1200"/>
                        <a:t>November 2024</a:t>
                      </a:r>
                    </a:p>
                  </a:txBody>
                  <a:tcPr/>
                </a:tc>
                <a:tc>
                  <a:txBody>
                    <a:bodyPr/>
                    <a:lstStyle/>
                    <a:p>
                      <a:r>
                        <a:rPr lang="en-AU" sz="1200"/>
                        <a:t>90</a:t>
                      </a:r>
                    </a:p>
                  </a:txBody>
                  <a:tcPr/>
                </a:tc>
                <a:extLst>
                  <a:ext uri="{0D108BD9-81ED-4DB2-BD59-A6C34878D82A}">
                    <a16:rowId xmlns:a16="http://schemas.microsoft.com/office/drawing/2014/main" val="108388410"/>
                  </a:ext>
                </a:extLst>
              </a:tr>
              <a:tr h="324304">
                <a:tc gridSpan="2">
                  <a:txBody>
                    <a:bodyPr/>
                    <a:lstStyle/>
                    <a:p>
                      <a:r>
                        <a:rPr lang="en-AU" sz="1200"/>
                        <a:t>Total attendees:</a:t>
                      </a:r>
                    </a:p>
                  </a:txBody>
                  <a:tcPr/>
                </a:tc>
                <a:tc hMerge="1">
                  <a:txBody>
                    <a:bodyPr/>
                    <a:lstStyle/>
                    <a:p>
                      <a:endParaRPr lang="en-AU"/>
                    </a:p>
                  </a:txBody>
                  <a:tcPr/>
                </a:tc>
                <a:tc>
                  <a:txBody>
                    <a:bodyPr/>
                    <a:lstStyle/>
                    <a:p>
                      <a:r>
                        <a:rPr lang="en-AU" sz="1200" dirty="0"/>
                        <a:t>390</a:t>
                      </a:r>
                    </a:p>
                  </a:txBody>
                  <a:tcPr/>
                </a:tc>
                <a:extLst>
                  <a:ext uri="{0D108BD9-81ED-4DB2-BD59-A6C34878D82A}">
                    <a16:rowId xmlns:a16="http://schemas.microsoft.com/office/drawing/2014/main" val="3907304169"/>
                  </a:ext>
                </a:extLst>
              </a:tr>
            </a:tbl>
          </a:graphicData>
        </a:graphic>
      </p:graphicFrame>
      <p:pic>
        <p:nvPicPr>
          <p:cNvPr id="1026" name="Picture 2" descr="Image is of Dr. Scott Hollier presenting to an audience.">
            <a:extLst>
              <a:ext uri="{FF2B5EF4-FFF2-40B4-BE49-F238E27FC236}">
                <a16:creationId xmlns:a16="http://schemas.microsoft.com/office/drawing/2014/main" id="{5D60EFC2-4538-1338-0360-090A92B2E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59"/>
          <a:stretch/>
        </p:blipFill>
        <p:spPr bwMode="auto">
          <a:xfrm>
            <a:off x="6966087" y="1377477"/>
            <a:ext cx="3262964" cy="2198438"/>
          </a:xfrm>
          <a:prstGeom prst="rect">
            <a:avLst/>
          </a:prstGeom>
          <a:ln>
            <a:solidFill>
              <a:schemeClr val="tx2"/>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An audience watches the presentation.">
            <a:extLst>
              <a:ext uri="{FF2B5EF4-FFF2-40B4-BE49-F238E27FC236}">
                <a16:creationId xmlns:a16="http://schemas.microsoft.com/office/drawing/2014/main" id="{FBF5BB4E-A009-8C40-B32B-54BA80E3E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087" y="3719294"/>
            <a:ext cx="3298677" cy="2198439"/>
          </a:xfrm>
          <a:prstGeom prst="rect">
            <a:avLst/>
          </a:prstGeom>
          <a:ln>
            <a:solidFill>
              <a:schemeClr val="tx2"/>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FD0522AB-A2DE-EB44-376B-ADC2EC4667D4}"/>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Workshop details</a:t>
            </a:r>
          </a:p>
        </p:txBody>
      </p:sp>
      <p:cxnSp>
        <p:nvCxnSpPr>
          <p:cNvPr id="8" name="Straight Connector 7">
            <a:extLst>
              <a:ext uri="{FF2B5EF4-FFF2-40B4-BE49-F238E27FC236}">
                <a16:creationId xmlns:a16="http://schemas.microsoft.com/office/drawing/2014/main" id="{98844479-4991-12A1-7B43-EDA0F17404E7}"/>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FB5065B0-AFAB-FAD3-DA78-58962C27BF9F}"/>
              </a:ext>
            </a:extLst>
          </p:cNvPr>
          <p:cNvSpPr>
            <a:spLocks noGrp="1"/>
          </p:cNvSpPr>
          <p:nvPr>
            <p:ph type="sldNum" sz="quarter" idx="12"/>
          </p:nvPr>
        </p:nvSpPr>
        <p:spPr/>
        <p:txBody>
          <a:bodyPr/>
          <a:lstStyle/>
          <a:p>
            <a:fld id="{C8AAD674-F59F-456A-92C2-B5D4B78A3ED8}" type="slidenum">
              <a:rPr lang="en-AU" smtClean="0"/>
              <a:pPr/>
              <a:t>33</a:t>
            </a:fld>
            <a:endParaRPr lang="en-AU"/>
          </a:p>
        </p:txBody>
      </p:sp>
    </p:spTree>
    <p:extLst>
      <p:ext uri="{BB962C8B-B14F-4D97-AF65-F5344CB8AC3E}">
        <p14:creationId xmlns:p14="http://schemas.microsoft.com/office/powerpoint/2010/main" val="1387016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00CD-012E-42B5-729C-A5368788CC3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B3C1425-8329-95A1-A158-103FB68D48BD}"/>
              </a:ext>
            </a:extLst>
          </p:cNvPr>
          <p:cNvSpPr>
            <a:spLocks noGrp="1"/>
          </p:cNvSpPr>
          <p:nvPr>
            <p:ph idx="1"/>
          </p:nvPr>
        </p:nvSpPr>
        <p:spPr>
          <a:xfrm>
            <a:off x="334963" y="1417669"/>
            <a:ext cx="11420025" cy="4022662"/>
          </a:xfrm>
        </p:spPr>
        <p:txBody>
          <a:bodyPr/>
          <a:lstStyle/>
          <a:p>
            <a:pPr>
              <a:spcBef>
                <a:spcPts val="600"/>
              </a:spcBef>
            </a:pPr>
            <a:r>
              <a:rPr lang="en-AU" sz="1200" b="1" dirty="0"/>
              <a:t>Evaluation</a:t>
            </a:r>
          </a:p>
          <a:p>
            <a:pPr>
              <a:spcBef>
                <a:spcPts val="600"/>
              </a:spcBef>
            </a:pPr>
            <a:r>
              <a:rPr lang="en-AU" sz="1200" dirty="0"/>
              <a:t>Pre- and post-workshop surveys were administered to workshop attendees to ascertain changes in knowledge, attitudes and intentions regarding digital accessibility. The survey design was iterative, with questions added throughout the duration of the workshop delivery. Survey results are discussed throughout this section of the report, and a final version of both pre- and post-surveys can be found in Appendix X. </a:t>
            </a:r>
          </a:p>
          <a:p>
            <a:pPr>
              <a:spcBef>
                <a:spcPts val="600"/>
              </a:spcBef>
            </a:pPr>
            <a:r>
              <a:rPr lang="en-AU" sz="1200" b="1" dirty="0"/>
              <a:t>Survey design</a:t>
            </a:r>
          </a:p>
          <a:p>
            <a:pPr>
              <a:spcBef>
                <a:spcPts val="600"/>
              </a:spcBef>
            </a:pPr>
            <a:r>
              <a:rPr lang="en-AU" sz="1200" dirty="0"/>
              <a:t>Two evaluation surveys were designed for the workshop evaluation – one pre-workshop survey and one post-workshop survey. The surveys were developed by The BCC in consultation with CFA Australia and were approximately 10 minutes duration each. The surveys developed were iterative, with changes made to both surveys to reflect updates in workshop locations and inclusion of videos and hands-on activities. The surveys were administered by CFA Australia prior to and following each of the workshops.</a:t>
            </a:r>
          </a:p>
          <a:p>
            <a:pPr>
              <a:spcBef>
                <a:spcPts val="600"/>
              </a:spcBef>
            </a:pPr>
            <a:r>
              <a:rPr lang="en-AU" sz="1200" dirty="0"/>
              <a:t>The surveys included both closed and open-ended question types, covering the broad topics of:</a:t>
            </a:r>
          </a:p>
          <a:p>
            <a:pPr marL="171450" indent="-171450">
              <a:spcBef>
                <a:spcPts val="600"/>
              </a:spcBef>
              <a:buFont typeface="Arial" panose="020B0604020202020204" pitchFamily="34" charset="0"/>
              <a:buChar char="•"/>
            </a:pPr>
            <a:r>
              <a:rPr lang="en-AU" sz="1200" dirty="0"/>
              <a:t>Knowledge of digital accessibility</a:t>
            </a:r>
          </a:p>
          <a:p>
            <a:pPr marL="171450" indent="-171450">
              <a:spcBef>
                <a:spcPts val="600"/>
              </a:spcBef>
              <a:buFont typeface="Arial" panose="020B0604020202020204" pitchFamily="34" charset="0"/>
              <a:buChar char="•"/>
            </a:pPr>
            <a:r>
              <a:rPr lang="en-AU" sz="1200" dirty="0"/>
              <a:t>Attitudes towards digital accessibility</a:t>
            </a:r>
          </a:p>
          <a:p>
            <a:pPr marL="171450" indent="-171450">
              <a:spcBef>
                <a:spcPts val="600"/>
              </a:spcBef>
              <a:buFont typeface="Arial" panose="020B0604020202020204" pitchFamily="34" charset="0"/>
              <a:buChar char="•"/>
            </a:pPr>
            <a:r>
              <a:rPr lang="en-AU" sz="1200" dirty="0"/>
              <a:t>Intentions to improve organisation’s digital accessibility </a:t>
            </a:r>
          </a:p>
          <a:p>
            <a:pPr marL="171450" indent="-171450">
              <a:spcBef>
                <a:spcPts val="600"/>
              </a:spcBef>
              <a:buFont typeface="Arial" panose="020B0604020202020204" pitchFamily="34" charset="0"/>
              <a:buChar char="•"/>
            </a:pPr>
            <a:r>
              <a:rPr lang="en-AU" sz="1200" dirty="0"/>
              <a:t>Perceived challenges to improving digital accessibility </a:t>
            </a:r>
          </a:p>
          <a:p>
            <a:pPr>
              <a:spcBef>
                <a:spcPts val="600"/>
              </a:spcBef>
            </a:pPr>
            <a:r>
              <a:rPr lang="en-AU" sz="1200" dirty="0"/>
              <a:t>The post-workshop survey included questions from the pre-workshop survey to identify changes in attitudes, intentions and knowledge, as well as additional evaluation questions specific to the workshops such as usefulness of the practical components and activities, videos displayed, and ways to improve the workshops. </a:t>
            </a:r>
          </a:p>
          <a:p>
            <a:pPr>
              <a:spcBef>
                <a:spcPts val="600"/>
              </a:spcBef>
            </a:pPr>
            <a:r>
              <a:rPr lang="en-AU" sz="1200" b="1" dirty="0"/>
              <a:t>Sample </a:t>
            </a:r>
          </a:p>
          <a:p>
            <a:pPr>
              <a:spcBef>
                <a:spcPts val="600"/>
              </a:spcBef>
            </a:pPr>
            <a:r>
              <a:rPr lang="en-AU" sz="1200" dirty="0"/>
              <a:t>A total of 179 responses were recorded for the pre-workshop survey, and 102 for the post-workshop survey.</a:t>
            </a:r>
          </a:p>
        </p:txBody>
      </p:sp>
      <p:sp>
        <p:nvSpPr>
          <p:cNvPr id="6" name="Content Placeholder 4">
            <a:extLst>
              <a:ext uri="{FF2B5EF4-FFF2-40B4-BE49-F238E27FC236}">
                <a16:creationId xmlns:a16="http://schemas.microsoft.com/office/drawing/2014/main" id="{0360E49E-590B-FD2F-16DA-5A313F2A9A64}"/>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Discovery workshops – evaluation approach</a:t>
            </a:r>
          </a:p>
        </p:txBody>
      </p:sp>
      <p:cxnSp>
        <p:nvCxnSpPr>
          <p:cNvPr id="7" name="Straight Connector 6">
            <a:extLst>
              <a:ext uri="{FF2B5EF4-FFF2-40B4-BE49-F238E27FC236}">
                <a16:creationId xmlns:a16="http://schemas.microsoft.com/office/drawing/2014/main" id="{DA222CBC-612A-7363-9FFB-0798AA088FA0}"/>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93527D64-95CC-310A-C99C-C464A7291D24}"/>
              </a:ext>
            </a:extLst>
          </p:cNvPr>
          <p:cNvSpPr>
            <a:spLocks noGrp="1"/>
          </p:cNvSpPr>
          <p:nvPr>
            <p:ph type="sldNum" sz="quarter" idx="12"/>
          </p:nvPr>
        </p:nvSpPr>
        <p:spPr/>
        <p:txBody>
          <a:bodyPr/>
          <a:lstStyle/>
          <a:p>
            <a:fld id="{C8AAD674-F59F-456A-92C2-B5D4B78A3ED8}" type="slidenum">
              <a:rPr lang="en-AU" smtClean="0"/>
              <a:pPr/>
              <a:t>34</a:t>
            </a:fld>
            <a:endParaRPr lang="en-AU"/>
          </a:p>
        </p:txBody>
      </p:sp>
    </p:spTree>
    <p:extLst>
      <p:ext uri="{BB962C8B-B14F-4D97-AF65-F5344CB8AC3E}">
        <p14:creationId xmlns:p14="http://schemas.microsoft.com/office/powerpoint/2010/main" val="1039435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2BADA-56EE-41C7-A7BA-033C510247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C8E89D-D7B3-B688-DE0A-75C7EC49191F}"/>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much of your organisation's website do you believe is currently accessible to people with disability (i.e. meets the Web Content Accessibility Guidelines)? Base n=179</a:t>
            </a:r>
          </a:p>
          <a:p>
            <a:pPr>
              <a:lnSpc>
                <a:spcPts val="900"/>
              </a:lnSpc>
              <a:spcBef>
                <a:spcPts val="0"/>
              </a:spcBef>
            </a:pPr>
            <a:r>
              <a:rPr lang="en-AU" sz="800">
                <a:solidFill>
                  <a:schemeClr val="bg1">
                    <a:lumMod val="50000"/>
                  </a:schemeClr>
                </a:solidFill>
                <a:latin typeface="Calibri" panose="020F0502020204030204" pitchFamily="34" charset="0"/>
              </a:rPr>
              <a:t>Q How important is it to your organisation that your website is accessible for people with disability? Base n=179</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graphicFrame>
        <p:nvGraphicFramePr>
          <p:cNvPr id="6"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81B0C23E-930F-43A6-D707-2FBFF5842F81}"/>
              </a:ext>
            </a:extLst>
          </p:cNvPr>
          <p:cNvGraphicFramePr>
            <a:graphicFrameLocks/>
          </p:cNvGraphicFramePr>
          <p:nvPr>
            <p:extLst>
              <p:ext uri="{D42A27DB-BD31-4B8C-83A1-F6EECF244321}">
                <p14:modId xmlns:p14="http://schemas.microsoft.com/office/powerpoint/2010/main" val="3109664510"/>
              </p:ext>
            </p:extLst>
          </p:nvPr>
        </p:nvGraphicFramePr>
        <p:xfrm>
          <a:off x="2563883" y="2238374"/>
          <a:ext cx="7904092" cy="3785035"/>
        </p:xfrm>
        <a:graphic>
          <a:graphicData uri="http://schemas.openxmlformats.org/drawingml/2006/chart">
            <c:chart xmlns:c="http://schemas.openxmlformats.org/drawingml/2006/chart" xmlns:r="http://schemas.openxmlformats.org/officeDocument/2006/relationships" r:id="rId3"/>
          </a:graphicData>
        </a:graphic>
      </p:graphicFrame>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2B176A1-49BB-0AC0-00F3-2FFC3E42467D}"/>
              </a:ext>
            </a:extLst>
          </p:cNvPr>
          <p:cNvSpPr txBox="1">
            <a:spLocks/>
          </p:cNvSpPr>
          <p:nvPr/>
        </p:nvSpPr>
        <p:spPr>
          <a:xfrm>
            <a:off x="333377" y="259750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0-25%</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D6FCDCE-21B9-CFB2-8138-96CCC291FA9E}"/>
              </a:ext>
            </a:extLst>
          </p:cNvPr>
          <p:cNvSpPr txBox="1">
            <a:spLocks/>
          </p:cNvSpPr>
          <p:nvPr/>
        </p:nvSpPr>
        <p:spPr>
          <a:xfrm>
            <a:off x="333377" y="329283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26-50%</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C5D825E-FE67-BDF5-2972-24B4827CC5E1}"/>
              </a:ext>
            </a:extLst>
          </p:cNvPr>
          <p:cNvSpPr txBox="1">
            <a:spLocks/>
          </p:cNvSpPr>
          <p:nvPr/>
        </p:nvSpPr>
        <p:spPr>
          <a:xfrm>
            <a:off x="333377" y="399768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51-75%</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6B5E1B6-3257-BAE9-0C42-C77D48F524BC}"/>
              </a:ext>
            </a:extLst>
          </p:cNvPr>
          <p:cNvSpPr txBox="1">
            <a:spLocks/>
          </p:cNvSpPr>
          <p:nvPr/>
        </p:nvSpPr>
        <p:spPr>
          <a:xfrm>
            <a:off x="333377" y="470253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76-100%</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3F6037F-D255-6D34-C4C9-B92183779DAB}"/>
              </a:ext>
            </a:extLst>
          </p:cNvPr>
          <p:cNvSpPr txBox="1">
            <a:spLocks/>
          </p:cNvSpPr>
          <p:nvPr/>
        </p:nvSpPr>
        <p:spPr>
          <a:xfrm>
            <a:off x="333377" y="5407381"/>
            <a:ext cx="24574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Unsure/don’t know</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BC97B3B-10AC-0D35-BE1E-5FB68E6249D4}"/>
              </a:ext>
            </a:extLst>
          </p:cNvPr>
          <p:cNvSpPr txBox="1">
            <a:spLocks/>
          </p:cNvSpPr>
          <p:nvPr/>
        </p:nvSpPr>
        <p:spPr>
          <a:xfrm>
            <a:off x="291385" y="1897679"/>
            <a:ext cx="4961651"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Proportion of website accessible prior to workshops</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4" name="Content Placeholder 4">
            <a:extLst>
              <a:ext uri="{FF2B5EF4-FFF2-40B4-BE49-F238E27FC236}">
                <a16:creationId xmlns:a16="http://schemas.microsoft.com/office/drawing/2014/main" id="{231DE315-BA56-2174-F711-59E3AFE38C7C}"/>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defRPr/>
            </a:pPr>
            <a:r>
              <a:rPr lang="en-AU" sz="1200" b="0"/>
              <a:t>Prior to the workshops, over a third of attendees estimated that less than half of their organisations’ websites were accessible for people with disability and close to another third were unable to make any estimation. Only 15% believed that three quarters or more of their website was accessible.</a:t>
            </a:r>
          </a:p>
          <a:p>
            <a:pPr lvl="1">
              <a:lnSpc>
                <a:spcPct val="100000"/>
              </a:lnSpc>
              <a:spcBef>
                <a:spcPts val="0"/>
              </a:spcBef>
              <a:spcAft>
                <a:spcPts val="900"/>
              </a:spcAft>
              <a:defRPr/>
            </a:pPr>
            <a:r>
              <a:rPr lang="en-AU" sz="1200" b="0"/>
              <a:t>Despite this, 85% of workshop attendees felt that the accessibility of their website was important to them/their organisation.</a:t>
            </a:r>
          </a:p>
        </p:txBody>
      </p:sp>
      <p:cxnSp>
        <p:nvCxnSpPr>
          <p:cNvPr id="15" name="Straight Connector 14">
            <a:extLst>
              <a:ext uri="{FF2B5EF4-FFF2-40B4-BE49-F238E27FC236}">
                <a16:creationId xmlns:a16="http://schemas.microsoft.com/office/drawing/2014/main" id="{E7460477-7205-2D33-5E35-09122751891E}"/>
              </a:ext>
            </a:extLst>
          </p:cNvPr>
          <p:cNvCxnSpPr>
            <a:cxnSpLocks/>
          </p:cNvCxnSpPr>
          <p:nvPr/>
        </p:nvCxnSpPr>
        <p:spPr>
          <a:xfrm>
            <a:off x="329995" y="350196"/>
            <a:ext cx="0" cy="11948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64BC785-EA4F-C4EF-81E4-6532A33418D3}"/>
              </a:ext>
            </a:extLst>
          </p:cNvPr>
          <p:cNvSpPr txBox="1">
            <a:spLocks/>
          </p:cNvSpPr>
          <p:nvPr/>
        </p:nvSpPr>
        <p:spPr>
          <a:xfrm>
            <a:off x="7487211" y="4523963"/>
            <a:ext cx="2562224"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Consider website accessibility to be important</a:t>
            </a:r>
          </a:p>
        </p:txBody>
      </p:sp>
      <p:graphicFrame>
        <p:nvGraphicFramePr>
          <p:cNvPr id="19" name="Chart 18">
            <a:extLst>
              <a:ext uri="{FF2B5EF4-FFF2-40B4-BE49-F238E27FC236}">
                <a16:creationId xmlns:a16="http://schemas.microsoft.com/office/drawing/2014/main" id="{E5991356-2D57-8D5C-75D3-F5BB1A41C027}"/>
              </a:ext>
            </a:extLst>
          </p:cNvPr>
          <p:cNvGraphicFramePr/>
          <p:nvPr>
            <p:extLst>
              <p:ext uri="{D42A27DB-BD31-4B8C-83A1-F6EECF244321}">
                <p14:modId xmlns:p14="http://schemas.microsoft.com/office/powerpoint/2010/main" val="922859169"/>
              </p:ext>
            </p:extLst>
          </p:nvPr>
        </p:nvGraphicFramePr>
        <p:xfrm>
          <a:off x="7224327" y="2533718"/>
          <a:ext cx="3082420" cy="1895613"/>
        </p:xfrm>
        <a:graphic>
          <a:graphicData uri="http://schemas.openxmlformats.org/drawingml/2006/chart">
            <c:chart xmlns:c="http://schemas.openxmlformats.org/drawingml/2006/chart" xmlns:r="http://schemas.openxmlformats.org/officeDocument/2006/relationships" r:id="rId4"/>
          </a:graphicData>
        </a:graphic>
      </p:graphicFrame>
      <p:sp>
        <p:nvSpPr>
          <p:cNvPr id="11" name="Slide Number Placeholder 10">
            <a:extLst>
              <a:ext uri="{FF2B5EF4-FFF2-40B4-BE49-F238E27FC236}">
                <a16:creationId xmlns:a16="http://schemas.microsoft.com/office/drawing/2014/main" id="{93AFB15D-F7FE-3BC0-1B21-5F581091763D}"/>
              </a:ext>
            </a:extLst>
          </p:cNvPr>
          <p:cNvSpPr>
            <a:spLocks noGrp="1"/>
          </p:cNvSpPr>
          <p:nvPr>
            <p:ph type="sldNum" sz="quarter" idx="12"/>
          </p:nvPr>
        </p:nvSpPr>
        <p:spPr/>
        <p:txBody>
          <a:bodyPr/>
          <a:lstStyle/>
          <a:p>
            <a:fld id="{C8AAD674-F59F-456A-92C2-B5D4B78A3ED8}" type="slidenum">
              <a:rPr lang="en-AU" smtClean="0"/>
              <a:pPr/>
              <a:t>35</a:t>
            </a:fld>
            <a:endParaRPr lang="en-AU"/>
          </a:p>
        </p:txBody>
      </p:sp>
    </p:spTree>
    <p:extLst>
      <p:ext uri="{BB962C8B-B14F-4D97-AF65-F5344CB8AC3E}">
        <p14:creationId xmlns:p14="http://schemas.microsoft.com/office/powerpoint/2010/main" val="3362889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E9DE-29E6-31BC-E19F-EE62BF0D57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8325B7-7EFA-B400-2953-F3BB7983C9D1}"/>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In your own words, please tell us why you decided to attend this workshop. Base n=78</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graphicFrame>
        <p:nvGraphicFramePr>
          <p:cNvPr id="6"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2A7C0D7F-F11C-CAFF-A19F-1A19011DCD5A}"/>
              </a:ext>
            </a:extLst>
          </p:cNvPr>
          <p:cNvGraphicFramePr>
            <a:graphicFrameLocks/>
          </p:cNvGraphicFramePr>
          <p:nvPr>
            <p:extLst>
              <p:ext uri="{D42A27DB-BD31-4B8C-83A1-F6EECF244321}">
                <p14:modId xmlns:p14="http://schemas.microsoft.com/office/powerpoint/2010/main" val="1792766891"/>
              </p:ext>
            </p:extLst>
          </p:nvPr>
        </p:nvGraphicFramePr>
        <p:xfrm>
          <a:off x="2785324" y="1976148"/>
          <a:ext cx="4961651" cy="4235805"/>
        </p:xfrm>
        <a:graphic>
          <a:graphicData uri="http://schemas.openxmlformats.org/drawingml/2006/chart">
            <c:chart xmlns:c="http://schemas.openxmlformats.org/drawingml/2006/chart" xmlns:r="http://schemas.openxmlformats.org/officeDocument/2006/relationships" r:id="rId3"/>
          </a:graphicData>
        </a:graphic>
      </p:graphicFrame>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28AA37A-7B9F-3FB1-C25A-C650C1C6C38B}"/>
              </a:ext>
            </a:extLst>
          </p:cNvPr>
          <p:cNvSpPr txBox="1">
            <a:spLocks/>
          </p:cNvSpPr>
          <p:nvPr/>
        </p:nvSpPr>
        <p:spPr>
          <a:xfrm>
            <a:off x="346062" y="2267989"/>
            <a:ext cx="34194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dirty="0">
                <a:solidFill>
                  <a:schemeClr val="bg2">
                    <a:lumMod val="50000"/>
                  </a:schemeClr>
                </a:solidFill>
                <a:ea typeface="+mj-ea"/>
                <a:cs typeface="+mj-cs"/>
              </a:rPr>
              <a:t>To gain knowledge/understanding about accessibility/specific topics/plain language</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67F640C-3D4C-B35C-4A55-6D664EB9CC55}"/>
              </a:ext>
            </a:extLst>
          </p:cNvPr>
          <p:cNvSpPr txBox="1">
            <a:spLocks/>
          </p:cNvSpPr>
          <p:nvPr/>
        </p:nvSpPr>
        <p:spPr>
          <a:xfrm>
            <a:off x="304499" y="1720423"/>
            <a:ext cx="4961651"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dirty="0">
                <a:solidFill>
                  <a:schemeClr val="bg2">
                    <a:lumMod val="50000"/>
                  </a:schemeClr>
                </a:solidFill>
                <a:ea typeface="+mj-ea"/>
                <a:cs typeface="+mj-cs"/>
              </a:rPr>
              <a:t>Reasons for attending workshop</a:t>
            </a:r>
            <a:endPar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endParaRPr>
          </a:p>
        </p:txBody>
      </p:sp>
      <p:sp>
        <p:nvSpPr>
          <p:cNvPr id="14" name="Content Placeholder 4">
            <a:extLst>
              <a:ext uri="{FF2B5EF4-FFF2-40B4-BE49-F238E27FC236}">
                <a16:creationId xmlns:a16="http://schemas.microsoft.com/office/drawing/2014/main" id="{CDDD0279-77D5-6357-5464-78AAF49E03AC}"/>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defRPr/>
            </a:pPr>
            <a:r>
              <a:rPr lang="en-AU" sz="1200" b="0" dirty="0"/>
              <a:t>The importance of accessibility to attendees and their organisations is reflected in their reasons for attending the workshops, with nearly one in two attendees motivated to attend by a desire to </a:t>
            </a:r>
            <a:r>
              <a:rPr lang="en-AU" sz="1200" b="0" i="1" dirty="0"/>
              <a:t>increase their knowledge </a:t>
            </a:r>
            <a:r>
              <a:rPr lang="en-AU" sz="1200" b="0" dirty="0"/>
              <a:t>about digital accessibility or to </a:t>
            </a:r>
            <a:r>
              <a:rPr lang="en-AU" sz="1200" b="0" i="1" dirty="0"/>
              <a:t>learn how to improve </a:t>
            </a:r>
            <a:r>
              <a:rPr lang="en-AU" sz="1200" b="0" dirty="0"/>
              <a:t>the accessibility of organisations’ website and digital assets. </a:t>
            </a:r>
          </a:p>
          <a:p>
            <a:pPr lvl="1">
              <a:lnSpc>
                <a:spcPct val="100000"/>
              </a:lnSpc>
              <a:spcBef>
                <a:spcPts val="0"/>
              </a:spcBef>
              <a:spcAft>
                <a:spcPts val="900"/>
              </a:spcAft>
              <a:defRPr/>
            </a:pPr>
            <a:r>
              <a:rPr lang="en-AU" sz="1200" b="0" dirty="0"/>
              <a:t>A quarter of respondents also explicitly mentioned that accessibility for people with disability was </a:t>
            </a:r>
            <a:r>
              <a:rPr lang="en-AU" sz="1200" b="0" i="1" dirty="0"/>
              <a:t>important</a:t>
            </a:r>
            <a:r>
              <a:rPr lang="en-AU" sz="1200" b="0" dirty="0"/>
              <a:t> to them personally, their organisation and/or their community.</a:t>
            </a:r>
          </a:p>
        </p:txBody>
      </p:sp>
      <p:cxnSp>
        <p:nvCxnSpPr>
          <p:cNvPr id="15" name="Straight Connector 14">
            <a:extLst>
              <a:ext uri="{FF2B5EF4-FFF2-40B4-BE49-F238E27FC236}">
                <a16:creationId xmlns:a16="http://schemas.microsoft.com/office/drawing/2014/main" id="{B92C5C57-E751-2D20-6AFE-80FF00316FF7}"/>
              </a:ext>
            </a:extLst>
          </p:cNvPr>
          <p:cNvCxnSpPr>
            <a:cxnSpLocks/>
          </p:cNvCxnSpPr>
          <p:nvPr/>
        </p:nvCxnSpPr>
        <p:spPr>
          <a:xfrm>
            <a:off x="304499" y="389106"/>
            <a:ext cx="0" cy="11024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4">
            <a:extLst>
              <a:ext uri="{FF2B5EF4-FFF2-40B4-BE49-F238E27FC236}">
                <a16:creationId xmlns:a16="http://schemas.microsoft.com/office/drawing/2014/main" id="{1D09AC6C-D7A3-CDC5-24F6-EB955BA3E125}"/>
              </a:ext>
            </a:extLst>
          </p:cNvPr>
          <p:cNvSpPr txBox="1">
            <a:spLocks/>
          </p:cNvSpPr>
          <p:nvPr/>
        </p:nvSpPr>
        <p:spPr>
          <a:xfrm>
            <a:off x="6339333" y="1795707"/>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dirty="0">
                <a:effectLst/>
                <a:latin typeface="+mj-lt"/>
                <a:ea typeface="Times New Roman" panose="02020603050405020304" pitchFamily="18" charset="0"/>
                <a:cs typeface="Times New Roman" panose="02020603050405020304" pitchFamily="18" charset="0"/>
              </a:rPr>
              <a:t>IN THEIR </a:t>
            </a:r>
            <a:r>
              <a:rPr lang="en-GB" sz="1200" b="1" dirty="0">
                <a:solidFill>
                  <a:schemeClr val="accent4"/>
                </a:solidFill>
                <a:effectLst/>
                <a:latin typeface="+mj-lt"/>
                <a:ea typeface="Times New Roman" panose="02020603050405020304" pitchFamily="18" charset="0"/>
                <a:cs typeface="Times New Roman" panose="02020603050405020304" pitchFamily="18" charset="0"/>
              </a:rPr>
              <a:t>OWN WORDS</a:t>
            </a:r>
          </a:p>
        </p:txBody>
      </p:sp>
      <p:sp>
        <p:nvSpPr>
          <p:cNvPr id="3" name="TextBox 2">
            <a:extLst>
              <a:ext uri="{FF2B5EF4-FFF2-40B4-BE49-F238E27FC236}">
                <a16:creationId xmlns:a16="http://schemas.microsoft.com/office/drawing/2014/main" id="{EC0F1BA7-A510-D088-84EA-A0F6B08DF729}"/>
              </a:ext>
            </a:extLst>
          </p:cNvPr>
          <p:cNvSpPr txBox="1"/>
          <p:nvPr/>
        </p:nvSpPr>
        <p:spPr>
          <a:xfrm>
            <a:off x="6339333" y="2129177"/>
            <a:ext cx="5338317" cy="3538316"/>
          </a:xfrm>
          <a:prstGeom prst="rect">
            <a:avLst/>
          </a:prstGeom>
          <a:noFill/>
        </p:spPr>
        <p:txBody>
          <a:bodyPr wrap="square" lIns="36000" tIns="36000" rIns="36000" bIns="36000" rtlCol="0">
            <a:noAutofit/>
          </a:bodyPr>
          <a:lstStyle/>
          <a:p>
            <a:r>
              <a:rPr lang="en-AU" sz="1100" i="1" dirty="0"/>
              <a:t>“Accessibility is so important to our organisation as a community centre and we're always wanting to do better. We really wanted real, lived experience information that was recognised as best practice so when I saw this workshop advertised, I jumped on it!!”</a:t>
            </a:r>
          </a:p>
          <a:p>
            <a:r>
              <a:rPr lang="en-AU" sz="1100" i="1" dirty="0"/>
              <a:t>“Improve my own understanding of how decisions I make as a developer translate for a person who may be using assistive technology. To learn more about how assistive technology is used. Gather some knowledge I can take back to my team to help inform the importance of designing and developing with accessibility in mind.”</a:t>
            </a:r>
          </a:p>
          <a:p>
            <a:pPr algn="l"/>
            <a:r>
              <a:rPr lang="en-AU" sz="1100" i="1" dirty="0"/>
              <a:t>“I have been advocating, practicing and training staff in Plain Language for decades, and wanted to find courses I could direct colleagues to.”</a:t>
            </a:r>
          </a:p>
          <a:p>
            <a:pPr algn="l"/>
            <a:r>
              <a:rPr lang="en-AU" sz="1100" i="1" dirty="0"/>
              <a:t>“I have been working with a blind client, and it has opened my eyes to the need for good consistent accessibility for people with disability. I want to embrace as much info as possible to best help our clients.”</a:t>
            </a:r>
          </a:p>
          <a:p>
            <a:pPr algn="l"/>
            <a:r>
              <a:rPr lang="en-AU" sz="1100" i="1" dirty="0"/>
              <a:t>“We work in web development and feel accessibility is something we need to integrate into our workforce and to encourage clients to take seriously.”</a:t>
            </a:r>
          </a:p>
          <a:p>
            <a:pPr algn="l"/>
            <a:r>
              <a:rPr lang="en-AU" sz="1100" i="1" dirty="0"/>
              <a:t>“Learn more on how we can not only make our website more accessible but be able to tell others in the region”</a:t>
            </a:r>
          </a:p>
        </p:txBody>
      </p:sp>
      <p:sp>
        <p:nvSpPr>
          <p:cNvPr id="1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49CD5652-EDC9-E90C-B0C3-ECE8F91343A8}"/>
              </a:ext>
            </a:extLst>
          </p:cNvPr>
          <p:cNvSpPr txBox="1">
            <a:spLocks/>
          </p:cNvSpPr>
          <p:nvPr/>
        </p:nvSpPr>
        <p:spPr>
          <a:xfrm>
            <a:off x="346063" y="2829964"/>
            <a:ext cx="251459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To learn how to improve our accessibility for people with disability</a:t>
            </a: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11849DD-B967-A3D3-9F96-0980E4FAE758}"/>
              </a:ext>
            </a:extLst>
          </p:cNvPr>
          <p:cNvSpPr txBox="1">
            <a:spLocks/>
          </p:cNvSpPr>
          <p:nvPr/>
        </p:nvSpPr>
        <p:spPr>
          <a:xfrm>
            <a:off x="346062" y="3391939"/>
            <a:ext cx="34194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Because accessibility is important to my organisation/community/website users</a:t>
            </a:r>
          </a:p>
        </p:txBody>
      </p:sp>
      <p:sp>
        <p:nvSpPr>
          <p:cNvPr id="1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468244FF-372C-095F-976E-B0A600542F92}"/>
              </a:ext>
            </a:extLst>
          </p:cNvPr>
          <p:cNvSpPr txBox="1">
            <a:spLocks/>
          </p:cNvSpPr>
          <p:nvPr/>
        </p:nvSpPr>
        <p:spPr>
          <a:xfrm>
            <a:off x="346062" y="3944389"/>
            <a:ext cx="34194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Relevant to my role</a:t>
            </a:r>
          </a:p>
        </p:txBody>
      </p:sp>
      <p:sp>
        <p:nvSpPr>
          <p:cNvPr id="2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0B77E02-BEC9-4B01-5B86-2C0C18EAC58D}"/>
              </a:ext>
            </a:extLst>
          </p:cNvPr>
          <p:cNvSpPr txBox="1">
            <a:spLocks/>
          </p:cNvSpPr>
          <p:nvPr/>
        </p:nvSpPr>
        <p:spPr>
          <a:xfrm>
            <a:off x="346062" y="4515889"/>
            <a:ext cx="34194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To gain/improve my skills</a:t>
            </a:r>
          </a:p>
        </p:txBody>
      </p:sp>
      <p:sp>
        <p:nvSpPr>
          <p:cNvPr id="2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2FA8BB1-F301-FE9C-5734-F19F1BDFEEC5}"/>
              </a:ext>
            </a:extLst>
          </p:cNvPr>
          <p:cNvSpPr txBox="1">
            <a:spLocks/>
          </p:cNvSpPr>
          <p:nvPr/>
        </p:nvSpPr>
        <p:spPr>
          <a:xfrm>
            <a:off x="346063" y="5077864"/>
            <a:ext cx="278129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To promote accessibility to others/teach or train others/share learnings</a:t>
            </a:r>
          </a:p>
        </p:txBody>
      </p:sp>
      <p:sp>
        <p:nvSpPr>
          <p:cNvPr id="2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ADE16C7-29C5-1859-1E7F-6E43C5484E1D}"/>
              </a:ext>
            </a:extLst>
          </p:cNvPr>
          <p:cNvSpPr txBox="1">
            <a:spLocks/>
          </p:cNvSpPr>
          <p:nvPr/>
        </p:nvSpPr>
        <p:spPr>
          <a:xfrm>
            <a:off x="346062" y="5630314"/>
            <a:ext cx="34194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Asked to attend by manager/organisation</a:t>
            </a:r>
          </a:p>
        </p:txBody>
      </p:sp>
      <p:sp>
        <p:nvSpPr>
          <p:cNvPr id="12" name="Slide Number Placeholder 11">
            <a:extLst>
              <a:ext uri="{FF2B5EF4-FFF2-40B4-BE49-F238E27FC236}">
                <a16:creationId xmlns:a16="http://schemas.microsoft.com/office/drawing/2014/main" id="{5F9034E0-4477-842B-B3F4-31E41C01DA05}"/>
              </a:ext>
            </a:extLst>
          </p:cNvPr>
          <p:cNvSpPr>
            <a:spLocks noGrp="1"/>
          </p:cNvSpPr>
          <p:nvPr>
            <p:ph type="sldNum" sz="quarter" idx="12"/>
          </p:nvPr>
        </p:nvSpPr>
        <p:spPr/>
        <p:txBody>
          <a:bodyPr/>
          <a:lstStyle/>
          <a:p>
            <a:fld id="{C8AAD674-F59F-456A-92C2-B5D4B78A3ED8}" type="slidenum">
              <a:rPr lang="en-AU" smtClean="0"/>
              <a:pPr/>
              <a:t>36</a:t>
            </a:fld>
            <a:endParaRPr lang="en-AU"/>
          </a:p>
        </p:txBody>
      </p:sp>
    </p:spTree>
    <p:extLst>
      <p:ext uri="{BB962C8B-B14F-4D97-AF65-F5344CB8AC3E}">
        <p14:creationId xmlns:p14="http://schemas.microsoft.com/office/powerpoint/2010/main" val="2094335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D117DC-A26D-D0E4-1E69-508AAF2C9B8C}"/>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What do you feel is the greatest challenge for your organisation in making your website accessible for people with disability? Base n=179</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graphicFrame>
        <p:nvGraphicFramePr>
          <p:cNvPr id="6"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CBE8D5E9-9226-F190-7E5A-31111BACCFDB}"/>
              </a:ext>
            </a:extLst>
          </p:cNvPr>
          <p:cNvGraphicFramePr>
            <a:graphicFrameLocks/>
          </p:cNvGraphicFramePr>
          <p:nvPr>
            <p:extLst>
              <p:ext uri="{D42A27DB-BD31-4B8C-83A1-F6EECF244321}">
                <p14:modId xmlns:p14="http://schemas.microsoft.com/office/powerpoint/2010/main" val="2142617476"/>
              </p:ext>
            </p:extLst>
          </p:nvPr>
        </p:nvGraphicFramePr>
        <p:xfrm>
          <a:off x="2583339" y="2238374"/>
          <a:ext cx="7904092" cy="3785035"/>
        </p:xfrm>
        <a:graphic>
          <a:graphicData uri="http://schemas.openxmlformats.org/drawingml/2006/chart">
            <c:chart xmlns:c="http://schemas.openxmlformats.org/drawingml/2006/chart" xmlns:r="http://schemas.openxmlformats.org/officeDocument/2006/relationships" r:id="rId3"/>
          </a:graphicData>
        </a:graphic>
      </p:graphicFrame>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F634A04-CB57-8A6E-0FCE-C8E5A805520B}"/>
              </a:ext>
            </a:extLst>
          </p:cNvPr>
          <p:cNvSpPr txBox="1">
            <a:spLocks/>
          </p:cNvSpPr>
          <p:nvPr/>
        </p:nvSpPr>
        <p:spPr>
          <a:xfrm>
            <a:off x="333377" y="254035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organisational capacity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41BACD6-C79B-E5B4-EF15-01C66945C4E8}"/>
              </a:ext>
            </a:extLst>
          </p:cNvPr>
          <p:cNvSpPr txBox="1">
            <a:spLocks/>
          </p:cNvSpPr>
          <p:nvPr/>
        </p:nvSpPr>
        <p:spPr>
          <a:xfrm>
            <a:off x="333377" y="312138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experience and knowledge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9903181-86F9-09E6-0E35-C28991B3C348}"/>
              </a:ext>
            </a:extLst>
          </p:cNvPr>
          <p:cNvSpPr txBox="1">
            <a:spLocks/>
          </p:cNvSpPr>
          <p:nvPr/>
        </p:nvSpPr>
        <p:spPr>
          <a:xfrm>
            <a:off x="333377" y="370240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Time limitations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D6B438F-7695-6E47-0A75-0BB341B2791E}"/>
              </a:ext>
            </a:extLst>
          </p:cNvPr>
          <p:cNvSpPr txBox="1">
            <a:spLocks/>
          </p:cNvSpPr>
          <p:nvPr/>
        </p:nvSpPr>
        <p:spPr>
          <a:xfrm>
            <a:off x="333377" y="428343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Cost</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B49F8A2-45B4-92E9-342B-CDDD97608C5F}"/>
              </a:ext>
            </a:extLst>
          </p:cNvPr>
          <p:cNvSpPr txBox="1">
            <a:spLocks/>
          </p:cNvSpPr>
          <p:nvPr/>
        </p:nvSpPr>
        <p:spPr>
          <a:xfrm>
            <a:off x="333377" y="486445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Website and technological limitations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F689DD1-56C9-9301-0A7E-66C9C7129CD9}"/>
              </a:ext>
            </a:extLst>
          </p:cNvPr>
          <p:cNvSpPr txBox="1">
            <a:spLocks/>
          </p:cNvSpPr>
          <p:nvPr/>
        </p:nvSpPr>
        <p:spPr>
          <a:xfrm>
            <a:off x="333377" y="5455006"/>
            <a:ext cx="24574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buy-in from management and stakeholders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F532231-10BF-89B4-7FF6-EC2C2EC98DCB}"/>
              </a:ext>
            </a:extLst>
          </p:cNvPr>
          <p:cNvSpPr txBox="1">
            <a:spLocks/>
          </p:cNvSpPr>
          <p:nvPr/>
        </p:nvSpPr>
        <p:spPr>
          <a:xfrm>
            <a:off x="101291" y="1897679"/>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rPr>
              <a:t>Barriers to improving digital accessibility (Top 6)</a:t>
            </a:r>
          </a:p>
        </p:txBody>
      </p:sp>
      <p:sp>
        <p:nvSpPr>
          <p:cNvPr id="14" name="Content Placeholder 4">
            <a:extLst>
              <a:ext uri="{FF2B5EF4-FFF2-40B4-BE49-F238E27FC236}">
                <a16:creationId xmlns:a16="http://schemas.microsoft.com/office/drawing/2014/main" id="{83932AD3-EA5C-04D5-CE34-22718B9E734C}"/>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defRPr/>
            </a:pPr>
            <a:r>
              <a:rPr lang="en-AU" sz="1200" b="0"/>
              <a:t>Prior to the workshops, participants were asked to identify their greatest challenges in making their organisations’ websites more accessible. The most frequently cited challenge was  lack of </a:t>
            </a:r>
            <a:r>
              <a:rPr lang="en-AU" sz="1200" b="0" i="1"/>
              <a:t>capacity</a:t>
            </a:r>
            <a:r>
              <a:rPr lang="en-AU" sz="1200" b="0"/>
              <a:t>, particularly in terms of resource allocation and competing priorities. The second most commonly identified challenge was a lack of </a:t>
            </a:r>
            <a:r>
              <a:rPr lang="en-AU" sz="1200" b="0" i="1"/>
              <a:t>experience and knowledge</a:t>
            </a:r>
            <a:r>
              <a:rPr lang="en-AU" sz="1200" b="0"/>
              <a:t>, with respondents noting that either they or their staff lacked the necessary skills.</a:t>
            </a:r>
          </a:p>
          <a:p>
            <a:pPr lvl="1">
              <a:lnSpc>
                <a:spcPct val="100000"/>
              </a:lnSpc>
              <a:spcBef>
                <a:spcPts val="0"/>
              </a:spcBef>
              <a:spcAft>
                <a:spcPts val="900"/>
              </a:spcAft>
              <a:defRPr/>
            </a:pPr>
            <a:r>
              <a:rPr lang="en-AU" sz="1200" b="0"/>
              <a:t>Other challenges mentioned included </a:t>
            </a:r>
            <a:r>
              <a:rPr lang="en-AU" sz="1200" b="0" i="1"/>
              <a:t>time limitations</a:t>
            </a:r>
            <a:r>
              <a:rPr lang="en-AU" sz="1200" b="0"/>
              <a:t>, </a:t>
            </a:r>
            <a:r>
              <a:rPr lang="en-AU" sz="1200" b="0" i="1"/>
              <a:t>budget constraints</a:t>
            </a:r>
            <a:r>
              <a:rPr lang="en-AU" sz="1200" b="0"/>
              <a:t>, being constrained by the organisation’s </a:t>
            </a:r>
            <a:r>
              <a:rPr lang="en-AU" sz="1200" b="0" i="1"/>
              <a:t>website design</a:t>
            </a:r>
            <a:r>
              <a:rPr lang="en-AU" sz="1200" b="0"/>
              <a:t>, </a:t>
            </a:r>
            <a:r>
              <a:rPr lang="en-AU" sz="1200" b="0" i="1"/>
              <a:t>technological barriers</a:t>
            </a:r>
            <a:r>
              <a:rPr lang="en-AU" sz="1200" b="0"/>
              <a:t>, and a lack of </a:t>
            </a:r>
            <a:r>
              <a:rPr lang="en-AU" sz="1200" b="0" i="1"/>
              <a:t>buy-in from management and stakeholders</a:t>
            </a:r>
            <a:r>
              <a:rPr lang="en-AU" sz="1200" b="0"/>
              <a:t>, despite demand and interest from staff at lower levels.</a:t>
            </a:r>
          </a:p>
        </p:txBody>
      </p:sp>
      <p:cxnSp>
        <p:nvCxnSpPr>
          <p:cNvPr id="15" name="Straight Connector 14">
            <a:extLst>
              <a:ext uri="{FF2B5EF4-FFF2-40B4-BE49-F238E27FC236}">
                <a16:creationId xmlns:a16="http://schemas.microsoft.com/office/drawing/2014/main" id="{BDFB216A-1638-811C-4F8C-39E4058B3870}"/>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48B19957-383B-C4DE-7DAF-04D830768737}"/>
              </a:ext>
            </a:extLst>
          </p:cNvPr>
          <p:cNvSpPr txBox="1">
            <a:spLocks/>
          </p:cNvSpPr>
          <p:nvPr/>
        </p:nvSpPr>
        <p:spPr>
          <a:xfrm>
            <a:off x="6281882" y="1816204"/>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dirty="0">
                <a:effectLst/>
                <a:latin typeface="+mj-lt"/>
                <a:ea typeface="Times New Roman" panose="02020603050405020304" pitchFamily="18" charset="0"/>
                <a:cs typeface="Times New Roman" panose="02020603050405020304" pitchFamily="18" charset="0"/>
              </a:rPr>
              <a:t>IN THEIR </a:t>
            </a:r>
            <a:r>
              <a:rPr lang="en-GB" sz="1200" b="1" dirty="0">
                <a:solidFill>
                  <a:schemeClr val="accent4"/>
                </a:solidFill>
                <a:effectLst/>
                <a:latin typeface="+mj-lt"/>
                <a:ea typeface="Times New Roman" panose="02020603050405020304" pitchFamily="18" charset="0"/>
                <a:cs typeface="Times New Roman" panose="02020603050405020304" pitchFamily="18" charset="0"/>
              </a:rPr>
              <a:t>OWN WORDS</a:t>
            </a:r>
          </a:p>
        </p:txBody>
      </p:sp>
      <p:sp>
        <p:nvSpPr>
          <p:cNvPr id="16" name="TextBox 15">
            <a:extLst>
              <a:ext uri="{FF2B5EF4-FFF2-40B4-BE49-F238E27FC236}">
                <a16:creationId xmlns:a16="http://schemas.microsoft.com/office/drawing/2014/main" id="{44CB3865-1834-AE1D-F468-5DCCF0FD44D3}"/>
              </a:ext>
            </a:extLst>
          </p:cNvPr>
          <p:cNvSpPr txBox="1"/>
          <p:nvPr/>
        </p:nvSpPr>
        <p:spPr>
          <a:xfrm>
            <a:off x="6305399" y="2115495"/>
            <a:ext cx="5199269" cy="3620176"/>
          </a:xfrm>
          <a:prstGeom prst="rect">
            <a:avLst/>
          </a:prstGeom>
          <a:noFill/>
        </p:spPr>
        <p:txBody>
          <a:bodyPr wrap="square" lIns="36000" tIns="36000" rIns="36000" bIns="36000" rtlCol="0">
            <a:noAutofit/>
          </a:bodyPr>
          <a:lstStyle/>
          <a:p>
            <a:r>
              <a:rPr lang="en-AU" sz="1000" i="1" dirty="0"/>
              <a:t>“We have a lot of information and resources and limited human resources to manage.”</a:t>
            </a:r>
          </a:p>
          <a:p>
            <a:r>
              <a:rPr lang="en-AU" sz="1000" i="1" dirty="0"/>
              <a:t>“Capacity - we’re a not-for-profit with a small but mighty team.”</a:t>
            </a:r>
          </a:p>
          <a:p>
            <a:r>
              <a:rPr lang="en-AU" sz="1000" i="1" dirty="0"/>
              <a:t>“The sheer volume of information we currently have and the funding (staff capacity) to spend time improve it.”</a:t>
            </a:r>
          </a:p>
          <a:p>
            <a:r>
              <a:rPr lang="en-AU" sz="1000" i="1" dirty="0"/>
              <a:t>“All the decisions, priority and competing deadlines for staff involved, insufficient team experience in this area, cost, obtaining sign off in a reasonable time.”</a:t>
            </a:r>
          </a:p>
          <a:p>
            <a:r>
              <a:rPr lang="en-AU" sz="1000" i="1" dirty="0"/>
              <a:t>“Having no knowledge and never considering the accessibility before. I want to improve so I can be accessible to all potential clients.”</a:t>
            </a:r>
          </a:p>
          <a:p>
            <a:r>
              <a:rPr lang="en-AU" sz="1000" i="1" dirty="0"/>
              <a:t>“Mostly a lack of knowledge in the team that designs and hosts our website. I have some control over the content and ensure accessibility where possible, however there is a lack of knowledge in the design team and therefore it puts limitations on the amount of changes I can make. I think overall for our organisation there is a lack of priority put on the accessibility of the website.”</a:t>
            </a:r>
          </a:p>
          <a:p>
            <a:r>
              <a:rPr lang="en-AU" sz="1000" i="1" dirty="0"/>
              <a:t>“Time. We have very limited funds. Staff are so busy. Doing updates takes time. Getting permission for changes from board and exec. Getting web designer to make the changes. Educating the web designer.”</a:t>
            </a:r>
          </a:p>
          <a:p>
            <a:pPr algn="l"/>
            <a:r>
              <a:rPr lang="en-AU" sz="1000" i="1" dirty="0"/>
              <a:t>“Lack of knowledge, lack of time.”</a:t>
            </a:r>
          </a:p>
          <a:p>
            <a:pPr algn="l"/>
            <a:endParaRPr lang="en-AU" sz="1000" i="1" dirty="0"/>
          </a:p>
          <a:p>
            <a:pPr algn="l"/>
            <a:endParaRPr lang="en-AU" sz="1000" i="1" dirty="0"/>
          </a:p>
        </p:txBody>
      </p:sp>
      <p:sp>
        <p:nvSpPr>
          <p:cNvPr id="17" name="Slide Number Placeholder 16">
            <a:extLst>
              <a:ext uri="{FF2B5EF4-FFF2-40B4-BE49-F238E27FC236}">
                <a16:creationId xmlns:a16="http://schemas.microsoft.com/office/drawing/2014/main" id="{F6E38C5E-AF2D-BC99-13DC-0FB6DF1DE277}"/>
              </a:ext>
            </a:extLst>
          </p:cNvPr>
          <p:cNvSpPr>
            <a:spLocks noGrp="1"/>
          </p:cNvSpPr>
          <p:nvPr>
            <p:ph type="sldNum" sz="quarter" idx="12"/>
          </p:nvPr>
        </p:nvSpPr>
        <p:spPr/>
        <p:txBody>
          <a:bodyPr/>
          <a:lstStyle/>
          <a:p>
            <a:fld id="{C8AAD674-F59F-456A-92C2-B5D4B78A3ED8}" type="slidenum">
              <a:rPr lang="en-AU" smtClean="0"/>
              <a:pPr/>
              <a:t>37</a:t>
            </a:fld>
            <a:endParaRPr lang="en-AU"/>
          </a:p>
        </p:txBody>
      </p:sp>
    </p:spTree>
    <p:extLst>
      <p:ext uri="{BB962C8B-B14F-4D97-AF65-F5344CB8AC3E}">
        <p14:creationId xmlns:p14="http://schemas.microsoft.com/office/powerpoint/2010/main" val="1006066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23CCC6-A23D-E575-035D-63B54C456FB7}"/>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much do you agree with the following statements? Base: Total n= 102</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C55A93E-92C3-C67C-6CC8-B85FF56B7E06}"/>
              </a:ext>
            </a:extLst>
          </p:cNvPr>
          <p:cNvSpPr txBox="1">
            <a:spLocks/>
          </p:cNvSpPr>
          <p:nvPr/>
        </p:nvSpPr>
        <p:spPr>
          <a:xfrm>
            <a:off x="2825035" y="1897679"/>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Attitudes (Nett: Agree)</a:t>
            </a:r>
          </a:p>
        </p:txBody>
      </p:sp>
      <p:graphicFrame>
        <p:nvGraphicFramePr>
          <p:cNvPr id="2" name="Content Placeholder 3">
            <a:extLst>
              <a:ext uri="{FF2B5EF4-FFF2-40B4-BE49-F238E27FC236}">
                <a16:creationId xmlns:a16="http://schemas.microsoft.com/office/drawing/2014/main" id="{8D81524C-2342-EAEC-94F8-C987DAF643A7}"/>
              </a:ext>
            </a:extLst>
          </p:cNvPr>
          <p:cNvGraphicFramePr>
            <a:graphicFrameLocks/>
          </p:cNvGraphicFramePr>
          <p:nvPr>
            <p:extLst>
              <p:ext uri="{D42A27DB-BD31-4B8C-83A1-F6EECF244321}">
                <p14:modId xmlns:p14="http://schemas.microsoft.com/office/powerpoint/2010/main" val="3951035601"/>
              </p:ext>
            </p:extLst>
          </p:nvPr>
        </p:nvGraphicFramePr>
        <p:xfrm>
          <a:off x="503727" y="2561221"/>
          <a:ext cx="7525848" cy="3077579"/>
        </p:xfrm>
        <a:graphic>
          <a:graphicData uri="http://schemas.openxmlformats.org/drawingml/2006/chart">
            <c:chart xmlns:c="http://schemas.openxmlformats.org/drawingml/2006/chart" xmlns:r="http://schemas.openxmlformats.org/officeDocument/2006/relationships" r:id="rId4"/>
          </a:graphicData>
        </a:graphic>
      </p:graphicFrame>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9058749-4048-AE1A-90A8-A1794B47967E}"/>
              </a:ext>
            </a:extLst>
          </p:cNvPr>
          <p:cNvSpPr txBox="1">
            <a:spLocks/>
          </p:cNvSpPr>
          <p:nvPr/>
        </p:nvSpPr>
        <p:spPr>
          <a:xfrm>
            <a:off x="342902" y="305470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You were able to participate fully in the workshop</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52D8834-7071-9A39-5AFD-4E298DC1CE54}"/>
              </a:ext>
            </a:extLst>
          </p:cNvPr>
          <p:cNvSpPr txBox="1">
            <a:spLocks/>
          </p:cNvSpPr>
          <p:nvPr/>
        </p:nvSpPr>
        <p:spPr>
          <a:xfrm>
            <a:off x="342902" y="4742335"/>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workshop met your [professional] expectations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A1DB2DA-799D-E717-2636-7D130057ADC9}"/>
              </a:ext>
            </a:extLst>
          </p:cNvPr>
          <p:cNvSpPr txBox="1">
            <a:spLocks/>
          </p:cNvSpPr>
          <p:nvPr/>
        </p:nvSpPr>
        <p:spPr>
          <a:xfrm>
            <a:off x="342902" y="390804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You were made to feel welcome at the workshop</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Content Placeholder 4">
            <a:extLst>
              <a:ext uri="{FF2B5EF4-FFF2-40B4-BE49-F238E27FC236}">
                <a16:creationId xmlns:a16="http://schemas.microsoft.com/office/drawing/2014/main" id="{5F86B3B3-EEE2-5A59-D8AA-D0B13BBF31E4}"/>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a:t>After completing the workshops, participants expressed high satisfaction with their experiences, with almost all participants feeling like they were able to </a:t>
            </a:r>
            <a:r>
              <a:rPr lang="en-AU" sz="1200" i="1"/>
              <a:t>participate fully </a:t>
            </a:r>
            <a:r>
              <a:rPr lang="en-AU" sz="1200"/>
              <a:t>in the workshops, that they </a:t>
            </a:r>
            <a:r>
              <a:rPr lang="en-AU" sz="1200" i="1"/>
              <a:t>felt welcome </a:t>
            </a:r>
            <a:r>
              <a:rPr lang="en-AU" sz="1200"/>
              <a:t>at the sessions and that the workshops </a:t>
            </a:r>
            <a:r>
              <a:rPr lang="en-AU" sz="1200" i="1"/>
              <a:t>met their professional expectations</a:t>
            </a:r>
            <a:r>
              <a:rPr lang="en-AU" sz="1200"/>
              <a:t>. </a:t>
            </a:r>
            <a:endParaRPr lang="en-AU" sz="1200" b="0"/>
          </a:p>
        </p:txBody>
      </p:sp>
      <p:cxnSp>
        <p:nvCxnSpPr>
          <p:cNvPr id="35" name="Straight Connector 34">
            <a:extLst>
              <a:ext uri="{FF2B5EF4-FFF2-40B4-BE49-F238E27FC236}">
                <a16:creationId xmlns:a16="http://schemas.microsoft.com/office/drawing/2014/main" id="{E1AFD665-5DA5-C6C3-5734-E02DFC98E99F}"/>
              </a:ext>
            </a:extLst>
          </p:cNvPr>
          <p:cNvCxnSpPr>
            <a:cxnSpLocks/>
          </p:cNvCxnSpPr>
          <p:nvPr/>
        </p:nvCxnSpPr>
        <p:spPr>
          <a:xfrm>
            <a:off x="316661" y="440987"/>
            <a:ext cx="0" cy="9792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96D0387-B699-E86B-E991-6ABAAA1986F1}"/>
              </a:ext>
            </a:extLst>
          </p:cNvPr>
          <p:cNvSpPr>
            <a:spLocks noGrp="1"/>
          </p:cNvSpPr>
          <p:nvPr>
            <p:ph type="sldNum" sz="quarter" idx="12"/>
          </p:nvPr>
        </p:nvSpPr>
        <p:spPr/>
        <p:txBody>
          <a:bodyPr/>
          <a:lstStyle/>
          <a:p>
            <a:fld id="{C8AAD674-F59F-456A-92C2-B5D4B78A3ED8}" type="slidenum">
              <a:rPr lang="en-AU" smtClean="0"/>
              <a:pPr/>
              <a:t>38</a:t>
            </a:fld>
            <a:endParaRPr lang="en-AU"/>
          </a:p>
        </p:txBody>
      </p:sp>
    </p:spTree>
    <p:extLst>
      <p:ext uri="{BB962C8B-B14F-4D97-AF65-F5344CB8AC3E}">
        <p14:creationId xmlns:p14="http://schemas.microsoft.com/office/powerpoint/2010/main" val="41347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28398-BC34-39B4-F9B7-9D6831AE117C}"/>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A30F445-0A72-2266-9F3D-5D8FA34CE158}"/>
              </a:ext>
            </a:extLst>
          </p:cNvPr>
          <p:cNvSpPr txBox="1">
            <a:spLocks/>
          </p:cNvSpPr>
          <p:nvPr/>
        </p:nvSpPr>
        <p:spPr>
          <a:xfrm>
            <a:off x="3637832" y="1897684"/>
            <a:ext cx="4933510"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Attitudes (Nett: Agree)</a:t>
            </a: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0711EC7-055B-B540-FE93-A31B1654589A}"/>
              </a:ext>
            </a:extLst>
          </p:cNvPr>
          <p:cNvSpPr txBox="1">
            <a:spLocks/>
          </p:cNvSpPr>
          <p:nvPr/>
        </p:nvSpPr>
        <p:spPr>
          <a:xfrm>
            <a:off x="342902" y="301659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workshop helped you understand the usefulness of assistive technologies such as screen readers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D9A356A-E85F-38D7-7572-774FD776C62C}"/>
              </a:ext>
            </a:extLst>
          </p:cNvPr>
          <p:cNvSpPr txBox="1">
            <a:spLocks/>
          </p:cNvSpPr>
          <p:nvPr/>
        </p:nvSpPr>
        <p:spPr>
          <a:xfrm>
            <a:off x="342902" y="4265251"/>
            <a:ext cx="3714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As a result of the workshop you are more likely to act to improve your organisation’s digital accessibility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07ADDF2-0C86-AF60-5C81-46A6281A25FD}"/>
              </a:ext>
            </a:extLst>
          </p:cNvPr>
          <p:cNvSpPr txBox="1">
            <a:spLocks/>
          </p:cNvSpPr>
          <p:nvPr/>
        </p:nvSpPr>
        <p:spPr>
          <a:xfrm>
            <a:off x="334963" y="3050664"/>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14400">
              <a:lnSpc>
                <a:spcPct val="100000"/>
              </a:lnSpc>
              <a:spcBef>
                <a:spcPct val="0"/>
              </a:spcBef>
              <a:defRPr/>
            </a:pP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cxnSp>
        <p:nvCxnSpPr>
          <p:cNvPr id="35" name="Straight Connector 34">
            <a:extLst>
              <a:ext uri="{FF2B5EF4-FFF2-40B4-BE49-F238E27FC236}">
                <a16:creationId xmlns:a16="http://schemas.microsoft.com/office/drawing/2014/main" id="{50DE0F95-E2E8-363C-AF72-01DB8169BC07}"/>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a:extLst>
              <a:ext uri="{FF2B5EF4-FFF2-40B4-BE49-F238E27FC236}">
                <a16:creationId xmlns:a16="http://schemas.microsoft.com/office/drawing/2014/main" id="{D05596E3-DE85-CE95-E611-D01303E8D924}"/>
              </a:ext>
            </a:extLst>
          </p:cNvPr>
          <p:cNvGraphicFramePr>
            <a:graphicFrameLocks/>
          </p:cNvGraphicFramePr>
          <p:nvPr>
            <p:extLst>
              <p:ext uri="{D42A27DB-BD31-4B8C-83A1-F6EECF244321}">
                <p14:modId xmlns:p14="http://schemas.microsoft.com/office/powerpoint/2010/main" val="3716037330"/>
              </p:ext>
            </p:extLst>
          </p:nvPr>
        </p:nvGraphicFramePr>
        <p:xfrm>
          <a:off x="598977" y="2551696"/>
          <a:ext cx="7525848" cy="3077579"/>
        </p:xfrm>
        <a:graphic>
          <a:graphicData uri="http://schemas.openxmlformats.org/drawingml/2006/chart">
            <c:chart xmlns:c="http://schemas.openxmlformats.org/drawingml/2006/chart" xmlns:r="http://schemas.openxmlformats.org/officeDocument/2006/relationships" r:id="rId3"/>
          </a:graphicData>
        </a:graphic>
      </p:graphicFrame>
      <p:sp>
        <p:nvSpPr>
          <p:cNvPr id="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B72CCCE-5592-0E93-DFB4-69B9FC5127D4}"/>
              </a:ext>
            </a:extLst>
          </p:cNvPr>
          <p:cNvSpPr txBox="1">
            <a:spLocks/>
          </p:cNvSpPr>
          <p:nvPr/>
        </p:nvSpPr>
        <p:spPr>
          <a:xfrm>
            <a:off x="342902" y="4865326"/>
            <a:ext cx="3714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workshop informed you about using automated checking tools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01DB694-5235-DBB0-21DC-5509DFE85CEC}"/>
              </a:ext>
            </a:extLst>
          </p:cNvPr>
          <p:cNvSpPr txBox="1">
            <a:spLocks/>
          </p:cNvSpPr>
          <p:nvPr/>
        </p:nvSpPr>
        <p:spPr>
          <a:xfrm>
            <a:off x="342902" y="3646126"/>
            <a:ext cx="3714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workshop gave you insights and guidance on the Web Content Accessibility Guidelines and standards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9" name="TextBox 8">
            <a:extLst>
              <a:ext uri="{FF2B5EF4-FFF2-40B4-BE49-F238E27FC236}">
                <a16:creationId xmlns:a16="http://schemas.microsoft.com/office/drawing/2014/main" id="{3F4D280C-D766-8846-58AE-C874965C3F2F}"/>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a:solidFill>
                  <a:schemeClr val="bg1">
                    <a:lumMod val="50000"/>
                  </a:schemeClr>
                </a:solidFill>
                <a:latin typeface="Calibri" panose="020F0502020204030204" pitchFamily="34" charset="0"/>
              </a:rPr>
              <a:t>Q. How much do you agree with the following statements? Base: Total n= 102</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1" name="Content Placeholder 4">
            <a:extLst>
              <a:ext uri="{FF2B5EF4-FFF2-40B4-BE49-F238E27FC236}">
                <a16:creationId xmlns:a16="http://schemas.microsoft.com/office/drawing/2014/main" id="{7726FED1-8E91-057A-EB88-2E66C7C0868D}"/>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Further</a:t>
            </a:r>
            <a:r>
              <a:rPr lang="en-AU" sz="1200" dirty="0"/>
              <a:t>more, more than 90% of attendees felt that the workshops helped them understand the </a:t>
            </a:r>
            <a:r>
              <a:rPr lang="en-AU" sz="1200" i="1" dirty="0"/>
              <a:t>usefulness of assistive technologies</a:t>
            </a:r>
            <a:r>
              <a:rPr lang="en-AU" sz="1200" dirty="0"/>
              <a:t>, gave them </a:t>
            </a:r>
            <a:r>
              <a:rPr lang="en-AU" sz="1200" i="1" dirty="0"/>
              <a:t>insights into the WCAG standards</a:t>
            </a:r>
            <a:r>
              <a:rPr lang="en-AU" sz="1200" dirty="0"/>
              <a:t> and informed them about how to </a:t>
            </a:r>
            <a:r>
              <a:rPr lang="en-AU" sz="1200" i="1" dirty="0"/>
              <a:t>use automated checking tools</a:t>
            </a:r>
            <a:r>
              <a:rPr lang="en-AU" sz="1200" dirty="0"/>
              <a:t>.</a:t>
            </a:r>
          </a:p>
          <a:p>
            <a:pPr>
              <a:lnSpc>
                <a:spcPct val="100000"/>
              </a:lnSpc>
              <a:spcBef>
                <a:spcPts val="0"/>
              </a:spcBef>
              <a:spcAft>
                <a:spcPts val="900"/>
              </a:spcAft>
              <a:defRPr/>
            </a:pPr>
            <a:r>
              <a:rPr lang="en-AU" sz="1200" b="0" dirty="0"/>
              <a:t>Most importantly, 93% of those who attended a workshop said that they were more likely to act to improve their organisation’s digital accessibility. This last indicator suggests that the learnings from the workshops are likely to be applied by attendees and therefore create a meaningful improvement in digital accessibility for people with disability.</a:t>
            </a:r>
          </a:p>
        </p:txBody>
      </p:sp>
      <p:sp>
        <p:nvSpPr>
          <p:cNvPr id="10" name="Slide Number Placeholder 9">
            <a:extLst>
              <a:ext uri="{FF2B5EF4-FFF2-40B4-BE49-F238E27FC236}">
                <a16:creationId xmlns:a16="http://schemas.microsoft.com/office/drawing/2014/main" id="{60B00A65-00D1-B5A1-5F7C-69B0D3503679}"/>
              </a:ext>
            </a:extLst>
          </p:cNvPr>
          <p:cNvSpPr>
            <a:spLocks noGrp="1"/>
          </p:cNvSpPr>
          <p:nvPr>
            <p:ph type="sldNum" sz="quarter" idx="12"/>
          </p:nvPr>
        </p:nvSpPr>
        <p:spPr/>
        <p:txBody>
          <a:bodyPr/>
          <a:lstStyle/>
          <a:p>
            <a:fld id="{C8AAD674-F59F-456A-92C2-B5D4B78A3ED8}" type="slidenum">
              <a:rPr lang="en-AU" smtClean="0"/>
              <a:pPr/>
              <a:t>39</a:t>
            </a:fld>
            <a:endParaRPr lang="en-AU"/>
          </a:p>
        </p:txBody>
      </p:sp>
    </p:spTree>
    <p:extLst>
      <p:ext uri="{BB962C8B-B14F-4D97-AF65-F5344CB8AC3E}">
        <p14:creationId xmlns:p14="http://schemas.microsoft.com/office/powerpoint/2010/main" val="36751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95D42FD-D8FA-9055-D9C8-F5B3DD943505}"/>
              </a:ext>
            </a:extLst>
          </p:cNvPr>
          <p:cNvSpPr txBox="1">
            <a:spLocks/>
          </p:cNvSpPr>
          <p:nvPr/>
        </p:nvSpPr>
        <p:spPr>
          <a:xfrm>
            <a:off x="662737" y="1240645"/>
            <a:ext cx="4804208" cy="482640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just"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AU" sz="1200" b="1" i="0" u="none" strike="noStrike" kern="1200" cap="none" spc="0" normalizeH="0" baseline="0" noProof="0" dirty="0">
                <a:ln>
                  <a:noFill/>
                </a:ln>
                <a:solidFill>
                  <a:srgbClr val="00A4E0"/>
                </a:solidFill>
                <a:effectLst/>
                <a:uLnTx/>
                <a:uFillTx/>
                <a:latin typeface="Arial Nova"/>
                <a:ea typeface="+mn-ea"/>
                <a:cs typeface="Arial" panose="020B0604020202020204" pitchFamily="34" charset="0"/>
              </a:rPr>
              <a:t>Samples and question references</a:t>
            </a:r>
          </a:p>
          <a:p>
            <a:pPr>
              <a:lnSpc>
                <a:spcPct val="100000"/>
              </a:lnSpc>
              <a:spcBef>
                <a:spcPts val="0"/>
              </a:spcBef>
              <a:spcAft>
                <a:spcPts val="900"/>
              </a:spcAft>
              <a:defRPr/>
            </a:pP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The data on each page includes a reference to the exact wording of the relevant question(s) shown to respondents in the survey. This can be found in the page footer.</a:t>
            </a:r>
          </a:p>
          <a:p>
            <a:pPr>
              <a:lnSpc>
                <a:spcPct val="100000"/>
              </a:lnSpc>
              <a:spcBef>
                <a:spcPts val="0"/>
              </a:spcBef>
              <a:spcAft>
                <a:spcPts val="900"/>
              </a:spcAft>
              <a:defRPr/>
            </a:pP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The unweighted sample size for each group shown on the page is also included in the page footer.</a:t>
            </a:r>
          </a:p>
          <a:p>
            <a:pPr>
              <a:lnSpc>
                <a:spcPct val="100000"/>
              </a:lnSpc>
              <a:spcBef>
                <a:spcPts val="0"/>
              </a:spcBef>
              <a:spcAft>
                <a:spcPts val="900"/>
              </a:spcAft>
              <a:defRPr/>
            </a:pPr>
            <a:endPar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0" marR="0" lvl="0" indent="0" algn="just"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AU" sz="1200" b="1" i="0" u="none" strike="noStrike" kern="1200" cap="none" spc="0" normalizeH="0" baseline="0" noProof="0" dirty="0">
                <a:ln>
                  <a:noFill/>
                </a:ln>
                <a:solidFill>
                  <a:srgbClr val="00A4E0"/>
                </a:solidFill>
                <a:effectLst/>
                <a:uLnTx/>
                <a:uFillTx/>
                <a:latin typeface="Arial Nova"/>
                <a:ea typeface="+mn-ea"/>
                <a:cs typeface="Arial" panose="020B0604020202020204" pitchFamily="34" charset="0"/>
              </a:rPr>
              <a:t>Significance testing</a:t>
            </a:r>
          </a:p>
          <a:p>
            <a:pPr>
              <a:lnSpc>
                <a:spcPct val="100000"/>
              </a:lnSpc>
              <a:spcBef>
                <a:spcPts val="0"/>
              </a:spcBef>
              <a:spcAft>
                <a:spcPts val="900"/>
              </a:spcAft>
              <a:defRPr/>
            </a:pP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Significance testing has been applied at a 95% confidence interval. </a:t>
            </a:r>
          </a:p>
          <a:p>
            <a:pPr>
              <a:lnSpc>
                <a:spcPct val="100000"/>
              </a:lnSpc>
              <a:spcBef>
                <a:spcPts val="0"/>
              </a:spcBef>
              <a:spcAft>
                <a:spcPts val="900"/>
              </a:spcAft>
              <a:defRPr/>
            </a:pP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Significant differences are indicated by</a:t>
            </a:r>
          </a:p>
          <a:p>
            <a:pPr marL="171450" indent="-171450">
              <a:lnSpc>
                <a:spcPct val="100000"/>
              </a:lnSpc>
              <a:spcBef>
                <a:spcPts val="0"/>
              </a:spcBef>
              <a:spcAft>
                <a:spcPts val="900"/>
              </a:spcAft>
              <a:buFont typeface="Arial" panose="020B0604020202020204" pitchFamily="34" charset="0"/>
              <a:buChar char="•"/>
              <a:defRPr/>
            </a:pPr>
            <a:r>
              <a:rPr lang="en-AU" sz="1200" dirty="0">
                <a:ea typeface="Times New Roman" panose="02020603050405020304" pitchFamily="18" charset="0"/>
                <a:cs typeface="Times New Roman" panose="02020603050405020304" pitchFamily="18" charset="0"/>
              </a:rPr>
              <a:t>A </a:t>
            </a: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green box:           to denote a significantly higher result and </a:t>
            </a:r>
          </a:p>
          <a:p>
            <a:pPr marL="171450" indent="-171450">
              <a:lnSpc>
                <a:spcPct val="100000"/>
              </a:lnSpc>
              <a:spcBef>
                <a:spcPts val="0"/>
              </a:spcBef>
              <a:spcAft>
                <a:spcPts val="900"/>
              </a:spcAft>
              <a:buFont typeface="Arial" panose="020B0604020202020204" pitchFamily="34" charset="0"/>
              <a:buChar char="•"/>
              <a:defRPr/>
            </a:pPr>
            <a:r>
              <a:rPr lang="en-AU" sz="1200" dirty="0">
                <a:ea typeface="Times New Roman" panose="02020603050405020304" pitchFamily="18" charset="0"/>
                <a:cs typeface="Times New Roman" panose="02020603050405020304" pitchFamily="18" charset="0"/>
              </a:rPr>
              <a:t>A</a:t>
            </a:r>
            <a:r>
              <a:rPr kumimoji="0" lang="en-AU" sz="12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red box:            to indicate a significantly lower result. </a:t>
            </a:r>
          </a:p>
          <a:p>
            <a:pPr>
              <a:lnSpc>
                <a:spcPct val="100000"/>
              </a:lnSpc>
              <a:spcBef>
                <a:spcPts val="0"/>
              </a:spcBef>
              <a:spcAft>
                <a:spcPts val="900"/>
              </a:spcAft>
              <a:defRPr/>
            </a:pPr>
            <a:endParaRPr lang="en-AU" sz="1100" dirty="0">
              <a:ea typeface="Times New Roman" panose="02020603050405020304" pitchFamily="18" charset="0"/>
              <a:cs typeface="Times New Roman" panose="02020603050405020304" pitchFamily="18" charset="0"/>
            </a:endParaRPr>
          </a:p>
          <a:p>
            <a:pPr>
              <a:lnSpc>
                <a:spcPct val="100000"/>
              </a:lnSpc>
              <a:spcBef>
                <a:spcPts val="0"/>
              </a:spcBef>
              <a:spcAft>
                <a:spcPts val="900"/>
              </a:spcAft>
              <a:defRPr/>
            </a:pPr>
            <a:endParaRPr kumimoji="0" lang="en-AU" sz="11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0" marR="0" lvl="0" indent="0" algn="just"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endParaRPr kumimoji="0" lang="en-AU" sz="1100" b="1" i="0" u="none" strike="noStrike" kern="1200" cap="none" spc="0" normalizeH="0" baseline="0" noProof="0" dirty="0">
              <a:ln>
                <a:noFill/>
              </a:ln>
              <a:solidFill>
                <a:srgbClr val="515154"/>
              </a:solidFill>
              <a:effectLst/>
              <a:uLnTx/>
              <a:uFillTx/>
              <a:latin typeface="Arial Nova"/>
              <a:ea typeface="+mn-ea"/>
              <a:cs typeface="Arial" panose="020B0604020202020204" pitchFamily="34" charset="0"/>
            </a:endParaRPr>
          </a:p>
          <a:p>
            <a:pPr marL="342900" marR="0" lvl="0" indent="-342900" defTabSz="911202" rtl="0" eaLnBrk="1" fontAlgn="auto" latinLnBrk="0" hangingPunct="1">
              <a:lnSpc>
                <a:spcPct val="100000"/>
              </a:lnSpc>
              <a:spcBef>
                <a:spcPts val="0"/>
              </a:spcBef>
              <a:spcAft>
                <a:spcPts val="900"/>
              </a:spcAft>
              <a:buClr>
                <a:schemeClr val="accent2"/>
              </a:buClr>
              <a:buSzTx/>
              <a:buFont typeface="Arial" panose="020B0604020202020204" pitchFamily="34" charset="0"/>
              <a:buChar char="•"/>
              <a:tabLst/>
              <a:defRPr/>
            </a:pPr>
            <a:endParaRPr lang="en-AU" sz="1100" baseline="30000" dirty="0">
              <a:latin typeface="Arial Nova" panose="020B0504020202020204" pitchFamily="34" charset="0"/>
              <a:ea typeface="Arial Nova" panose="020B050402020202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3441214D-B79F-012B-278B-0C11B40726BB}"/>
              </a:ext>
            </a:extLst>
          </p:cNvPr>
          <p:cNvSpPr txBox="1">
            <a:spLocks/>
          </p:cNvSpPr>
          <p:nvPr/>
        </p:nvSpPr>
        <p:spPr>
          <a:xfrm>
            <a:off x="6638276" y="1298016"/>
            <a:ext cx="4890987" cy="482640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kumimoji="0" lang="en-AU" sz="1100" i="0" u="none" strike="noStrike" kern="1200" cap="none" spc="0" normalizeH="0" baseline="0" noProof="0">
              <a:ln>
                <a:noFill/>
              </a:ln>
              <a:effectLst/>
              <a:uLnTx/>
              <a:uFillTx/>
              <a:ea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0B8526E-BD39-E196-E850-2E4AFE739509}"/>
              </a:ext>
            </a:extLst>
          </p:cNvPr>
          <p:cNvSpPr/>
          <p:nvPr/>
        </p:nvSpPr>
        <p:spPr>
          <a:xfrm>
            <a:off x="1796806" y="3953894"/>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21" name="Rectangle: Rounded Corners 20">
            <a:extLst>
              <a:ext uri="{FF2B5EF4-FFF2-40B4-BE49-F238E27FC236}">
                <a16:creationId xmlns:a16="http://schemas.microsoft.com/office/drawing/2014/main" id="{97B729DE-1E50-1C57-9217-1D0FA09F368E}"/>
              </a:ext>
            </a:extLst>
          </p:cNvPr>
          <p:cNvSpPr/>
          <p:nvPr/>
        </p:nvSpPr>
        <p:spPr>
          <a:xfrm>
            <a:off x="1626656" y="4264200"/>
            <a:ext cx="340301" cy="18000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err="1"/>
          </a:p>
        </p:txBody>
      </p:sp>
      <p:sp>
        <p:nvSpPr>
          <p:cNvPr id="3" name="Content Placeholder 4">
            <a:extLst>
              <a:ext uri="{FF2B5EF4-FFF2-40B4-BE49-F238E27FC236}">
                <a16:creationId xmlns:a16="http://schemas.microsoft.com/office/drawing/2014/main" id="{2BF5CAFF-F751-E231-90F1-EDC42A6AA255}"/>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How to read this report</a:t>
            </a:r>
          </a:p>
        </p:txBody>
      </p:sp>
      <p:cxnSp>
        <p:nvCxnSpPr>
          <p:cNvPr id="5" name="Straight Connector 4">
            <a:extLst>
              <a:ext uri="{FF2B5EF4-FFF2-40B4-BE49-F238E27FC236}">
                <a16:creationId xmlns:a16="http://schemas.microsoft.com/office/drawing/2014/main" id="{D43824BD-315E-BF49-6B9A-D848001B7E87}"/>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269F096A-C6D1-B4BF-9C94-8417B6539B68}"/>
              </a:ext>
            </a:extLst>
          </p:cNvPr>
          <p:cNvGraphicFramePr>
            <a:graphicFrameLocks noGrp="1"/>
          </p:cNvGraphicFramePr>
          <p:nvPr>
            <p:extLst>
              <p:ext uri="{D42A27DB-BD31-4B8C-83A1-F6EECF244321}">
                <p14:modId xmlns:p14="http://schemas.microsoft.com/office/powerpoint/2010/main" val="1740644480"/>
              </p:ext>
            </p:extLst>
          </p:nvPr>
        </p:nvGraphicFramePr>
        <p:xfrm>
          <a:off x="6096000" y="1109904"/>
          <a:ext cx="5204124" cy="4820920"/>
        </p:xfrm>
        <a:graphic>
          <a:graphicData uri="http://schemas.openxmlformats.org/drawingml/2006/table">
            <a:tbl>
              <a:tblPr firstRow="1" bandRow="1">
                <a:tableStyleId>{9DB2C630-455E-4351-8C51-B7A33060D58D}</a:tableStyleId>
              </a:tblPr>
              <a:tblGrid>
                <a:gridCol w="4530929">
                  <a:extLst>
                    <a:ext uri="{9D8B030D-6E8A-4147-A177-3AD203B41FA5}">
                      <a16:colId xmlns:a16="http://schemas.microsoft.com/office/drawing/2014/main" val="2163795764"/>
                    </a:ext>
                  </a:extLst>
                </a:gridCol>
                <a:gridCol w="673195">
                  <a:extLst>
                    <a:ext uri="{9D8B030D-6E8A-4147-A177-3AD203B41FA5}">
                      <a16:colId xmlns:a16="http://schemas.microsoft.com/office/drawing/2014/main" val="2018878390"/>
                    </a:ext>
                  </a:extLst>
                </a:gridCol>
              </a:tblGrid>
              <a:tr h="370840">
                <a:tc>
                  <a:txBody>
                    <a:bodyPr/>
                    <a:lstStyle/>
                    <a:p>
                      <a:r>
                        <a:rPr lang="en-US" sz="1100" dirty="0"/>
                        <a:t>Item</a:t>
                      </a:r>
                      <a:endParaRPr lang="en-AU" sz="1100" dirty="0"/>
                    </a:p>
                  </a:txBody>
                  <a:tcPr/>
                </a:tc>
                <a:tc>
                  <a:txBody>
                    <a:bodyPr/>
                    <a:lstStyle/>
                    <a:p>
                      <a:r>
                        <a:rPr lang="en-US" sz="1100" dirty="0"/>
                        <a:t>Page </a:t>
                      </a:r>
                      <a:endParaRPr lang="en-AU" sz="1100" dirty="0"/>
                    </a:p>
                  </a:txBody>
                  <a:tcPr/>
                </a:tc>
                <a:extLst>
                  <a:ext uri="{0D108BD9-81ED-4DB2-BD59-A6C34878D82A}">
                    <a16:rowId xmlns:a16="http://schemas.microsoft.com/office/drawing/2014/main" val="107191776"/>
                  </a:ext>
                </a:extLst>
              </a:tr>
              <a:tr h="370840">
                <a:tc>
                  <a:txBody>
                    <a:bodyPr/>
                    <a:lstStyle/>
                    <a:p>
                      <a:r>
                        <a:rPr lang="en-US" sz="1100" dirty="0"/>
                        <a:t>Background</a:t>
                      </a:r>
                      <a:endParaRPr lang="en-AU" sz="1100" dirty="0"/>
                    </a:p>
                  </a:txBody>
                  <a:tcPr/>
                </a:tc>
                <a:tc>
                  <a:txBody>
                    <a:bodyPr/>
                    <a:lstStyle/>
                    <a:p>
                      <a:pPr algn="ctr"/>
                      <a:r>
                        <a:rPr lang="en-US" sz="1100" dirty="0"/>
                        <a:t>2</a:t>
                      </a:r>
                      <a:endParaRPr lang="en-AU" sz="1100" dirty="0"/>
                    </a:p>
                  </a:txBody>
                  <a:tcPr/>
                </a:tc>
                <a:extLst>
                  <a:ext uri="{0D108BD9-81ED-4DB2-BD59-A6C34878D82A}">
                    <a16:rowId xmlns:a16="http://schemas.microsoft.com/office/drawing/2014/main" val="785913947"/>
                  </a:ext>
                </a:extLst>
              </a:tr>
              <a:tr h="370840">
                <a:tc>
                  <a:txBody>
                    <a:bodyPr/>
                    <a:lstStyle/>
                    <a:p>
                      <a:r>
                        <a:rPr lang="en-US" sz="1100" dirty="0"/>
                        <a:t>Evaluation findings: Part 1 program logic</a:t>
                      </a:r>
                      <a:endParaRPr lang="en-AU" sz="1100" dirty="0"/>
                    </a:p>
                  </a:txBody>
                  <a:tcPr/>
                </a:tc>
                <a:tc>
                  <a:txBody>
                    <a:bodyPr/>
                    <a:lstStyle/>
                    <a:p>
                      <a:pPr algn="ctr"/>
                      <a:r>
                        <a:rPr lang="en-US" sz="1100" dirty="0"/>
                        <a:t>6</a:t>
                      </a:r>
                      <a:endParaRPr lang="en-AU" sz="1100" dirty="0"/>
                    </a:p>
                  </a:txBody>
                  <a:tcPr/>
                </a:tc>
                <a:extLst>
                  <a:ext uri="{0D108BD9-81ED-4DB2-BD59-A6C34878D82A}">
                    <a16:rowId xmlns:a16="http://schemas.microsoft.com/office/drawing/2014/main" val="1057473479"/>
                  </a:ext>
                </a:extLst>
              </a:tr>
              <a:tr h="370840">
                <a:tc>
                  <a:txBody>
                    <a:bodyPr/>
                    <a:lstStyle/>
                    <a:p>
                      <a:r>
                        <a:rPr lang="en-US" sz="1100" dirty="0"/>
                        <a:t>Evaluation findings: Part 2 audit to implementation roadmaps</a:t>
                      </a:r>
                      <a:endParaRPr lang="en-AU" sz="1100" dirty="0"/>
                    </a:p>
                  </a:txBody>
                  <a:tcPr/>
                </a:tc>
                <a:tc>
                  <a:txBody>
                    <a:bodyPr/>
                    <a:lstStyle/>
                    <a:p>
                      <a:pPr algn="ctr"/>
                      <a:r>
                        <a:rPr lang="en-US" sz="1100" dirty="0"/>
                        <a:t>17</a:t>
                      </a:r>
                      <a:endParaRPr lang="en-AU" sz="1100" dirty="0"/>
                    </a:p>
                  </a:txBody>
                  <a:tcPr/>
                </a:tc>
                <a:extLst>
                  <a:ext uri="{0D108BD9-81ED-4DB2-BD59-A6C34878D82A}">
                    <a16:rowId xmlns:a16="http://schemas.microsoft.com/office/drawing/2014/main" val="3518052840"/>
                  </a:ext>
                </a:extLst>
              </a:tr>
              <a:tr h="370840">
                <a:tc>
                  <a:txBody>
                    <a:bodyPr/>
                    <a:lstStyle/>
                    <a:p>
                      <a:pPr marL="0" marR="0" lvl="0" indent="0" algn="l" defTabSz="180000" rtl="0" eaLnBrk="1" fontAlgn="auto" latinLnBrk="0" hangingPunct="1">
                        <a:lnSpc>
                          <a:spcPct val="120000"/>
                        </a:lnSpc>
                        <a:spcBef>
                          <a:spcPts val="0"/>
                        </a:spcBef>
                        <a:spcAft>
                          <a:spcPts val="0"/>
                        </a:spcAft>
                        <a:buClrTx/>
                        <a:buSzTx/>
                        <a:buFontTx/>
                        <a:buNone/>
                        <a:tabLst/>
                        <a:defRPr/>
                      </a:pPr>
                      <a:r>
                        <a:rPr lang="en-US" sz="1100" dirty="0"/>
                        <a:t>Evaluation findings: Part 3 discovery workshops</a:t>
                      </a:r>
                      <a:endParaRPr lang="en-AU" sz="1100" dirty="0"/>
                    </a:p>
                  </a:txBody>
                  <a:tcPr/>
                </a:tc>
                <a:tc>
                  <a:txBody>
                    <a:bodyPr/>
                    <a:lstStyle/>
                    <a:p>
                      <a:pPr algn="ctr"/>
                      <a:r>
                        <a:rPr lang="en-US" sz="1100" dirty="0"/>
                        <a:t>31</a:t>
                      </a:r>
                      <a:endParaRPr lang="en-AU" sz="1100" dirty="0"/>
                    </a:p>
                  </a:txBody>
                  <a:tcPr/>
                </a:tc>
                <a:extLst>
                  <a:ext uri="{0D108BD9-81ED-4DB2-BD59-A6C34878D82A}">
                    <a16:rowId xmlns:a16="http://schemas.microsoft.com/office/drawing/2014/main" val="2057117705"/>
                  </a:ext>
                </a:extLst>
              </a:tr>
              <a:tr h="370840">
                <a:tc>
                  <a:txBody>
                    <a:bodyPr/>
                    <a:lstStyle/>
                    <a:p>
                      <a:pPr marL="0" marR="0" lvl="0" indent="0" algn="l" defTabSz="180000" rtl="0" eaLnBrk="1" fontAlgn="auto" latinLnBrk="0" hangingPunct="1">
                        <a:lnSpc>
                          <a:spcPct val="120000"/>
                        </a:lnSpc>
                        <a:spcBef>
                          <a:spcPts val="0"/>
                        </a:spcBef>
                        <a:spcAft>
                          <a:spcPts val="0"/>
                        </a:spcAft>
                        <a:buClrTx/>
                        <a:buSzTx/>
                        <a:buFontTx/>
                        <a:buNone/>
                        <a:tabLst/>
                        <a:defRPr/>
                      </a:pPr>
                      <a:r>
                        <a:rPr lang="en-US" sz="1100" dirty="0"/>
                        <a:t>Evaluation findings: Part 4 introduction to inclusive design course</a:t>
                      </a:r>
                      <a:endParaRPr lang="en-AU" sz="1100" dirty="0"/>
                    </a:p>
                  </a:txBody>
                  <a:tcPr/>
                </a:tc>
                <a:tc>
                  <a:txBody>
                    <a:bodyPr/>
                    <a:lstStyle/>
                    <a:p>
                      <a:pPr algn="ctr"/>
                      <a:r>
                        <a:rPr lang="en-US" sz="1100" dirty="0"/>
                        <a:t>46</a:t>
                      </a:r>
                      <a:endParaRPr lang="en-AU" sz="1100" dirty="0"/>
                    </a:p>
                  </a:txBody>
                  <a:tcPr/>
                </a:tc>
                <a:extLst>
                  <a:ext uri="{0D108BD9-81ED-4DB2-BD59-A6C34878D82A}">
                    <a16:rowId xmlns:a16="http://schemas.microsoft.com/office/drawing/2014/main" val="1860560947"/>
                  </a:ext>
                </a:extLst>
              </a:tr>
              <a:tr h="370840">
                <a:tc>
                  <a:txBody>
                    <a:bodyPr/>
                    <a:lstStyle/>
                    <a:p>
                      <a:r>
                        <a:rPr lang="en-US" sz="1100" dirty="0"/>
                        <a:t>Findings and recommendations</a:t>
                      </a:r>
                      <a:endParaRPr lang="en-AU" sz="1100" dirty="0"/>
                    </a:p>
                  </a:txBody>
                  <a:tcPr/>
                </a:tc>
                <a:tc>
                  <a:txBody>
                    <a:bodyPr/>
                    <a:lstStyle/>
                    <a:p>
                      <a:pPr algn="ctr"/>
                      <a:r>
                        <a:rPr lang="en-US" sz="1100" dirty="0"/>
                        <a:t>57</a:t>
                      </a:r>
                      <a:endParaRPr lang="en-AU" sz="1100" dirty="0"/>
                    </a:p>
                  </a:txBody>
                  <a:tcPr/>
                </a:tc>
                <a:extLst>
                  <a:ext uri="{0D108BD9-81ED-4DB2-BD59-A6C34878D82A}">
                    <a16:rowId xmlns:a16="http://schemas.microsoft.com/office/drawing/2014/main" val="3380781357"/>
                  </a:ext>
                </a:extLst>
              </a:tr>
              <a:tr h="370840">
                <a:tc>
                  <a:txBody>
                    <a:bodyPr/>
                    <a:lstStyle/>
                    <a:p>
                      <a:r>
                        <a:rPr lang="en-US" sz="1100" dirty="0"/>
                        <a:t>Appendix 1: Pre audit survey</a:t>
                      </a:r>
                      <a:endParaRPr lang="en-AU" sz="1100" dirty="0"/>
                    </a:p>
                  </a:txBody>
                  <a:tcPr/>
                </a:tc>
                <a:tc>
                  <a:txBody>
                    <a:bodyPr/>
                    <a:lstStyle/>
                    <a:p>
                      <a:pPr algn="ctr"/>
                      <a:r>
                        <a:rPr lang="en-US" sz="1100" dirty="0"/>
                        <a:t>66</a:t>
                      </a:r>
                      <a:endParaRPr lang="en-AU" sz="1100" dirty="0"/>
                    </a:p>
                  </a:txBody>
                  <a:tcPr/>
                </a:tc>
                <a:extLst>
                  <a:ext uri="{0D108BD9-81ED-4DB2-BD59-A6C34878D82A}">
                    <a16:rowId xmlns:a16="http://schemas.microsoft.com/office/drawing/2014/main" val="259412053"/>
                  </a:ext>
                </a:extLst>
              </a:tr>
              <a:tr h="370840">
                <a:tc>
                  <a:txBody>
                    <a:bodyPr/>
                    <a:lstStyle/>
                    <a:p>
                      <a:r>
                        <a:rPr lang="en-US" sz="1100" dirty="0"/>
                        <a:t>Appendix 2: Post audit survey</a:t>
                      </a:r>
                      <a:endParaRPr lang="en-AU" sz="1100" dirty="0"/>
                    </a:p>
                  </a:txBody>
                  <a:tcPr/>
                </a:tc>
                <a:tc>
                  <a:txBody>
                    <a:bodyPr/>
                    <a:lstStyle/>
                    <a:p>
                      <a:pPr algn="ctr"/>
                      <a:r>
                        <a:rPr lang="en-US" sz="1100" dirty="0"/>
                        <a:t>72</a:t>
                      </a:r>
                      <a:endParaRPr lang="en-AU" sz="1100" dirty="0"/>
                    </a:p>
                  </a:txBody>
                  <a:tcPr/>
                </a:tc>
                <a:extLst>
                  <a:ext uri="{0D108BD9-81ED-4DB2-BD59-A6C34878D82A}">
                    <a16:rowId xmlns:a16="http://schemas.microsoft.com/office/drawing/2014/main" val="2907939150"/>
                  </a:ext>
                </a:extLst>
              </a:tr>
              <a:tr h="370840">
                <a:tc>
                  <a:txBody>
                    <a:bodyPr/>
                    <a:lstStyle/>
                    <a:p>
                      <a:r>
                        <a:rPr lang="en-US" sz="1100" dirty="0"/>
                        <a:t>Appendix 3: Pre workshop survey</a:t>
                      </a:r>
                      <a:endParaRPr lang="en-AU" sz="1100" dirty="0"/>
                    </a:p>
                  </a:txBody>
                  <a:tcPr/>
                </a:tc>
                <a:tc>
                  <a:txBody>
                    <a:bodyPr/>
                    <a:lstStyle/>
                    <a:p>
                      <a:pPr algn="ctr"/>
                      <a:r>
                        <a:rPr lang="en-US" sz="1100" dirty="0"/>
                        <a:t>80</a:t>
                      </a:r>
                      <a:endParaRPr lang="en-AU" sz="1100" dirty="0"/>
                    </a:p>
                  </a:txBody>
                  <a:tcPr/>
                </a:tc>
                <a:extLst>
                  <a:ext uri="{0D108BD9-81ED-4DB2-BD59-A6C34878D82A}">
                    <a16:rowId xmlns:a16="http://schemas.microsoft.com/office/drawing/2014/main" val="138241182"/>
                  </a:ext>
                </a:extLst>
              </a:tr>
              <a:tr h="370840">
                <a:tc>
                  <a:txBody>
                    <a:bodyPr/>
                    <a:lstStyle/>
                    <a:p>
                      <a:r>
                        <a:rPr lang="en-US" sz="1100" dirty="0"/>
                        <a:t>Appendix 4: Post workshop survey</a:t>
                      </a:r>
                      <a:endParaRPr lang="en-AU" sz="1100" dirty="0"/>
                    </a:p>
                  </a:txBody>
                  <a:tcPr/>
                </a:tc>
                <a:tc>
                  <a:txBody>
                    <a:bodyPr/>
                    <a:lstStyle/>
                    <a:p>
                      <a:pPr algn="ctr"/>
                      <a:r>
                        <a:rPr lang="en-US" sz="1100" dirty="0"/>
                        <a:t>85</a:t>
                      </a:r>
                      <a:endParaRPr lang="en-AU" sz="1100" dirty="0"/>
                    </a:p>
                  </a:txBody>
                  <a:tcPr/>
                </a:tc>
                <a:extLst>
                  <a:ext uri="{0D108BD9-81ED-4DB2-BD59-A6C34878D82A}">
                    <a16:rowId xmlns:a16="http://schemas.microsoft.com/office/drawing/2014/main" val="750156421"/>
                  </a:ext>
                </a:extLst>
              </a:tr>
              <a:tr h="370840">
                <a:tc>
                  <a:txBody>
                    <a:bodyPr/>
                    <a:lstStyle/>
                    <a:p>
                      <a:r>
                        <a:rPr lang="en-US" sz="1100" dirty="0"/>
                        <a:t>Appendix 5: Pre course survey</a:t>
                      </a:r>
                      <a:endParaRPr lang="en-AU" sz="1100" dirty="0"/>
                    </a:p>
                  </a:txBody>
                  <a:tcPr/>
                </a:tc>
                <a:tc>
                  <a:txBody>
                    <a:bodyPr/>
                    <a:lstStyle/>
                    <a:p>
                      <a:pPr algn="ctr"/>
                      <a:r>
                        <a:rPr lang="en-US" sz="1100" dirty="0"/>
                        <a:t>90</a:t>
                      </a:r>
                      <a:endParaRPr lang="en-AU" sz="1100" dirty="0"/>
                    </a:p>
                  </a:txBody>
                  <a:tcPr/>
                </a:tc>
                <a:extLst>
                  <a:ext uri="{0D108BD9-81ED-4DB2-BD59-A6C34878D82A}">
                    <a16:rowId xmlns:a16="http://schemas.microsoft.com/office/drawing/2014/main" val="3997045206"/>
                  </a:ext>
                </a:extLst>
              </a:tr>
              <a:tr h="370840">
                <a:tc>
                  <a:txBody>
                    <a:bodyPr/>
                    <a:lstStyle/>
                    <a:p>
                      <a:r>
                        <a:rPr lang="en-US" sz="1100" dirty="0"/>
                        <a:t>Appendix 6: Post course survey</a:t>
                      </a:r>
                      <a:endParaRPr lang="en-AU" sz="1100" dirty="0"/>
                    </a:p>
                  </a:txBody>
                  <a:tcPr/>
                </a:tc>
                <a:tc>
                  <a:txBody>
                    <a:bodyPr/>
                    <a:lstStyle/>
                    <a:p>
                      <a:pPr algn="ctr"/>
                      <a:endParaRPr lang="en-AU" sz="1100" dirty="0"/>
                    </a:p>
                  </a:txBody>
                  <a:tcPr/>
                </a:tc>
                <a:extLst>
                  <a:ext uri="{0D108BD9-81ED-4DB2-BD59-A6C34878D82A}">
                    <a16:rowId xmlns:a16="http://schemas.microsoft.com/office/drawing/2014/main" val="586473993"/>
                  </a:ext>
                </a:extLst>
              </a:tr>
            </a:tbl>
          </a:graphicData>
        </a:graphic>
      </p:graphicFrame>
      <p:sp>
        <p:nvSpPr>
          <p:cNvPr id="15" name="TextBox 14">
            <a:extLst>
              <a:ext uri="{FF2B5EF4-FFF2-40B4-BE49-F238E27FC236}">
                <a16:creationId xmlns:a16="http://schemas.microsoft.com/office/drawing/2014/main" id="{A8E9AEEC-A396-704F-4A5A-77878D1C5544}"/>
              </a:ext>
            </a:extLst>
          </p:cNvPr>
          <p:cNvSpPr txBox="1"/>
          <p:nvPr/>
        </p:nvSpPr>
        <p:spPr>
          <a:xfrm>
            <a:off x="6032527" y="733580"/>
            <a:ext cx="6102484" cy="369332"/>
          </a:xfrm>
          <a:prstGeom prst="rect">
            <a:avLst/>
          </a:prstGeom>
          <a:noFill/>
        </p:spPr>
        <p:txBody>
          <a:bodyPr wrap="square">
            <a:spAutoFit/>
          </a:bodyPr>
          <a:lstStyle/>
          <a:p>
            <a:pPr marL="0" marR="0" lvl="0" indent="0" algn="just"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sz="1800" b="1" dirty="0">
                <a:solidFill>
                  <a:srgbClr val="00A4E0"/>
                </a:solidFill>
                <a:latin typeface="Arial Nova"/>
                <a:cs typeface="Arial" panose="020B0604020202020204" pitchFamily="34" charset="0"/>
              </a:rPr>
              <a:t>C</a:t>
            </a:r>
            <a:r>
              <a:rPr lang="en-AU" sz="1800" b="1" dirty="0">
                <a:solidFill>
                  <a:srgbClr val="00A4E0"/>
                </a:solidFill>
                <a:latin typeface="Arial Nova"/>
                <a:cs typeface="Arial" panose="020B0604020202020204" pitchFamily="34" charset="0"/>
              </a:rPr>
              <a:t>ontents </a:t>
            </a:r>
            <a:endParaRPr kumimoji="0" lang="en-AU" sz="1800" b="1" i="0" u="none" strike="noStrike" kern="1200" cap="none" spc="0" normalizeH="0" baseline="0" noProof="0" dirty="0">
              <a:ln>
                <a:noFill/>
              </a:ln>
              <a:solidFill>
                <a:srgbClr val="00A4E0"/>
              </a:solidFill>
              <a:effectLst/>
              <a:uLnTx/>
              <a:uFillTx/>
              <a:latin typeface="Arial Nova"/>
              <a:ea typeface="+mn-ea"/>
              <a:cs typeface="Arial" panose="020B0604020202020204" pitchFamily="34" charset="0"/>
            </a:endParaRPr>
          </a:p>
        </p:txBody>
      </p:sp>
    </p:spTree>
    <p:extLst>
      <p:ext uri="{BB962C8B-B14F-4D97-AF65-F5344CB8AC3E}">
        <p14:creationId xmlns:p14="http://schemas.microsoft.com/office/powerpoint/2010/main" val="126714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C55A93E-92C3-C67C-6CC8-B85FF56B7E06}"/>
              </a:ext>
            </a:extLst>
          </p:cNvPr>
          <p:cNvSpPr txBox="1">
            <a:spLocks/>
          </p:cNvSpPr>
          <p:nvPr/>
        </p:nvSpPr>
        <p:spPr>
          <a:xfrm>
            <a:off x="7009856" y="1897684"/>
            <a:ext cx="4248694"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Attitudes towards the videos (Nett: Agree)</a:t>
            </a: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6F033F5-BF4B-FCCB-5819-D91C7A021C52}"/>
              </a:ext>
            </a:extLst>
          </p:cNvPr>
          <p:cNvSpPr txBox="1">
            <a:spLocks/>
          </p:cNvSpPr>
          <p:nvPr/>
        </p:nvSpPr>
        <p:spPr>
          <a:xfrm>
            <a:off x="6345680" y="395957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Were engaging</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14DB7BCA-5404-E1EE-1A87-CA10879CE3D3}"/>
              </a:ext>
            </a:extLst>
          </p:cNvPr>
          <p:cNvSpPr txBox="1">
            <a:spLocks/>
          </p:cNvSpPr>
          <p:nvPr/>
        </p:nvSpPr>
        <p:spPr>
          <a:xfrm>
            <a:off x="6345680" y="4779601"/>
            <a:ext cx="2807842"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Helped you understand digital accessibility from the perspective of people with disability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BC993EE-4F78-C48A-2822-07CFCFE884B3}"/>
              </a:ext>
            </a:extLst>
          </p:cNvPr>
          <p:cNvSpPr txBox="1">
            <a:spLocks/>
          </p:cNvSpPr>
          <p:nvPr/>
        </p:nvSpPr>
        <p:spPr>
          <a:xfrm>
            <a:off x="6345680" y="3184014"/>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14400">
              <a:lnSpc>
                <a:spcPct val="100000"/>
              </a:lnSpc>
              <a:spcBef>
                <a:spcPct val="0"/>
              </a:spcBef>
              <a:defRPr/>
            </a:pPr>
            <a:r>
              <a:rPr lang="en-AU" sz="1000">
                <a:solidFill>
                  <a:schemeClr val="bg2">
                    <a:lumMod val="50000"/>
                  </a:schemeClr>
                </a:solidFill>
                <a:ea typeface="+mj-ea"/>
                <a:cs typeface="+mj-cs"/>
              </a:rPr>
              <a:t>Were informative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28" name="Content Placeholder 4">
            <a:extLst>
              <a:ext uri="{FF2B5EF4-FFF2-40B4-BE49-F238E27FC236}">
                <a16:creationId xmlns:a16="http://schemas.microsoft.com/office/drawing/2014/main" id="{474C26DA-7E26-F129-2DB9-70E7C67C7557}"/>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Workshop attendees were asked about the hands-on activities and practical demonstrations, as well as the videos shown during the workshop. Overall, 93% of respondents agreed that the hands-on activities and practical demonstrations utilised during the workshops were useful. </a:t>
            </a:r>
          </a:p>
          <a:p>
            <a:pPr>
              <a:lnSpc>
                <a:spcPct val="100000"/>
              </a:lnSpc>
              <a:spcBef>
                <a:spcPts val="0"/>
              </a:spcBef>
              <a:spcAft>
                <a:spcPts val="900"/>
              </a:spcAft>
              <a:defRPr/>
            </a:pPr>
            <a:r>
              <a:rPr lang="en-AU" sz="1200" dirty="0"/>
              <a:t>There was also very high levels of agreement that the videos that were created as part of the Department of Communities WA Grant were a valuable addition to the workshops, with over 90% finding the videos informative, understanding, and enhancing of their understanding of digital accessibility from the perspective of people with a disability. </a:t>
            </a:r>
          </a:p>
        </p:txBody>
      </p:sp>
      <p:cxnSp>
        <p:nvCxnSpPr>
          <p:cNvPr id="35" name="Straight Connector 34">
            <a:extLst>
              <a:ext uri="{FF2B5EF4-FFF2-40B4-BE49-F238E27FC236}">
                <a16:creationId xmlns:a16="http://schemas.microsoft.com/office/drawing/2014/main" id="{C7B7DD56-173A-B10B-6349-7B08E328AAB0}"/>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29011F6-B740-E676-B01A-AE7F75FEFAB4}"/>
              </a:ext>
            </a:extLst>
          </p:cNvPr>
          <p:cNvSpPr txBox="1">
            <a:spLocks/>
          </p:cNvSpPr>
          <p:nvPr/>
        </p:nvSpPr>
        <p:spPr>
          <a:xfrm>
            <a:off x="6337741" y="2698239"/>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defTabSz="914400">
              <a:lnSpc>
                <a:spcPct val="100000"/>
              </a:lnSpc>
              <a:spcBef>
                <a:spcPct val="0"/>
              </a:spcBef>
              <a:defRPr/>
            </a:pPr>
            <a:r>
              <a:rPr lang="en-AU" sz="1000" b="1">
                <a:solidFill>
                  <a:schemeClr val="bg2">
                    <a:lumMod val="50000"/>
                  </a:schemeClr>
                </a:solidFill>
                <a:ea typeface="+mj-ea"/>
                <a:cs typeface="+mj-cs"/>
              </a:rPr>
              <a:t>The videos shown during the workshop …</a:t>
            </a:r>
            <a:endParaRPr kumimoji="0" lang="en-AU" sz="1000" b="1" i="0" u="none" strike="noStrike" kern="1200" cap="none" spc="0" normalizeH="0" baseline="0" noProof="0">
              <a:ln>
                <a:noFill/>
              </a:ln>
              <a:solidFill>
                <a:schemeClr val="bg2">
                  <a:lumMod val="50000"/>
                </a:schemeClr>
              </a:solidFill>
              <a:effectLst/>
              <a:uLnTx/>
              <a:uFillTx/>
              <a:latin typeface="+mn-lt"/>
              <a:ea typeface="+mj-ea"/>
              <a:cs typeface="+mj-cs"/>
            </a:endParaRPr>
          </a:p>
        </p:txBody>
      </p:sp>
      <p:graphicFrame>
        <p:nvGraphicFramePr>
          <p:cNvPr id="8" name="Content Placeholder 3">
            <a:extLst>
              <a:ext uri="{FF2B5EF4-FFF2-40B4-BE49-F238E27FC236}">
                <a16:creationId xmlns:a16="http://schemas.microsoft.com/office/drawing/2014/main" id="{3A265E18-39BC-FDC2-A7E0-707FBCAEE3F3}"/>
              </a:ext>
            </a:extLst>
          </p:cNvPr>
          <p:cNvGraphicFramePr>
            <a:graphicFrameLocks/>
          </p:cNvGraphicFramePr>
          <p:nvPr>
            <p:extLst>
              <p:ext uri="{D42A27DB-BD31-4B8C-83A1-F6EECF244321}">
                <p14:modId xmlns:p14="http://schemas.microsoft.com/office/powerpoint/2010/main" val="3862133575"/>
              </p:ext>
            </p:extLst>
          </p:nvPr>
        </p:nvGraphicFramePr>
        <p:xfrm>
          <a:off x="6191250" y="2609864"/>
          <a:ext cx="5857472" cy="307757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5406621-F733-F733-B597-7C1D707A8E76}"/>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lvl="1">
              <a:lnSpc>
                <a:spcPts val="900"/>
              </a:lnSpc>
              <a:spcBef>
                <a:spcPts val="0"/>
              </a:spcBef>
            </a:pPr>
            <a:r>
              <a:rPr lang="en-AU" sz="800" b="0">
                <a:solidFill>
                  <a:schemeClr val="bg1">
                    <a:lumMod val="50000"/>
                  </a:schemeClr>
                </a:solidFill>
                <a:latin typeface="Calibri" panose="020F0502020204030204" pitchFamily="34" charset="0"/>
              </a:rPr>
              <a:t>Q. How useful were the practical demonstrations and hands-on activities during the workshop? Base n = 84</a:t>
            </a:r>
          </a:p>
          <a:p>
            <a:pPr>
              <a:lnSpc>
                <a:spcPts val="900"/>
              </a:lnSpc>
              <a:spcBef>
                <a:spcPts val="0"/>
              </a:spcBef>
            </a:pPr>
            <a:r>
              <a:rPr lang="en-AU" sz="800">
                <a:solidFill>
                  <a:schemeClr val="bg1">
                    <a:lumMod val="50000"/>
                  </a:schemeClr>
                </a:solidFill>
                <a:latin typeface="Calibri" panose="020F0502020204030204" pitchFamily="34" charset="0"/>
              </a:rPr>
              <a:t>Q. How much do you agree with the following statements? Base: Total n= 84</a:t>
            </a:r>
          </a:p>
          <a:p>
            <a:pPr algn="l">
              <a:lnSpc>
                <a:spcPts val="900"/>
              </a:lnSpc>
              <a:spcBef>
                <a:spcPts val="0"/>
              </a:spcBef>
            </a:pPr>
            <a:endParaRPr lang="en-AU" sz="800">
              <a:solidFill>
                <a:schemeClr val="bg1">
                  <a:lumMod val="50000"/>
                </a:schemeClr>
              </a:solidFill>
              <a:latin typeface="Calibri" panose="020F0502020204030204" pitchFamily="34" charset="0"/>
            </a:endParaRPr>
          </a:p>
        </p:txBody>
      </p:sp>
      <p:sp>
        <p:nvSpPr>
          <p:cNvPr id="1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3398202-AECB-8C1E-6268-799B3387C686}"/>
              </a:ext>
            </a:extLst>
          </p:cNvPr>
          <p:cNvSpPr txBox="1">
            <a:spLocks/>
          </p:cNvSpPr>
          <p:nvPr/>
        </p:nvSpPr>
        <p:spPr>
          <a:xfrm>
            <a:off x="1724586" y="4523963"/>
            <a:ext cx="2562224"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Consider </a:t>
            </a: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hands-on and practical activities useful</a:t>
            </a:r>
            <a:endParaRPr lang="en-AU" sz="1200" b="1">
              <a:solidFill>
                <a:schemeClr val="bg2">
                  <a:lumMod val="50000"/>
                </a:schemeClr>
              </a:solidFill>
              <a:ea typeface="+mj-ea"/>
              <a:cs typeface="+mj-cs"/>
            </a:endParaRPr>
          </a:p>
        </p:txBody>
      </p:sp>
      <p:graphicFrame>
        <p:nvGraphicFramePr>
          <p:cNvPr id="20" name="Chart 19">
            <a:extLst>
              <a:ext uri="{FF2B5EF4-FFF2-40B4-BE49-F238E27FC236}">
                <a16:creationId xmlns:a16="http://schemas.microsoft.com/office/drawing/2014/main" id="{4CF0BAFC-89B0-B1D1-4A7F-6BA4B9788C27}"/>
              </a:ext>
            </a:extLst>
          </p:cNvPr>
          <p:cNvGraphicFramePr/>
          <p:nvPr>
            <p:extLst>
              <p:ext uri="{D42A27DB-BD31-4B8C-83A1-F6EECF244321}">
                <p14:modId xmlns:p14="http://schemas.microsoft.com/office/powerpoint/2010/main" val="134023765"/>
              </p:ext>
            </p:extLst>
          </p:nvPr>
        </p:nvGraphicFramePr>
        <p:xfrm>
          <a:off x="1461702" y="2533718"/>
          <a:ext cx="3082420" cy="1895613"/>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3450E84D-D967-916F-0BD5-F615F369B97A}"/>
              </a:ext>
            </a:extLst>
          </p:cNvPr>
          <p:cNvSpPr>
            <a:spLocks noGrp="1"/>
          </p:cNvSpPr>
          <p:nvPr>
            <p:ph type="sldNum" sz="quarter" idx="12"/>
          </p:nvPr>
        </p:nvSpPr>
        <p:spPr/>
        <p:txBody>
          <a:bodyPr/>
          <a:lstStyle/>
          <a:p>
            <a:fld id="{C8AAD674-F59F-456A-92C2-B5D4B78A3ED8}" type="slidenum">
              <a:rPr lang="en-AU" smtClean="0"/>
              <a:pPr/>
              <a:t>40</a:t>
            </a:fld>
            <a:endParaRPr lang="en-AU"/>
          </a:p>
        </p:txBody>
      </p:sp>
    </p:spTree>
    <p:extLst>
      <p:ext uri="{BB962C8B-B14F-4D97-AF65-F5344CB8AC3E}">
        <p14:creationId xmlns:p14="http://schemas.microsoft.com/office/powerpoint/2010/main" val="6216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A647F5D3-18C9-1D3C-A032-0D2B4E872413}"/>
              </a:ext>
            </a:extLst>
          </p:cNvPr>
          <p:cNvGraphicFramePr>
            <a:graphicFrameLocks/>
          </p:cNvGraphicFramePr>
          <p:nvPr/>
        </p:nvGraphicFramePr>
        <p:xfrm>
          <a:off x="3659258" y="2133599"/>
          <a:ext cx="5367130" cy="3785035"/>
        </p:xfrm>
        <a:graphic>
          <a:graphicData uri="http://schemas.openxmlformats.org/drawingml/2006/chart">
            <c:chart xmlns:c="http://schemas.openxmlformats.org/drawingml/2006/chart" xmlns:r="http://schemas.openxmlformats.org/officeDocument/2006/relationships" r:id="rId3"/>
          </a:graphicData>
        </a:graphic>
      </p:graphicFrame>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DD412F1-A602-24BF-3641-9B972192D244}"/>
              </a:ext>
            </a:extLst>
          </p:cNvPr>
          <p:cNvSpPr txBox="1">
            <a:spLocks/>
          </p:cNvSpPr>
          <p:nvPr/>
        </p:nvSpPr>
        <p:spPr>
          <a:xfrm>
            <a:off x="342902" y="264513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Web Content Accessibility Guidelines and Standards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F3687C3-9310-4B2C-4FD0-32E0297ED14C}"/>
              </a:ext>
            </a:extLst>
          </p:cNvPr>
          <p:cNvSpPr txBox="1">
            <a:spLocks/>
          </p:cNvSpPr>
          <p:nvPr/>
        </p:nvSpPr>
        <p:spPr>
          <a:xfrm>
            <a:off x="342902" y="5078705"/>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Using automated checking tools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45D0F35-BB9B-8A25-6585-5F80DD857491}"/>
              </a:ext>
            </a:extLst>
          </p:cNvPr>
          <p:cNvSpPr txBox="1">
            <a:spLocks/>
          </p:cNvSpPr>
          <p:nvPr/>
        </p:nvSpPr>
        <p:spPr>
          <a:xfrm>
            <a:off x="342902" y="3861918"/>
            <a:ext cx="3333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usefulness of assistive technologies such as screen readers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2" name="TextBox 11">
            <a:extLst>
              <a:ext uri="{FF2B5EF4-FFF2-40B4-BE49-F238E27FC236}">
                <a16:creationId xmlns:a16="http://schemas.microsoft.com/office/drawing/2014/main" id="{DC54CF58-6FF1-83A5-6EBE-F9BAEE6DC3E5}"/>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much knowledge do you feel you have about each of the following aspects? Pre-workshop base n=179; Post-workshop survey base n=102</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E7D4CB6-FC17-2372-0EF9-AA05433EB820}"/>
              </a:ext>
            </a:extLst>
          </p:cNvPr>
          <p:cNvSpPr txBox="1">
            <a:spLocks/>
          </p:cNvSpPr>
          <p:nvPr/>
        </p:nvSpPr>
        <p:spPr>
          <a:xfrm>
            <a:off x="2825035" y="1897679"/>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Knowledge pre- vs post-workshop (Nett: Moderate/high knowledge)</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grpSp>
        <p:nvGrpSpPr>
          <p:cNvPr id="14" name="Group 13">
            <a:extLst>
              <a:ext uri="{FF2B5EF4-FFF2-40B4-BE49-F238E27FC236}">
                <a16:creationId xmlns:a16="http://schemas.microsoft.com/office/drawing/2014/main" id="{66BC7988-61CE-FC96-14E7-BE63555C96E1}"/>
              </a:ext>
            </a:extLst>
          </p:cNvPr>
          <p:cNvGrpSpPr/>
          <p:nvPr/>
        </p:nvGrpSpPr>
        <p:grpSpPr>
          <a:xfrm>
            <a:off x="4675531" y="6005595"/>
            <a:ext cx="1688414" cy="471291"/>
            <a:chOff x="10576115" y="5302176"/>
            <a:chExt cx="1688414" cy="471291"/>
          </a:xfrm>
        </p:grpSpPr>
        <p:sp>
          <p:nvSpPr>
            <p:cNvPr id="15" name="Rectangle 14">
              <a:extLst>
                <a:ext uri="{FF2B5EF4-FFF2-40B4-BE49-F238E27FC236}">
                  <a16:creationId xmlns:a16="http://schemas.microsoft.com/office/drawing/2014/main" id="{8649C102-B3D5-D35C-3B35-DF7B78B02927}"/>
                </a:ext>
              </a:extLst>
            </p:cNvPr>
            <p:cNvSpPr/>
            <p:nvPr/>
          </p:nvSpPr>
          <p:spPr>
            <a:xfrm>
              <a:off x="1057611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6" name="TextBox 4">
              <a:extLst>
                <a:ext uri="{FF2B5EF4-FFF2-40B4-BE49-F238E27FC236}">
                  <a16:creationId xmlns:a16="http://schemas.microsoft.com/office/drawing/2014/main" id="{C73E2CCB-804A-F82D-9DAB-992A6838A1F2}"/>
                </a:ext>
              </a:extLst>
            </p:cNvPr>
            <p:cNvSpPr txBox="1"/>
            <p:nvPr/>
          </p:nvSpPr>
          <p:spPr>
            <a:xfrm>
              <a:off x="1074248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Pre-workshop</a:t>
              </a:r>
            </a:p>
          </p:txBody>
        </p:sp>
      </p:grpSp>
      <p:grpSp>
        <p:nvGrpSpPr>
          <p:cNvPr id="17" name="Group 16">
            <a:extLst>
              <a:ext uri="{FF2B5EF4-FFF2-40B4-BE49-F238E27FC236}">
                <a16:creationId xmlns:a16="http://schemas.microsoft.com/office/drawing/2014/main" id="{DAB5FC8A-06D9-A8BB-49C2-71B43B8313F6}"/>
              </a:ext>
            </a:extLst>
          </p:cNvPr>
          <p:cNvGrpSpPr/>
          <p:nvPr/>
        </p:nvGrpSpPr>
        <p:grpSpPr>
          <a:xfrm>
            <a:off x="6181753" y="5999896"/>
            <a:ext cx="1910836" cy="471291"/>
            <a:chOff x="10576115" y="4977244"/>
            <a:chExt cx="1910836" cy="471291"/>
          </a:xfrm>
        </p:grpSpPr>
        <p:sp>
          <p:nvSpPr>
            <p:cNvPr id="18" name="Rectangle 17">
              <a:extLst>
                <a:ext uri="{FF2B5EF4-FFF2-40B4-BE49-F238E27FC236}">
                  <a16:creationId xmlns:a16="http://schemas.microsoft.com/office/drawing/2014/main" id="{C28AF0E3-D19B-0886-BD58-69C8A519D120}"/>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9" name="TextBox 6">
              <a:extLst>
                <a:ext uri="{FF2B5EF4-FFF2-40B4-BE49-F238E27FC236}">
                  <a16:creationId xmlns:a16="http://schemas.microsoft.com/office/drawing/2014/main" id="{396F25D1-BF8D-4ACE-04CE-33D9358E6576}"/>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Post-workshop</a:t>
              </a:r>
            </a:p>
          </p:txBody>
        </p:sp>
      </p:grpSp>
      <p:sp>
        <p:nvSpPr>
          <p:cNvPr id="6" name="Content Placeholder 4">
            <a:extLst>
              <a:ext uri="{FF2B5EF4-FFF2-40B4-BE49-F238E27FC236}">
                <a16:creationId xmlns:a16="http://schemas.microsoft.com/office/drawing/2014/main" id="{AED466DC-8515-4736-80D5-54FC2AEAC459}"/>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a:t>The positive impacts of the workshops are evidenced by their effect on attendees’ knowledge. Participants showed significantly higher levels of knowledge of the Web Content Accessibility Guidelines and Standards, the usefulness of assistive technologies and the use of automated checking tools compared to before the workshops.</a:t>
            </a:r>
          </a:p>
        </p:txBody>
      </p:sp>
      <p:cxnSp>
        <p:nvCxnSpPr>
          <p:cNvPr id="7" name="Straight Connector 6">
            <a:extLst>
              <a:ext uri="{FF2B5EF4-FFF2-40B4-BE49-F238E27FC236}">
                <a16:creationId xmlns:a16="http://schemas.microsoft.com/office/drawing/2014/main" id="{889FC836-996E-3112-92F5-61E5EDC610B1}"/>
              </a:ext>
            </a:extLst>
          </p:cNvPr>
          <p:cNvCxnSpPr>
            <a:cxnSpLocks/>
          </p:cNvCxnSpPr>
          <p:nvPr/>
        </p:nvCxnSpPr>
        <p:spPr>
          <a:xfrm>
            <a:off x="252618" y="486383"/>
            <a:ext cx="0" cy="914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8E4B7B0-90C9-916A-31DA-9178ADD63D38}"/>
              </a:ext>
            </a:extLst>
          </p:cNvPr>
          <p:cNvSpPr/>
          <p:nvPr/>
        </p:nvSpPr>
        <p:spPr>
          <a:xfrm>
            <a:off x="8460692" y="2955447"/>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11" name="Rectangle: Rounded Corners 10">
            <a:extLst>
              <a:ext uri="{FF2B5EF4-FFF2-40B4-BE49-F238E27FC236}">
                <a16:creationId xmlns:a16="http://schemas.microsoft.com/office/drawing/2014/main" id="{81E77CCE-032B-2EAF-5913-0E5E6CACE1AE}"/>
              </a:ext>
            </a:extLst>
          </p:cNvPr>
          <p:cNvSpPr/>
          <p:nvPr/>
        </p:nvSpPr>
        <p:spPr>
          <a:xfrm>
            <a:off x="8261249" y="4120434"/>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20" name="Rectangle: Rounded Corners 19">
            <a:extLst>
              <a:ext uri="{FF2B5EF4-FFF2-40B4-BE49-F238E27FC236}">
                <a16:creationId xmlns:a16="http://schemas.microsoft.com/office/drawing/2014/main" id="{92123822-90C3-1DAA-2630-8CA009E782AC}"/>
              </a:ext>
            </a:extLst>
          </p:cNvPr>
          <p:cNvSpPr/>
          <p:nvPr/>
        </p:nvSpPr>
        <p:spPr>
          <a:xfrm>
            <a:off x="7804049" y="5292009"/>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Tree>
    <p:extLst>
      <p:ext uri="{BB962C8B-B14F-4D97-AF65-F5344CB8AC3E}">
        <p14:creationId xmlns:p14="http://schemas.microsoft.com/office/powerpoint/2010/main" val="333418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97888-5231-44B6-B462-7CD6E528555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5ED256E-02E1-C921-853F-F35B6F5B9ABA}"/>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likely are you to act to improve your organisation’s digital accessibility in the next three months? Pre-workshop base n = 179; Post-workshop base n=102</a:t>
            </a:r>
          </a:p>
          <a:p>
            <a:pPr algn="l">
              <a:lnSpc>
                <a:spcPts val="900"/>
              </a:lnSpc>
              <a:spcBef>
                <a:spcPts val="0"/>
              </a:spcBef>
            </a:pPr>
            <a:r>
              <a:rPr lang="en-AU" sz="800">
                <a:solidFill>
                  <a:schemeClr val="bg1">
                    <a:lumMod val="50000"/>
                  </a:schemeClr>
                </a:solidFill>
                <a:latin typeface="Calibri" panose="020F0502020204030204" pitchFamily="34" charset="0"/>
              </a:rPr>
              <a:t>Q. How important is it to your organisation that your website is accessible for people with disability? Pre-workshop base n = 179; Post-workshop base n=102</a:t>
            </a:r>
          </a:p>
        </p:txBody>
      </p:sp>
      <p:sp>
        <p:nvSpPr>
          <p:cNvPr id="4" name="Content Placeholder 4">
            <a:extLst>
              <a:ext uri="{FF2B5EF4-FFF2-40B4-BE49-F238E27FC236}">
                <a16:creationId xmlns:a16="http://schemas.microsoft.com/office/drawing/2014/main" id="{E7A78DF1-F57C-1A44-68BC-9960F81DE4DD}"/>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Even though a high number of participants (85%) already felt that improving their organisation’s digital accessibility was important prior to the workshop, the delivery of the workshops managed to significantly improve the perception of importance of this issue, with 99% of attendees feeling that it was </a:t>
            </a:r>
            <a:r>
              <a:rPr lang="en-AU" sz="1200" i="1" dirty="0"/>
              <a:t>important for their organisation that their website be accessible for people with disability </a:t>
            </a:r>
            <a:r>
              <a:rPr lang="en-AU" sz="1200" dirty="0"/>
              <a:t>post workshop.</a:t>
            </a:r>
          </a:p>
          <a:p>
            <a:pPr>
              <a:lnSpc>
                <a:spcPct val="100000"/>
              </a:lnSpc>
              <a:spcBef>
                <a:spcPts val="0"/>
              </a:spcBef>
              <a:spcAft>
                <a:spcPts val="900"/>
              </a:spcAft>
              <a:defRPr/>
            </a:pPr>
            <a:r>
              <a:rPr lang="en-AU" sz="1200" dirty="0"/>
              <a:t>Similarly, despite already high likelihood to act to improve organisation’s digital accessibility prior to the workshops, likelihood to act further increased post workshops, showing that the workshops significantly increased motivation to improve digital accessibility for attendees.</a:t>
            </a:r>
          </a:p>
        </p:txBody>
      </p:sp>
      <p:cxnSp>
        <p:nvCxnSpPr>
          <p:cNvPr id="5" name="Straight Connector 4">
            <a:extLst>
              <a:ext uri="{FF2B5EF4-FFF2-40B4-BE49-F238E27FC236}">
                <a16:creationId xmlns:a16="http://schemas.microsoft.com/office/drawing/2014/main" id="{2720ABC1-3CF6-4D08-EFE9-F6B0874AC918}"/>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B6CF12D-B7B8-1C18-F6D7-525E15CDFEB0}"/>
              </a:ext>
            </a:extLst>
          </p:cNvPr>
          <p:cNvSpPr txBox="1">
            <a:spLocks/>
          </p:cNvSpPr>
          <p:nvPr/>
        </p:nvSpPr>
        <p:spPr>
          <a:xfrm>
            <a:off x="2815510" y="2064647"/>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Importance of and likelihood to improve organisation’s digital accessibility </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graphicFrame>
        <p:nvGraphicFramePr>
          <p:cNvPr id="22"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8EAA1807-988F-7595-DCCE-7298A0E75499}"/>
              </a:ext>
            </a:extLst>
          </p:cNvPr>
          <p:cNvGraphicFramePr>
            <a:graphicFrameLocks/>
          </p:cNvGraphicFramePr>
          <p:nvPr>
            <p:extLst>
              <p:ext uri="{D42A27DB-BD31-4B8C-83A1-F6EECF244321}">
                <p14:modId xmlns:p14="http://schemas.microsoft.com/office/powerpoint/2010/main" val="641970974"/>
              </p:ext>
            </p:extLst>
          </p:nvPr>
        </p:nvGraphicFramePr>
        <p:xfrm>
          <a:off x="3240759" y="2451032"/>
          <a:ext cx="5713342" cy="3189747"/>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a:extLst>
              <a:ext uri="{FF2B5EF4-FFF2-40B4-BE49-F238E27FC236}">
                <a16:creationId xmlns:a16="http://schemas.microsoft.com/office/drawing/2014/main" id="{2346B24F-FA4E-41BD-9414-FC088DF814BF}"/>
              </a:ext>
            </a:extLst>
          </p:cNvPr>
          <p:cNvGrpSpPr/>
          <p:nvPr/>
        </p:nvGrpSpPr>
        <p:grpSpPr>
          <a:xfrm>
            <a:off x="8942731" y="3938670"/>
            <a:ext cx="1688414" cy="471291"/>
            <a:chOff x="11128565" y="5302176"/>
            <a:chExt cx="1688414" cy="471291"/>
          </a:xfrm>
        </p:grpSpPr>
        <p:sp>
          <p:nvSpPr>
            <p:cNvPr id="27" name="Rectangle 26">
              <a:extLst>
                <a:ext uri="{FF2B5EF4-FFF2-40B4-BE49-F238E27FC236}">
                  <a16:creationId xmlns:a16="http://schemas.microsoft.com/office/drawing/2014/main" id="{6C1B9FF3-6C41-B97A-B473-207E7777FB14}"/>
                </a:ext>
              </a:extLst>
            </p:cNvPr>
            <p:cNvSpPr/>
            <p:nvPr/>
          </p:nvSpPr>
          <p:spPr>
            <a:xfrm>
              <a:off x="1112856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8" name="TextBox 4">
              <a:extLst>
                <a:ext uri="{FF2B5EF4-FFF2-40B4-BE49-F238E27FC236}">
                  <a16:creationId xmlns:a16="http://schemas.microsoft.com/office/drawing/2014/main" id="{14AEC280-981A-A8FB-BED4-A4809A23BEEA}"/>
                </a:ext>
              </a:extLst>
            </p:cNvPr>
            <p:cNvSpPr txBox="1"/>
            <p:nvPr/>
          </p:nvSpPr>
          <p:spPr>
            <a:xfrm>
              <a:off x="1129493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Pre-workshop</a:t>
              </a:r>
            </a:p>
          </p:txBody>
        </p:sp>
      </p:grpSp>
      <p:grpSp>
        <p:nvGrpSpPr>
          <p:cNvPr id="24" name="Group 23">
            <a:extLst>
              <a:ext uri="{FF2B5EF4-FFF2-40B4-BE49-F238E27FC236}">
                <a16:creationId xmlns:a16="http://schemas.microsoft.com/office/drawing/2014/main" id="{40FB4244-C75A-2AB9-4814-9645A4D598F1}"/>
              </a:ext>
            </a:extLst>
          </p:cNvPr>
          <p:cNvGrpSpPr/>
          <p:nvPr/>
        </p:nvGrpSpPr>
        <p:grpSpPr>
          <a:xfrm>
            <a:off x="8944003" y="4342546"/>
            <a:ext cx="1219172" cy="471291"/>
            <a:chOff x="11128565" y="4977244"/>
            <a:chExt cx="1219172" cy="471291"/>
          </a:xfrm>
        </p:grpSpPr>
        <p:sp>
          <p:nvSpPr>
            <p:cNvPr id="25" name="Rectangle 24">
              <a:extLst>
                <a:ext uri="{FF2B5EF4-FFF2-40B4-BE49-F238E27FC236}">
                  <a16:creationId xmlns:a16="http://schemas.microsoft.com/office/drawing/2014/main" id="{1DB27C64-6E69-65ED-159C-E37CFAEEE0FC}"/>
                </a:ext>
              </a:extLst>
            </p:cNvPr>
            <p:cNvSpPr/>
            <p:nvPr/>
          </p:nvSpPr>
          <p:spPr>
            <a:xfrm>
              <a:off x="1112856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6" name="TextBox 6">
              <a:extLst>
                <a:ext uri="{FF2B5EF4-FFF2-40B4-BE49-F238E27FC236}">
                  <a16:creationId xmlns:a16="http://schemas.microsoft.com/office/drawing/2014/main" id="{078D93A0-A50B-A77C-FE19-23E43CB45681}"/>
                </a:ext>
              </a:extLst>
            </p:cNvPr>
            <p:cNvSpPr txBox="1"/>
            <p:nvPr/>
          </p:nvSpPr>
          <p:spPr>
            <a:xfrm>
              <a:off x="11294931" y="4977244"/>
              <a:ext cx="1052806"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Post-workshop</a:t>
              </a:r>
            </a:p>
          </p:txBody>
        </p:sp>
      </p:grpSp>
      <p:sp>
        <p:nvSpPr>
          <p:cNvPr id="30" name="Rectangle: Rounded Corners 29">
            <a:extLst>
              <a:ext uri="{FF2B5EF4-FFF2-40B4-BE49-F238E27FC236}">
                <a16:creationId xmlns:a16="http://schemas.microsoft.com/office/drawing/2014/main" id="{58D04939-2A18-B15B-2E7F-5DC29E57CDD0}"/>
              </a:ext>
            </a:extLst>
          </p:cNvPr>
          <p:cNvSpPr/>
          <p:nvPr/>
        </p:nvSpPr>
        <p:spPr>
          <a:xfrm>
            <a:off x="5015119" y="2452161"/>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2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53E76FD-A392-E1EE-3883-5645D930CDEC}"/>
              </a:ext>
            </a:extLst>
          </p:cNvPr>
          <p:cNvSpPr txBox="1">
            <a:spLocks/>
          </p:cNvSpPr>
          <p:nvPr/>
        </p:nvSpPr>
        <p:spPr>
          <a:xfrm>
            <a:off x="3755009" y="5634768"/>
            <a:ext cx="1969516"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0000"/>
              </a:lnSpc>
              <a:spcBef>
                <a:spcPct val="0"/>
              </a:spcBef>
              <a:defRPr/>
            </a:pPr>
            <a:r>
              <a:rPr lang="en-AU" sz="1000">
                <a:solidFill>
                  <a:schemeClr val="bg2">
                    <a:lumMod val="50000"/>
                  </a:schemeClr>
                </a:solidFill>
                <a:ea typeface="+mj-ea"/>
                <a:cs typeface="+mj-cs"/>
              </a:rPr>
              <a:t>Importance of digital accessibility</a:t>
            </a:r>
          </a:p>
          <a:p>
            <a:pPr algn="ctr" defTabSz="914400">
              <a:lnSpc>
                <a:spcPct val="100000"/>
              </a:lnSpc>
              <a:spcBef>
                <a:spcPct val="0"/>
              </a:spcBef>
              <a:defRPr/>
            </a:pPr>
            <a:r>
              <a:rPr kumimoji="0" lang="en-AU" sz="1000" i="0" u="none" strike="noStrike" kern="1200" cap="none" spc="0" normalizeH="0" baseline="0" noProof="0">
                <a:ln>
                  <a:noFill/>
                </a:ln>
                <a:solidFill>
                  <a:schemeClr val="bg2">
                    <a:lumMod val="50000"/>
                  </a:schemeClr>
                </a:solidFill>
                <a:effectLst/>
                <a:uLnTx/>
                <a:uFillTx/>
                <a:latin typeface="+mn-lt"/>
                <a:ea typeface="+mj-ea"/>
                <a:cs typeface="+mj-cs"/>
              </a:rPr>
              <a:t>(Nett: confident)</a:t>
            </a:r>
          </a:p>
        </p:txBody>
      </p:sp>
      <p:sp>
        <p:nvSpPr>
          <p:cNvPr id="3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1C6FCEA7-B255-71ED-BDF5-3B586DF1E0BF}"/>
              </a:ext>
            </a:extLst>
          </p:cNvPr>
          <p:cNvSpPr txBox="1">
            <a:spLocks/>
          </p:cNvSpPr>
          <p:nvPr/>
        </p:nvSpPr>
        <p:spPr>
          <a:xfrm>
            <a:off x="6234352" y="5644540"/>
            <a:ext cx="24574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0000"/>
              </a:lnSpc>
              <a:spcBef>
                <a:spcPct val="0"/>
              </a:spcBef>
              <a:defRPr/>
            </a:pPr>
            <a:r>
              <a:rPr lang="en-AU" sz="1000">
                <a:solidFill>
                  <a:schemeClr val="bg2">
                    <a:lumMod val="50000"/>
                  </a:schemeClr>
                </a:solidFill>
                <a:ea typeface="+mj-ea"/>
                <a:cs typeface="+mj-cs"/>
              </a:rPr>
              <a:t>Likelihood to improve digital accessibility</a:t>
            </a:r>
          </a:p>
          <a:p>
            <a:pPr algn="ctr" defTabSz="914400">
              <a:lnSpc>
                <a:spcPct val="100000"/>
              </a:lnSpc>
              <a:spcBef>
                <a:spcPct val="0"/>
              </a:spcBef>
              <a:defRPr/>
            </a:pPr>
            <a:r>
              <a:rPr kumimoji="0" lang="en-AU" sz="1000" i="0" u="none" strike="noStrike" kern="1200" cap="none" spc="0" normalizeH="0" baseline="0" noProof="0">
                <a:ln>
                  <a:noFill/>
                </a:ln>
                <a:solidFill>
                  <a:schemeClr val="bg2">
                    <a:lumMod val="50000"/>
                  </a:schemeClr>
                </a:solidFill>
                <a:effectLst/>
                <a:uLnTx/>
                <a:uFillTx/>
                <a:latin typeface="+mn-lt"/>
                <a:ea typeface="+mj-ea"/>
                <a:cs typeface="+mj-cs"/>
              </a:rPr>
              <a:t>(Nett: </a:t>
            </a:r>
            <a:r>
              <a:rPr lang="en-AU" sz="1000">
                <a:solidFill>
                  <a:schemeClr val="bg2">
                    <a:lumMod val="50000"/>
                  </a:schemeClr>
                </a:solidFill>
                <a:ea typeface="+mj-ea"/>
                <a:cs typeface="+mj-cs"/>
              </a:rPr>
              <a:t>likely)</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32" name="Rectangle: Rounded Corners 31">
            <a:extLst>
              <a:ext uri="{FF2B5EF4-FFF2-40B4-BE49-F238E27FC236}">
                <a16:creationId xmlns:a16="http://schemas.microsoft.com/office/drawing/2014/main" id="{79F6CB0E-2586-5497-31E6-FCAEC099BF70}"/>
              </a:ext>
            </a:extLst>
          </p:cNvPr>
          <p:cNvSpPr/>
          <p:nvPr/>
        </p:nvSpPr>
        <p:spPr>
          <a:xfrm>
            <a:off x="7723065" y="2524431"/>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Tree>
    <p:extLst>
      <p:ext uri="{BB962C8B-B14F-4D97-AF65-F5344CB8AC3E}">
        <p14:creationId xmlns:p14="http://schemas.microsoft.com/office/powerpoint/2010/main" val="2605002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44B3-B97A-4BBA-D7DF-ABF6EEA35871}"/>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9AB1B9CB-C850-9463-9B4E-7C6A8EDB0B03}"/>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20D4EF82-D231-BC46-0D3B-BBA265877F5E}"/>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4">
            <a:extLst>
              <a:ext uri="{FF2B5EF4-FFF2-40B4-BE49-F238E27FC236}">
                <a16:creationId xmlns:a16="http://schemas.microsoft.com/office/drawing/2014/main" id="{45AAEF7F-F917-FC86-50A5-D774FAD39A20}"/>
              </a:ext>
            </a:extLst>
          </p:cNvPr>
          <p:cNvSpPr txBox="1">
            <a:spLocks/>
          </p:cNvSpPr>
          <p:nvPr/>
        </p:nvSpPr>
        <p:spPr>
          <a:xfrm>
            <a:off x="6270840" y="1960174"/>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a:effectLst/>
                <a:latin typeface="+mj-lt"/>
                <a:ea typeface="Times New Roman" panose="02020603050405020304" pitchFamily="18" charset="0"/>
                <a:cs typeface="Times New Roman" panose="02020603050405020304" pitchFamily="18" charset="0"/>
              </a:rPr>
              <a:t>IN THEIR </a:t>
            </a:r>
            <a:r>
              <a:rPr lang="en-GB" sz="1200" b="1">
                <a:solidFill>
                  <a:schemeClr val="accent4"/>
                </a:solidFill>
                <a:effectLst/>
                <a:latin typeface="+mj-lt"/>
                <a:ea typeface="Times New Roman" panose="02020603050405020304" pitchFamily="18" charset="0"/>
                <a:cs typeface="Times New Roman" panose="02020603050405020304" pitchFamily="18" charset="0"/>
              </a:rPr>
              <a:t>OWN WORDS – what could be improved? </a:t>
            </a:r>
          </a:p>
        </p:txBody>
      </p:sp>
      <p:sp>
        <p:nvSpPr>
          <p:cNvPr id="3" name="TextBox 2">
            <a:extLst>
              <a:ext uri="{FF2B5EF4-FFF2-40B4-BE49-F238E27FC236}">
                <a16:creationId xmlns:a16="http://schemas.microsoft.com/office/drawing/2014/main" id="{1B4A0290-0688-1F13-D362-697486B61F09}"/>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What are all the ways we could improve the workshop to better meet your needs? Base n=102</a:t>
            </a:r>
          </a:p>
        </p:txBody>
      </p:sp>
      <p:sp>
        <p:nvSpPr>
          <p:cNvPr id="8" name="Content Placeholder 4">
            <a:extLst>
              <a:ext uri="{FF2B5EF4-FFF2-40B4-BE49-F238E27FC236}">
                <a16:creationId xmlns:a16="http://schemas.microsoft.com/office/drawing/2014/main" id="{A73D1F35-5E07-5F86-1A70-3F91BAAE4D29}"/>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In terms of how the workshops could be improved in the future, the majority of attendees felt the content and delivery of the workshops to be highly satisfactory as they were and did not make any suggestions for improvement. Among those who did suggest changes, these most frequently related to the venues in which the workshops were held, a desire for more interactivity or hands-on activities during the sessions and clarifications over what to bring (with several not realising they needed to bring headphones or a laptop). </a:t>
            </a:r>
          </a:p>
          <a:p>
            <a:pPr>
              <a:lnSpc>
                <a:spcPct val="100000"/>
              </a:lnSpc>
              <a:spcBef>
                <a:spcPts val="0"/>
              </a:spcBef>
              <a:spcAft>
                <a:spcPts val="900"/>
              </a:spcAft>
              <a:defRPr/>
            </a:pPr>
            <a:r>
              <a:rPr lang="en-AU" sz="1200" b="0" dirty="0"/>
              <a:t>A minority of attendees notes that they would have liked more </a:t>
            </a:r>
            <a:r>
              <a:rPr lang="en-AU" sz="1200" dirty="0"/>
              <a:t>time to cover the topics in the workshop, or that it could be extended over more session and there were some attendees who requested additional information about applying accessibility techniques and technologies to the social media context.</a:t>
            </a:r>
            <a:endParaRPr lang="en-AU" sz="1200" b="0" dirty="0"/>
          </a:p>
        </p:txBody>
      </p:sp>
      <p:graphicFrame>
        <p:nvGraphicFramePr>
          <p:cNvPr id="9"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7AD43842-89D4-9B8B-7431-BFB8AC2AC056}"/>
              </a:ext>
            </a:extLst>
          </p:cNvPr>
          <p:cNvGraphicFramePr>
            <a:graphicFrameLocks/>
          </p:cNvGraphicFramePr>
          <p:nvPr>
            <p:extLst>
              <p:ext uri="{D42A27DB-BD31-4B8C-83A1-F6EECF244321}">
                <p14:modId xmlns:p14="http://schemas.microsoft.com/office/powerpoint/2010/main" val="1752251829"/>
              </p:ext>
            </p:extLst>
          </p:nvPr>
        </p:nvGraphicFramePr>
        <p:xfrm>
          <a:off x="2773433" y="2097087"/>
          <a:ext cx="4991709" cy="4348683"/>
        </p:xfrm>
        <a:graphic>
          <a:graphicData uri="http://schemas.openxmlformats.org/drawingml/2006/chart">
            <c:chart xmlns:c="http://schemas.openxmlformats.org/drawingml/2006/chart" xmlns:r="http://schemas.openxmlformats.org/officeDocument/2006/relationships" r:id="rId3"/>
          </a:graphicData>
        </a:graphic>
      </p:graphicFrame>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1B9ABA47-A5CD-BA57-D529-73991D528476}"/>
              </a:ext>
            </a:extLst>
          </p:cNvPr>
          <p:cNvSpPr txBox="1">
            <a:spLocks/>
          </p:cNvSpPr>
          <p:nvPr/>
        </p:nvSpPr>
        <p:spPr>
          <a:xfrm>
            <a:off x="333377" y="2274317"/>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Nothing/no suggestions/positive comments</a:t>
            </a:r>
          </a:p>
        </p:txBody>
      </p:sp>
      <p:sp>
        <p:nvSpPr>
          <p:cNvPr id="1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F9572E9-6EC1-8B60-809A-266FCDF9EFAA}"/>
              </a:ext>
            </a:extLst>
          </p:cNvPr>
          <p:cNvSpPr txBox="1">
            <a:spLocks/>
          </p:cNvSpPr>
          <p:nvPr/>
        </p:nvSpPr>
        <p:spPr>
          <a:xfrm>
            <a:off x="333377" y="2696299"/>
            <a:ext cx="2974779"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Venue issues - noise, lighting, temperature, catering, technical issues</a:t>
            </a:r>
          </a:p>
        </p:txBody>
      </p:sp>
      <p:sp>
        <p:nvSpPr>
          <p:cNvPr id="1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479AE9B-AB23-1397-A95E-7C1992901BFB}"/>
              </a:ext>
            </a:extLst>
          </p:cNvPr>
          <p:cNvSpPr txBox="1">
            <a:spLocks/>
          </p:cNvSpPr>
          <p:nvPr/>
        </p:nvSpPr>
        <p:spPr>
          <a:xfrm>
            <a:off x="333377" y="3433933"/>
            <a:ext cx="26193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Ask attendees to bring equipment - laptop, headphones</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BDBC83C-EAF2-9703-11AF-7F38137535A3}"/>
              </a:ext>
            </a:extLst>
          </p:cNvPr>
          <p:cNvSpPr txBox="1">
            <a:spLocks/>
          </p:cNvSpPr>
          <p:nvPr/>
        </p:nvSpPr>
        <p:spPr>
          <a:xfrm>
            <a:off x="333377" y="3801636"/>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time needed/detail on specific topics/break into two sessions</a:t>
            </a:r>
          </a:p>
        </p:txBody>
      </p:sp>
      <p:sp>
        <p:nvSpPr>
          <p:cNvPr id="1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6FFF4C1-7591-81AD-4532-67DE9B6CE2F8}"/>
              </a:ext>
            </a:extLst>
          </p:cNvPr>
          <p:cNvSpPr txBox="1">
            <a:spLocks/>
          </p:cNvSpPr>
          <p:nvPr/>
        </p:nvSpPr>
        <p:spPr>
          <a:xfrm>
            <a:off x="333377" y="4171563"/>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Run more workshops/get more people to attend</a:t>
            </a: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E4D34D2-E8CD-1D4A-B461-390C4E60D77F}"/>
              </a:ext>
            </a:extLst>
          </p:cNvPr>
          <p:cNvSpPr txBox="1">
            <a:spLocks/>
          </p:cNvSpPr>
          <p:nvPr/>
        </p:nvSpPr>
        <p:spPr>
          <a:xfrm>
            <a:off x="23568" y="1859370"/>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rPr>
              <a:t>What could be improved about the workshops?</a:t>
            </a:r>
          </a:p>
        </p:txBody>
      </p:sp>
      <p:sp>
        <p:nvSpPr>
          <p:cNvPr id="1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DF24484-D704-E470-2B0F-536D71CD3A95}"/>
              </a:ext>
            </a:extLst>
          </p:cNvPr>
          <p:cNvSpPr txBox="1">
            <a:spLocks/>
          </p:cNvSpPr>
          <p:nvPr/>
        </p:nvSpPr>
        <p:spPr>
          <a:xfrm>
            <a:off x="333378" y="3075747"/>
            <a:ext cx="2630556"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interactivity/hands-on activities/ practical tasks</a:t>
            </a:r>
          </a:p>
        </p:txBody>
      </p:sp>
      <p:sp>
        <p:nvSpPr>
          <p:cNvPr id="2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3E42141-05F1-582D-A65A-8F3B5080AFB0}"/>
              </a:ext>
            </a:extLst>
          </p:cNvPr>
          <p:cNvSpPr txBox="1">
            <a:spLocks/>
          </p:cNvSpPr>
          <p:nvPr/>
        </p:nvSpPr>
        <p:spPr>
          <a:xfrm>
            <a:off x="333377" y="449674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information specific to social media</a:t>
            </a:r>
          </a:p>
        </p:txBody>
      </p:sp>
      <p:sp>
        <p:nvSpPr>
          <p:cNvPr id="2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1E52A1B-1FC8-1D37-D540-53B3D9084448}"/>
              </a:ext>
            </a:extLst>
          </p:cNvPr>
          <p:cNvSpPr txBox="1">
            <a:spLocks/>
          </p:cNvSpPr>
          <p:nvPr/>
        </p:nvSpPr>
        <p:spPr>
          <a:xfrm>
            <a:off x="333377" y="4897461"/>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Examples of best practice/before and after/ good and poor implementation</a:t>
            </a:r>
          </a:p>
        </p:txBody>
      </p:sp>
      <p:sp>
        <p:nvSpPr>
          <p:cNvPr id="5" name="TextBox 4">
            <a:extLst>
              <a:ext uri="{FF2B5EF4-FFF2-40B4-BE49-F238E27FC236}">
                <a16:creationId xmlns:a16="http://schemas.microsoft.com/office/drawing/2014/main" id="{9B9C05FE-F31C-5BE1-0B79-B1C46E3E8183}"/>
              </a:ext>
            </a:extLst>
          </p:cNvPr>
          <p:cNvSpPr txBox="1"/>
          <p:nvPr/>
        </p:nvSpPr>
        <p:spPr>
          <a:xfrm>
            <a:off x="6339333" y="2238376"/>
            <a:ext cx="5199269" cy="3618258"/>
          </a:xfrm>
          <a:prstGeom prst="rect">
            <a:avLst/>
          </a:prstGeom>
          <a:noFill/>
        </p:spPr>
        <p:txBody>
          <a:bodyPr wrap="square" lIns="36000" tIns="36000" rIns="36000" bIns="36000" rtlCol="0">
            <a:noAutofit/>
          </a:bodyPr>
          <a:lstStyle/>
          <a:p>
            <a:r>
              <a:rPr lang="en-AU" sz="1100" i="1" dirty="0"/>
              <a:t>“Hands on exercise/demos for attendees to interact with AT. Shown example of software that is not built correctly that interferes with users’ ability to use AT.”</a:t>
            </a:r>
          </a:p>
          <a:p>
            <a:r>
              <a:rPr lang="en-AU" sz="1100" i="1" dirty="0"/>
              <a:t>“I can not remember being asked to bring headphones along with the laptop, the noise in the room could make it difficult for neurodiverse people or people with auditory processing needs to focus.”</a:t>
            </a:r>
          </a:p>
          <a:p>
            <a:pPr algn="l"/>
            <a:r>
              <a:rPr lang="en-AU" sz="1100" i="1" dirty="0"/>
              <a:t>“It was hard to see the presenters at times because the room was quite dark.”</a:t>
            </a:r>
          </a:p>
          <a:p>
            <a:pPr algn="l"/>
            <a:r>
              <a:rPr lang="en-AU" sz="1100" i="1" dirty="0"/>
              <a:t>“Wanted more information on tools to use and social media specifically.”</a:t>
            </a:r>
          </a:p>
          <a:p>
            <a:r>
              <a:rPr lang="en-AU" sz="1100" i="1" dirty="0"/>
              <a:t>It was a very enjoyable workshop. It would have also been helpful for the social media part to be more current (the references to Twitter were a concern) and to see what makes a sound/good social media asset. All that said, it was a useful morning, and I have a lot of ideas to be going on with. Thank you.”</a:t>
            </a:r>
          </a:p>
          <a:p>
            <a:pPr algn="l"/>
            <a:r>
              <a:rPr lang="en-AU" sz="1100" i="1" dirty="0"/>
              <a:t>“Would love more specific workshops on what each success criteria in the WCAG guidelines means and how to understand them.    Would also love more on how to use a screen reader to test yourself (but in more detail).”</a:t>
            </a:r>
          </a:p>
          <a:p>
            <a:pPr algn="l"/>
            <a:r>
              <a:rPr lang="en-AU" sz="1100" i="1" dirty="0"/>
              <a:t>“Before and after example of website and posters that have been made accessible.”</a:t>
            </a:r>
          </a:p>
          <a:p>
            <a:pPr algn="l"/>
            <a:endParaRPr lang="en-AU" sz="1000" i="1" dirty="0"/>
          </a:p>
        </p:txBody>
      </p:sp>
      <p:sp>
        <p:nvSpPr>
          <p:cNvPr id="2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53D90C8-AD93-2253-3AEE-8C90F8380CD7}"/>
              </a:ext>
            </a:extLst>
          </p:cNvPr>
          <p:cNvSpPr txBox="1">
            <a:spLocks/>
          </p:cNvSpPr>
          <p:nvPr/>
        </p:nvSpPr>
        <p:spPr>
          <a:xfrm>
            <a:off x="333377" y="5262517"/>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Add introductions/housekeeping/                   ice-breaker activities</a:t>
            </a:r>
          </a:p>
        </p:txBody>
      </p:sp>
      <p:sp>
        <p:nvSpPr>
          <p:cNvPr id="2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1ED8D37-0610-95B6-9E42-E53634DA7CFF}"/>
              </a:ext>
            </a:extLst>
          </p:cNvPr>
          <p:cNvSpPr txBox="1">
            <a:spLocks/>
          </p:cNvSpPr>
          <p:nvPr/>
        </p:nvSpPr>
        <p:spPr>
          <a:xfrm>
            <a:off x="333377" y="5638204"/>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Provide hand-outs/copies of slides to take away</a:t>
            </a:r>
          </a:p>
        </p:txBody>
      </p:sp>
      <p:sp>
        <p:nvSpPr>
          <p:cNvPr id="2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0A32FB4-E974-E6EA-452F-E80CDC76A54E}"/>
              </a:ext>
            </a:extLst>
          </p:cNvPr>
          <p:cNvSpPr txBox="1">
            <a:spLocks/>
          </p:cNvSpPr>
          <p:nvPr/>
        </p:nvSpPr>
        <p:spPr>
          <a:xfrm>
            <a:off x="333377" y="5971359"/>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assistance during activities</a:t>
            </a:r>
          </a:p>
        </p:txBody>
      </p:sp>
      <p:sp>
        <p:nvSpPr>
          <p:cNvPr id="4" name="Slide Number Placeholder 3">
            <a:extLst>
              <a:ext uri="{FF2B5EF4-FFF2-40B4-BE49-F238E27FC236}">
                <a16:creationId xmlns:a16="http://schemas.microsoft.com/office/drawing/2014/main" id="{AEF02188-BF3C-5C11-D663-D50F2E5C8EA7}"/>
              </a:ext>
            </a:extLst>
          </p:cNvPr>
          <p:cNvSpPr>
            <a:spLocks noGrp="1"/>
          </p:cNvSpPr>
          <p:nvPr>
            <p:ph type="sldNum" sz="quarter" idx="12"/>
          </p:nvPr>
        </p:nvSpPr>
        <p:spPr/>
        <p:txBody>
          <a:bodyPr/>
          <a:lstStyle/>
          <a:p>
            <a:fld id="{C8AAD674-F59F-456A-92C2-B5D4B78A3ED8}" type="slidenum">
              <a:rPr lang="en-AU" smtClean="0"/>
              <a:pPr/>
              <a:t>43</a:t>
            </a:fld>
            <a:endParaRPr lang="en-AU"/>
          </a:p>
        </p:txBody>
      </p:sp>
    </p:spTree>
    <p:extLst>
      <p:ext uri="{BB962C8B-B14F-4D97-AF65-F5344CB8AC3E}">
        <p14:creationId xmlns:p14="http://schemas.microsoft.com/office/powerpoint/2010/main" val="218355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D0C8-8A9A-5F71-1100-3C1AADEF1396}"/>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B73CD48B-916D-E21D-BBA4-31CD467087B9}"/>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82569494-0A69-0623-99A4-B5611F92785F}"/>
              </a:ext>
            </a:extLst>
          </p:cNvPr>
          <p:cNvCxnSpPr>
            <a:cxnSpLocks/>
          </p:cNvCxnSpPr>
          <p:nvPr/>
        </p:nvCxnSpPr>
        <p:spPr>
          <a:xfrm>
            <a:off x="304499" y="363166"/>
            <a:ext cx="0" cy="10246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2DB807-C068-00DE-CB73-F45A5CC775DD}"/>
              </a:ext>
            </a:extLst>
          </p:cNvPr>
          <p:cNvSpPr txBox="1"/>
          <p:nvPr/>
        </p:nvSpPr>
        <p:spPr>
          <a:xfrm>
            <a:off x="6219356" y="1681220"/>
            <a:ext cx="5075912" cy="4023970"/>
          </a:xfrm>
          <a:prstGeom prst="rect">
            <a:avLst/>
          </a:prstGeom>
          <a:noFill/>
        </p:spPr>
        <p:txBody>
          <a:bodyPr wrap="square" lIns="36000" tIns="36000" rIns="36000" bIns="36000" rtlCol="0">
            <a:noAutofit/>
          </a:bodyPr>
          <a:lstStyle/>
          <a:p>
            <a:r>
              <a:rPr lang="en-AU" sz="1100" i="1" dirty="0"/>
              <a:t>“I truly enjoyed the workshop and learnt many essential tips on designing websites to be accessible to everyone. You helped me broaden my perspective and save a lot of time I would otherwise have needed to learn from scratch. Based on your training, I started implementing changes to my research website. </a:t>
            </a:r>
          </a:p>
          <a:p>
            <a:r>
              <a:rPr lang="en-AU" sz="1100" i="1" dirty="0"/>
              <a:t>“I found the workshop to be incredibly informative, yet easy to understand. The resources I took home are easy to follow guides which have been very useful in my professional life, and personal life too. I have a new view on accessibility in a digital era and hope that the organisation is supported to deliver more free training in the regions.”</a:t>
            </a:r>
          </a:p>
          <a:p>
            <a:r>
              <a:rPr lang="en-AU" sz="1100" i="1" dirty="0"/>
              <a:t>“After attending the training, I have made a more educated and concerted effort to make our content, particularly on social media but also print media, more accessible. We have seen increased engagement with posts since including more appropriate and comprehensive alternate text for images and decrease in queries since creating more accessible ‘plain English’ FAQs and information sheets for our programs. This training solidified and explained simple concepts that have made improvements easy to implement without too much time burden.”</a:t>
            </a:r>
          </a:p>
          <a:p>
            <a:r>
              <a:rPr lang="en-AU" sz="1100" i="1" dirty="0"/>
              <a:t>"The workshop really opened my eyes to be much more aware of the differences in consumers' needs when it comes to online content, in both design and language choices. I'm feeling much more confident in my plain language writing skills and look forward to the chance to use these more.”</a:t>
            </a:r>
            <a:endParaRPr lang="en-AU" sz="1000" i="1" dirty="0"/>
          </a:p>
          <a:p>
            <a:pPr algn="l"/>
            <a:endParaRPr lang="en-AU" sz="1000" i="1" dirty="0"/>
          </a:p>
          <a:p>
            <a:pPr algn="l"/>
            <a:endParaRPr lang="en-AU" sz="1000" i="1" dirty="0"/>
          </a:p>
        </p:txBody>
      </p:sp>
      <p:sp>
        <p:nvSpPr>
          <p:cNvPr id="17" name="TextBox 16">
            <a:extLst>
              <a:ext uri="{FF2B5EF4-FFF2-40B4-BE49-F238E27FC236}">
                <a16:creationId xmlns:a16="http://schemas.microsoft.com/office/drawing/2014/main" id="{A017482B-0325-8546-32DB-F41DD8207090}"/>
              </a:ext>
            </a:extLst>
          </p:cNvPr>
          <p:cNvSpPr txBox="1"/>
          <p:nvPr/>
        </p:nvSpPr>
        <p:spPr>
          <a:xfrm>
            <a:off x="443022" y="1120589"/>
            <a:ext cx="2049517" cy="1121262"/>
          </a:xfrm>
          <a:prstGeom prst="rect">
            <a:avLst/>
          </a:prstGeom>
          <a:noFill/>
        </p:spPr>
        <p:txBody>
          <a:bodyPr wrap="square" lIns="36000" tIns="36000" rIns="36000" bIns="36000" rtlCol="0">
            <a:noAutofit/>
          </a:bodyPr>
          <a:lstStyle/>
          <a:p>
            <a:pPr algn="l"/>
            <a:r>
              <a:rPr lang="en-AU" sz="7200">
                <a:solidFill>
                  <a:schemeClr val="accent4"/>
                </a:solidFill>
              </a:rPr>
              <a:t>“</a:t>
            </a:r>
          </a:p>
        </p:txBody>
      </p:sp>
      <p:sp>
        <p:nvSpPr>
          <p:cNvPr id="18" name="Content Placeholder 4">
            <a:extLst>
              <a:ext uri="{FF2B5EF4-FFF2-40B4-BE49-F238E27FC236}">
                <a16:creationId xmlns:a16="http://schemas.microsoft.com/office/drawing/2014/main" id="{75EF01FC-3EC8-0100-7FF1-F97383B45555}"/>
              </a:ext>
            </a:extLst>
          </p:cNvPr>
          <p:cNvSpPr txBox="1">
            <a:spLocks/>
          </p:cNvSpPr>
          <p:nvPr/>
        </p:nvSpPr>
        <p:spPr>
          <a:xfrm>
            <a:off x="869943" y="1629732"/>
            <a:ext cx="4942359"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b="1">
                <a:effectLst/>
                <a:latin typeface="+mj-lt"/>
                <a:ea typeface="Times New Roman" panose="02020603050405020304" pitchFamily="18" charset="0"/>
                <a:cs typeface="Times New Roman" panose="02020603050405020304" pitchFamily="18" charset="0"/>
              </a:rPr>
              <a:t>IN THEIR </a:t>
            </a:r>
            <a:r>
              <a:rPr lang="en-GB" b="1">
                <a:solidFill>
                  <a:schemeClr val="accent4"/>
                </a:solidFill>
                <a:effectLst/>
                <a:latin typeface="+mj-lt"/>
                <a:ea typeface="Times New Roman" panose="02020603050405020304" pitchFamily="18" charset="0"/>
                <a:cs typeface="Times New Roman" panose="02020603050405020304" pitchFamily="18" charset="0"/>
              </a:rPr>
              <a:t>OWN WORDS</a:t>
            </a:r>
            <a:r>
              <a:rPr lang="en-GB">
                <a:solidFill>
                  <a:schemeClr val="accent4"/>
                </a:solidFill>
                <a:latin typeface="+mj-lt"/>
                <a:ea typeface="Times New Roman" panose="02020603050405020304" pitchFamily="18" charset="0"/>
                <a:cs typeface="Times New Roman" panose="02020603050405020304" pitchFamily="18" charset="0"/>
              </a:rPr>
              <a:t> – what positive impacts have the workshops had?</a:t>
            </a:r>
            <a:endParaRPr lang="en-GB" b="1">
              <a:solidFill>
                <a:schemeClr val="accent4"/>
              </a:solidFill>
              <a:effectLst/>
              <a:latin typeface="+mj-lt"/>
              <a:ea typeface="Times New Roman" panose="02020603050405020304" pitchFamily="18" charset="0"/>
              <a:cs typeface="Times New Roman" panose="02020603050405020304" pitchFamily="18" charset="0"/>
            </a:endParaRPr>
          </a:p>
          <a:p>
            <a:pPr lvl="1">
              <a:lnSpc>
                <a:spcPct val="100000"/>
              </a:lnSpc>
              <a:spcBef>
                <a:spcPts val="0"/>
              </a:spcBef>
              <a:spcAft>
                <a:spcPts val="900"/>
              </a:spcAft>
            </a:pPr>
            <a:r>
              <a:rPr lang="en-GB" b="1">
                <a:solidFill>
                  <a:schemeClr val="accent4"/>
                </a:solidFill>
                <a:effectLst/>
                <a:latin typeface="+mj-lt"/>
                <a:ea typeface="Times New Roman" panose="02020603050405020304" pitchFamily="18" charset="0"/>
                <a:cs typeface="Times New Roman" panose="02020603050405020304" pitchFamily="18" charset="0"/>
              </a:rPr>
              <a:t> </a:t>
            </a:r>
          </a:p>
        </p:txBody>
      </p:sp>
      <p:sp>
        <p:nvSpPr>
          <p:cNvPr id="2" name="Content Placeholder 4">
            <a:extLst>
              <a:ext uri="{FF2B5EF4-FFF2-40B4-BE49-F238E27FC236}">
                <a16:creationId xmlns:a16="http://schemas.microsoft.com/office/drawing/2014/main" id="{35ECDC16-8E6F-ED50-96E6-FAF74EBA1D3F}"/>
              </a:ext>
            </a:extLst>
          </p:cNvPr>
          <p:cNvSpPr txBox="1">
            <a:spLocks/>
          </p:cNvSpPr>
          <p:nvPr/>
        </p:nvSpPr>
        <p:spPr>
          <a:xfrm>
            <a:off x="325280"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Attendees from the workshops were approached for qualitative feedback several months after participating, to understand what, if any impacts their learnings form the workshops had on their organisation. As can be seen from the responses below and overleaf, participants were overwhelmingly positive in their feedback on the workshops. </a:t>
            </a:r>
            <a:r>
              <a:rPr lang="en-AU" sz="1200" dirty="0"/>
              <a:t>Attendees described the value in being able to apply their learnings to the benefit of their organisations (and people with disability) and share their knowledge and skills with others. </a:t>
            </a:r>
            <a:r>
              <a:rPr lang="en-AU" sz="1200" b="0" dirty="0"/>
              <a:t> </a:t>
            </a:r>
          </a:p>
        </p:txBody>
      </p:sp>
      <p:sp>
        <p:nvSpPr>
          <p:cNvPr id="3" name="TextBox 2">
            <a:extLst>
              <a:ext uri="{FF2B5EF4-FFF2-40B4-BE49-F238E27FC236}">
                <a16:creationId xmlns:a16="http://schemas.microsoft.com/office/drawing/2014/main" id="{B92EB75C-D0D5-7D56-E6DD-75393DF58E41}"/>
              </a:ext>
            </a:extLst>
          </p:cNvPr>
          <p:cNvSpPr txBox="1"/>
          <p:nvPr/>
        </p:nvSpPr>
        <p:spPr>
          <a:xfrm>
            <a:off x="585585" y="2372637"/>
            <a:ext cx="5075912" cy="3210621"/>
          </a:xfrm>
          <a:prstGeom prst="rect">
            <a:avLst/>
          </a:prstGeom>
          <a:noFill/>
        </p:spPr>
        <p:txBody>
          <a:bodyPr wrap="square" lIns="36000" tIns="36000" rIns="36000" bIns="36000" rtlCol="0">
            <a:noAutofit/>
          </a:bodyPr>
          <a:lstStyle/>
          <a:p>
            <a:r>
              <a:rPr lang="en-AU" sz="1100" i="1" dirty="0"/>
              <a:t>“As a communications and engagement officer, it was fantastic to have the opportunity to learn about Digital Accessibility. My prior knowledge was minimal so I was very keen to learn more about how I can improve both personally and professionally online. Since the workshop, I have also been able to share what I learned with my colleagues. Through spreading the word about my learnings, I hope to drive improvement in accessibility in my organisation. I cannot thank the Centre for Accessibility enough for the fantastic opportunity to attend these workshops. I learned so much.”</a:t>
            </a:r>
          </a:p>
          <a:p>
            <a:r>
              <a:rPr lang="en-AU" sz="1100" i="1" dirty="0"/>
              <a:t>“The Digital Accessibility workshop was really helpful to me and our organisation as I could immediately apply things that I learnt to support our digital access goals.  The workshop presenter was very knowledgeable and gave lots of helpful tips and strategies as well as providing some great foundational knowledge about best practice and the web accessibility guidelines. We are very passionate about removing barriers to digital access and these workshops are an excellent way to inform and support positive change, not just within the disability sector, but across community and mainstream organisations. This work is critical. We hope to attend more events in the future. Thank you.”</a:t>
            </a:r>
          </a:p>
          <a:p>
            <a:pPr algn="l"/>
            <a:endParaRPr lang="en-AU" sz="1000" i="1" dirty="0"/>
          </a:p>
          <a:p>
            <a:pPr algn="l"/>
            <a:endParaRPr lang="en-AU" sz="1000" i="1" dirty="0"/>
          </a:p>
        </p:txBody>
      </p:sp>
      <p:sp>
        <p:nvSpPr>
          <p:cNvPr id="9" name="Slide Number Placeholder 8">
            <a:extLst>
              <a:ext uri="{FF2B5EF4-FFF2-40B4-BE49-F238E27FC236}">
                <a16:creationId xmlns:a16="http://schemas.microsoft.com/office/drawing/2014/main" id="{E57144DE-22EC-8029-C3E0-A9A89E5C3438}"/>
              </a:ext>
            </a:extLst>
          </p:cNvPr>
          <p:cNvSpPr>
            <a:spLocks noGrp="1"/>
          </p:cNvSpPr>
          <p:nvPr>
            <p:ph type="sldNum" sz="quarter" idx="12"/>
          </p:nvPr>
        </p:nvSpPr>
        <p:spPr/>
        <p:txBody>
          <a:bodyPr/>
          <a:lstStyle/>
          <a:p>
            <a:fld id="{C8AAD674-F59F-456A-92C2-B5D4B78A3ED8}" type="slidenum">
              <a:rPr lang="en-AU" smtClean="0"/>
              <a:pPr/>
              <a:t>44</a:t>
            </a:fld>
            <a:endParaRPr lang="en-AU"/>
          </a:p>
        </p:txBody>
      </p:sp>
    </p:spTree>
    <p:extLst>
      <p:ext uri="{BB962C8B-B14F-4D97-AF65-F5344CB8AC3E}">
        <p14:creationId xmlns:p14="http://schemas.microsoft.com/office/powerpoint/2010/main" val="16608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60B6F-D276-1AB7-7EE4-DED8525F1E57}"/>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5799ED1C-FE56-F918-BC24-1A796BB3DF87}"/>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sp>
        <p:nvSpPr>
          <p:cNvPr id="12" name="TextBox 11">
            <a:extLst>
              <a:ext uri="{FF2B5EF4-FFF2-40B4-BE49-F238E27FC236}">
                <a16:creationId xmlns:a16="http://schemas.microsoft.com/office/drawing/2014/main" id="{D5529524-E1BB-35D9-0809-530871C0369A}"/>
              </a:ext>
            </a:extLst>
          </p:cNvPr>
          <p:cNvSpPr txBox="1"/>
          <p:nvPr/>
        </p:nvSpPr>
        <p:spPr>
          <a:xfrm>
            <a:off x="6352303" y="1839575"/>
            <a:ext cx="5199269" cy="3824633"/>
          </a:xfrm>
          <a:prstGeom prst="rect">
            <a:avLst/>
          </a:prstGeom>
          <a:noFill/>
        </p:spPr>
        <p:txBody>
          <a:bodyPr wrap="square" lIns="36000" tIns="36000" rIns="36000" bIns="36000" rtlCol="0">
            <a:noAutofit/>
          </a:bodyPr>
          <a:lstStyle/>
          <a:p>
            <a:r>
              <a:rPr lang="en-AU" sz="1100" i="1" dirty="0"/>
              <a:t>“The workshops was specific and practical. The topics were broken up into theory, hands on practical experiences e.g. using speech support tools on your phone or laptop as well showing case studies/examples of facilities that had issues and how they could be improved. This workshop made the learning relatable and being able to complete within the southwest meant that the other attendees from other organisations were experiencing similar issues and we could relate to each other, it was also nice know talking to other people from the southwest because I could make connections quicker as I had an awareness of their organisation, and we could extend conversations much quicker because of geographical relations.”</a:t>
            </a:r>
          </a:p>
          <a:p>
            <a:r>
              <a:rPr lang="en-AU" sz="1100" i="1" dirty="0"/>
              <a:t>“I would have to say that getting a definition of open captions vs closed captions has been monumental in ensuring our department’s content is as accessible as humanly possible. A big thank you to everyone involved in making the presentation happen.”</a:t>
            </a:r>
          </a:p>
          <a:p>
            <a:r>
              <a:rPr lang="en-AU" sz="1100" i="1" dirty="0"/>
              <a:t>“Just being able to see how our website looked accessibility wise was a learning for us. We have begun to make changes, as funding allows, to ensure it’s as accessible as it can be.”</a:t>
            </a:r>
          </a:p>
          <a:p>
            <a:r>
              <a:rPr lang="en-AU" sz="1100" i="1" dirty="0"/>
              <a:t>“This was a really helpful workshop. It has inspired me to make sure we put image descriptions on all of our images on our website and Facebook pages.”</a:t>
            </a:r>
          </a:p>
          <a:p>
            <a:endParaRPr lang="en-AU" sz="1000" i="1" dirty="0"/>
          </a:p>
          <a:p>
            <a:pPr algn="l"/>
            <a:endParaRPr lang="en-AU" sz="1000" i="1" dirty="0"/>
          </a:p>
          <a:p>
            <a:pPr algn="l"/>
            <a:endParaRPr lang="en-AU" sz="1000" i="1" dirty="0"/>
          </a:p>
          <a:p>
            <a:pPr algn="l"/>
            <a:endParaRPr lang="en-AU" sz="1000" i="1" dirty="0"/>
          </a:p>
        </p:txBody>
      </p:sp>
      <p:sp>
        <p:nvSpPr>
          <p:cNvPr id="17" name="TextBox 16">
            <a:extLst>
              <a:ext uri="{FF2B5EF4-FFF2-40B4-BE49-F238E27FC236}">
                <a16:creationId xmlns:a16="http://schemas.microsoft.com/office/drawing/2014/main" id="{45A7DD3E-F0EE-2103-E379-C8874501CEDE}"/>
              </a:ext>
            </a:extLst>
          </p:cNvPr>
          <p:cNvSpPr txBox="1"/>
          <p:nvPr/>
        </p:nvSpPr>
        <p:spPr>
          <a:xfrm>
            <a:off x="423567" y="108148"/>
            <a:ext cx="2049517" cy="1121262"/>
          </a:xfrm>
          <a:prstGeom prst="rect">
            <a:avLst/>
          </a:prstGeom>
          <a:noFill/>
        </p:spPr>
        <p:txBody>
          <a:bodyPr wrap="square" lIns="36000" tIns="36000" rIns="36000" bIns="36000" rtlCol="0">
            <a:noAutofit/>
          </a:bodyPr>
          <a:lstStyle/>
          <a:p>
            <a:pPr algn="l"/>
            <a:r>
              <a:rPr lang="en-AU" sz="7200">
                <a:solidFill>
                  <a:schemeClr val="accent4"/>
                </a:solidFill>
              </a:rPr>
              <a:t>“</a:t>
            </a:r>
          </a:p>
        </p:txBody>
      </p:sp>
      <p:sp>
        <p:nvSpPr>
          <p:cNvPr id="18" name="Content Placeholder 4">
            <a:extLst>
              <a:ext uri="{FF2B5EF4-FFF2-40B4-BE49-F238E27FC236}">
                <a16:creationId xmlns:a16="http://schemas.microsoft.com/office/drawing/2014/main" id="{65B7E332-5778-4C0B-A8CE-139A7FC3243F}"/>
              </a:ext>
            </a:extLst>
          </p:cNvPr>
          <p:cNvSpPr txBox="1">
            <a:spLocks/>
          </p:cNvSpPr>
          <p:nvPr/>
        </p:nvSpPr>
        <p:spPr>
          <a:xfrm>
            <a:off x="856973" y="829147"/>
            <a:ext cx="9709427"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b="1">
                <a:effectLst/>
                <a:latin typeface="+mj-lt"/>
                <a:ea typeface="Times New Roman" panose="02020603050405020304" pitchFamily="18" charset="0"/>
                <a:cs typeface="Times New Roman" panose="02020603050405020304" pitchFamily="18" charset="0"/>
              </a:rPr>
              <a:t>IN THEIR </a:t>
            </a:r>
            <a:r>
              <a:rPr lang="en-GB" b="1">
                <a:solidFill>
                  <a:schemeClr val="accent4"/>
                </a:solidFill>
                <a:effectLst/>
                <a:latin typeface="+mj-lt"/>
                <a:ea typeface="Times New Roman" panose="02020603050405020304" pitchFamily="18" charset="0"/>
                <a:cs typeface="Times New Roman" panose="02020603050405020304" pitchFamily="18" charset="0"/>
              </a:rPr>
              <a:t>OWN WORDS</a:t>
            </a:r>
            <a:r>
              <a:rPr lang="en-GB">
                <a:solidFill>
                  <a:schemeClr val="accent4"/>
                </a:solidFill>
                <a:latin typeface="+mj-lt"/>
                <a:ea typeface="Times New Roman" panose="02020603050405020304" pitchFamily="18" charset="0"/>
                <a:cs typeface="Times New Roman" panose="02020603050405020304" pitchFamily="18" charset="0"/>
              </a:rPr>
              <a:t> – what positive impacts have the workshops had? (cont.)</a:t>
            </a:r>
            <a:endParaRPr lang="en-GB" b="1">
              <a:solidFill>
                <a:schemeClr val="accent4"/>
              </a:solidFill>
              <a:effectLst/>
              <a:latin typeface="+mj-lt"/>
              <a:ea typeface="Times New Roman" panose="02020603050405020304" pitchFamily="18" charset="0"/>
              <a:cs typeface="Times New Roman" panose="02020603050405020304" pitchFamily="18" charset="0"/>
            </a:endParaRPr>
          </a:p>
          <a:p>
            <a:pPr lvl="1">
              <a:lnSpc>
                <a:spcPct val="100000"/>
              </a:lnSpc>
              <a:spcBef>
                <a:spcPts val="0"/>
              </a:spcBef>
              <a:spcAft>
                <a:spcPts val="900"/>
              </a:spcAft>
            </a:pPr>
            <a:r>
              <a:rPr lang="en-GB" b="1">
                <a:solidFill>
                  <a:schemeClr val="accent4"/>
                </a:solidFill>
                <a:effectLst/>
                <a:latin typeface="+mj-lt"/>
                <a:ea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B9B6586F-2250-4A33-9367-CF9BE954FE1C}"/>
              </a:ext>
            </a:extLst>
          </p:cNvPr>
          <p:cNvSpPr txBox="1"/>
          <p:nvPr/>
        </p:nvSpPr>
        <p:spPr>
          <a:xfrm>
            <a:off x="856973" y="1839575"/>
            <a:ext cx="4699581" cy="3987458"/>
          </a:xfrm>
          <a:prstGeom prst="rect">
            <a:avLst/>
          </a:prstGeom>
          <a:noFill/>
        </p:spPr>
        <p:txBody>
          <a:bodyPr wrap="square" lIns="36000" tIns="36000" rIns="36000" bIns="36000" rtlCol="0">
            <a:noAutofit/>
          </a:bodyPr>
          <a:lstStyle/>
          <a:p>
            <a:r>
              <a:rPr lang="en-AU" sz="1100" i="1" dirty="0"/>
              <a:t>“I recently attended the Digital Access workshop in Esperance, and I was truly impressed by the wealth of insightful information shared. As someone in a wheelchair with significant involvement in the disability sector, I thought I already had a good understanding, but the workshop taught me so much more. The knowledge I gained is already helping us improve our website, making it more accessible for people with vision impairments and other disabilities. I'm extremely grateful for the opportunity to attend locally in Esperance, rather than having to travel elsewhere.”</a:t>
            </a:r>
          </a:p>
          <a:p>
            <a:r>
              <a:rPr lang="en-AU" sz="1100" i="1" dirty="0"/>
              <a:t>“I found the workshop highly beneficial. It gave me the opportunity to learn about the tools that can help us monitor our accessibility and show how where we can improve our websites. We are still working through a lot of changes to optimise both the accessibility and performance of all our websites.”</a:t>
            </a:r>
          </a:p>
          <a:p>
            <a:r>
              <a:rPr lang="en-AU" sz="1100" i="1" dirty="0"/>
              <a:t>“The things I learnt at the Digital Accessibility workshop helped me to appreciate the positive impact that thoughtful changes in communication processes can help make it more accessible to everyone. It was great to take home practical tips and resources and to feel more informed about digital accessibility issues.”</a:t>
            </a:r>
          </a:p>
          <a:p>
            <a:pPr algn="l"/>
            <a:endParaRPr lang="en-AU" sz="1000" i="1" dirty="0"/>
          </a:p>
          <a:p>
            <a:pPr algn="l"/>
            <a:endParaRPr lang="en-AU" sz="1000" i="1" dirty="0"/>
          </a:p>
        </p:txBody>
      </p:sp>
      <p:cxnSp>
        <p:nvCxnSpPr>
          <p:cNvPr id="4" name="Straight Connector 3">
            <a:extLst>
              <a:ext uri="{FF2B5EF4-FFF2-40B4-BE49-F238E27FC236}">
                <a16:creationId xmlns:a16="http://schemas.microsoft.com/office/drawing/2014/main" id="{42CA8C0A-A767-8DAD-B985-86BEE477A0FB}"/>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6B87984-1E97-6784-044E-9513C7FF8472}"/>
              </a:ext>
            </a:extLst>
          </p:cNvPr>
          <p:cNvSpPr>
            <a:spLocks noGrp="1"/>
          </p:cNvSpPr>
          <p:nvPr>
            <p:ph type="sldNum" sz="quarter" idx="12"/>
          </p:nvPr>
        </p:nvSpPr>
        <p:spPr/>
        <p:txBody>
          <a:bodyPr/>
          <a:lstStyle/>
          <a:p>
            <a:fld id="{C8AAD674-F59F-456A-92C2-B5D4B78A3ED8}" type="slidenum">
              <a:rPr lang="en-AU" smtClean="0"/>
              <a:pPr/>
              <a:t>45</a:t>
            </a:fld>
            <a:endParaRPr lang="en-AU"/>
          </a:p>
        </p:txBody>
      </p:sp>
    </p:spTree>
    <p:extLst>
      <p:ext uri="{BB962C8B-B14F-4D97-AF65-F5344CB8AC3E}">
        <p14:creationId xmlns:p14="http://schemas.microsoft.com/office/powerpoint/2010/main" val="28006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E88C-19BB-187F-6FAD-FF687CE977D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044A07E-6A6B-E052-9F81-4637F803DEE2}"/>
              </a:ext>
            </a:extLst>
          </p:cNvPr>
          <p:cNvSpPr/>
          <p:nvPr/>
        </p:nvSpPr>
        <p:spPr>
          <a:xfrm rot="10800000" flipH="1">
            <a:off x="314325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494E7F19-B1DE-79F8-58A3-2ED4824F215D}"/>
              </a:ext>
            </a:extLst>
          </p:cNvPr>
          <p:cNvSpPr txBox="1">
            <a:spLocks/>
          </p:cNvSpPr>
          <p:nvPr/>
        </p:nvSpPr>
        <p:spPr>
          <a:xfrm>
            <a:off x="3811221" y="225113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dirty="0">
                <a:solidFill>
                  <a:schemeClr val="bg1"/>
                </a:solidFill>
                <a:ea typeface="Times New Roman" panose="02020603050405020304" pitchFamily="18" charset="0"/>
                <a:cs typeface="Times New Roman" panose="02020603050405020304" pitchFamily="18" charset="0"/>
              </a:rPr>
              <a:t>Part 4: </a:t>
            </a:r>
            <a:r>
              <a:rPr lang="en-AU" sz="2400" dirty="0">
                <a:solidFill>
                  <a:schemeClr val="bg1"/>
                </a:solidFill>
                <a:ea typeface="Times New Roman" panose="02020603050405020304" pitchFamily="18" charset="0"/>
                <a:cs typeface="Times New Roman" panose="02020603050405020304" pitchFamily="18" charset="0"/>
              </a:rPr>
              <a:t>Introduction to inclusive design course</a:t>
            </a:r>
            <a:endParaRPr lang="en-US" sz="2400"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408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544C1-9FE3-56C7-EFED-B3348DC959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29BDA-C087-4E50-540C-7C7D7F4D5014}"/>
              </a:ext>
            </a:extLst>
          </p:cNvPr>
          <p:cNvSpPr>
            <a:spLocks noGrp="1"/>
          </p:cNvSpPr>
          <p:nvPr>
            <p:ph idx="1"/>
          </p:nvPr>
        </p:nvSpPr>
        <p:spPr>
          <a:xfrm>
            <a:off x="346074" y="1356836"/>
            <a:ext cx="6074181" cy="3780000"/>
          </a:xfrm>
        </p:spPr>
        <p:txBody>
          <a:bodyPr>
            <a:noAutofit/>
          </a:bodyPr>
          <a:lstStyle/>
          <a:p>
            <a:pPr>
              <a:lnSpc>
                <a:spcPct val="110000"/>
              </a:lnSpc>
            </a:pPr>
            <a:r>
              <a:rPr lang="en-AU" sz="1200" b="1" dirty="0"/>
              <a:t>Background</a:t>
            </a:r>
          </a:p>
          <a:p>
            <a:pPr>
              <a:lnSpc>
                <a:spcPct val="110000"/>
              </a:lnSpc>
            </a:pPr>
            <a:r>
              <a:rPr lang="en-AU" sz="1200" dirty="0"/>
              <a:t>CFA Australia and the University of the Sunshine Coast (UniSC) co-created a free, six-module course on digital accessibility called the Introduction to Inclusive Digital Design (IDD) short course. The course was launched on June 4, 2024, and was developed to address the diverse challenges individuals face when accessing digital content. The course was designed to provide participants with comprehensive insights into accessibility issues and to equip individuals with the necessary skills and knowledge to ensure their digital content meets legislative and regulatory requirements. </a:t>
            </a:r>
          </a:p>
          <a:p>
            <a:pPr>
              <a:lnSpc>
                <a:spcPct val="110000"/>
              </a:lnSpc>
            </a:pPr>
            <a:r>
              <a:rPr lang="en-AU" sz="1200" b="1" dirty="0"/>
              <a:t>Delivery  </a:t>
            </a:r>
          </a:p>
          <a:p>
            <a:pPr>
              <a:lnSpc>
                <a:spcPct val="110000"/>
              </a:lnSpc>
            </a:pPr>
            <a:r>
              <a:rPr lang="en-AU" sz="1200" dirty="0"/>
              <a:t>The free online course, delivered through UniSC, was delivered flexibly online over eight weeks on a part-time basis. The course covered six modules:</a:t>
            </a:r>
          </a:p>
          <a:p>
            <a:pPr marL="228600" indent="-228600">
              <a:lnSpc>
                <a:spcPct val="110000"/>
              </a:lnSpc>
              <a:buAutoNum type="arabicPeriod"/>
            </a:pPr>
            <a:r>
              <a:rPr lang="en-AU" sz="1200" dirty="0"/>
              <a:t>Understanding Inclusive Design and Accessibility</a:t>
            </a:r>
          </a:p>
          <a:p>
            <a:pPr marL="228600" indent="-228600">
              <a:lnSpc>
                <a:spcPct val="110000"/>
              </a:lnSpc>
              <a:buAutoNum type="arabicPeriod"/>
            </a:pPr>
            <a:r>
              <a:rPr lang="en-AU" sz="1200" dirty="0"/>
              <a:t>Business Case for Inclusive Design</a:t>
            </a:r>
          </a:p>
          <a:p>
            <a:pPr marL="228600" indent="-228600">
              <a:lnSpc>
                <a:spcPct val="110000"/>
              </a:lnSpc>
              <a:buAutoNum type="arabicPeriod"/>
            </a:pPr>
            <a:r>
              <a:rPr lang="en-AU" sz="1200" dirty="0"/>
              <a:t>Legislative Requirements</a:t>
            </a:r>
          </a:p>
          <a:p>
            <a:pPr marL="228600" indent="-228600">
              <a:lnSpc>
                <a:spcPct val="110000"/>
              </a:lnSpc>
              <a:buAutoNum type="arabicPeriod"/>
            </a:pPr>
            <a:r>
              <a:rPr lang="en-AU" sz="1200" dirty="0"/>
              <a:t>Analysing Accessibility of Business Documents</a:t>
            </a:r>
          </a:p>
          <a:p>
            <a:pPr marL="228600" indent="-228600">
              <a:lnSpc>
                <a:spcPct val="110000"/>
              </a:lnSpc>
              <a:buAutoNum type="arabicPeriod"/>
            </a:pPr>
            <a:r>
              <a:rPr lang="en-AU" sz="1200" dirty="0"/>
              <a:t>Creating Accessible Microsoft Office Documents</a:t>
            </a:r>
          </a:p>
          <a:p>
            <a:pPr marL="228600" indent="-228600">
              <a:lnSpc>
                <a:spcPct val="110000"/>
              </a:lnSpc>
              <a:buAutoNum type="arabicPeriod"/>
            </a:pPr>
            <a:r>
              <a:rPr lang="en-AU" sz="1200" dirty="0"/>
              <a:t>Creating Accessible PDF Documents </a:t>
            </a:r>
          </a:p>
        </p:txBody>
      </p:sp>
      <p:pic>
        <p:nvPicPr>
          <p:cNvPr id="1026" name="Picture 2" descr="Image is of a woman, pointing with a pen at a laptop. Underneath are the logos for the Department of Communities WA, University of the Sunshine Coast and CFA Australia.">
            <a:extLst>
              <a:ext uri="{FF2B5EF4-FFF2-40B4-BE49-F238E27FC236}">
                <a16:creationId xmlns:a16="http://schemas.microsoft.com/office/drawing/2014/main" id="{5CFE64CD-BF55-B578-8346-531868792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0" r="26500"/>
          <a:stretch/>
        </p:blipFill>
        <p:spPr bwMode="auto">
          <a:xfrm>
            <a:off x="6745321" y="1755949"/>
            <a:ext cx="4916032" cy="3687024"/>
          </a:xfrm>
          <a:prstGeom prst="rect">
            <a:avLst/>
          </a:prstGeom>
          <a:ln>
            <a:solidFill>
              <a:schemeClr val="tx2"/>
            </a:solidFill>
          </a:ln>
          <a:effectLst>
            <a:outerShdw blurRad="190500" algn="tl" rotWithShape="0">
              <a:srgbClr val="000000">
                <a:alpha val="70000"/>
              </a:srgbClr>
            </a:outerShdw>
          </a:effectLst>
        </p:spPr>
      </p:pic>
      <p:sp>
        <p:nvSpPr>
          <p:cNvPr id="7" name="Content Placeholder 4">
            <a:extLst>
              <a:ext uri="{FF2B5EF4-FFF2-40B4-BE49-F238E27FC236}">
                <a16:creationId xmlns:a16="http://schemas.microsoft.com/office/drawing/2014/main" id="{2DAF2B73-34B6-A016-AC02-8925DC05F180}"/>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Introduction to inclusive design course</a:t>
            </a:r>
          </a:p>
        </p:txBody>
      </p:sp>
      <p:cxnSp>
        <p:nvCxnSpPr>
          <p:cNvPr id="8" name="Straight Connector 7">
            <a:extLst>
              <a:ext uri="{FF2B5EF4-FFF2-40B4-BE49-F238E27FC236}">
                <a16:creationId xmlns:a16="http://schemas.microsoft.com/office/drawing/2014/main" id="{72FD0A64-A5BC-DBB5-86DB-0E522B9D263F}"/>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2D1DEC0D-F6BF-F207-9C29-C5BD2DDB360D}"/>
              </a:ext>
            </a:extLst>
          </p:cNvPr>
          <p:cNvSpPr>
            <a:spLocks noGrp="1"/>
          </p:cNvSpPr>
          <p:nvPr>
            <p:ph type="sldNum" sz="quarter" idx="12"/>
          </p:nvPr>
        </p:nvSpPr>
        <p:spPr/>
        <p:txBody>
          <a:bodyPr/>
          <a:lstStyle/>
          <a:p>
            <a:fld id="{C8AAD674-F59F-456A-92C2-B5D4B78A3ED8}" type="slidenum">
              <a:rPr lang="en-AU" smtClean="0"/>
              <a:pPr/>
              <a:t>47</a:t>
            </a:fld>
            <a:endParaRPr lang="en-AU"/>
          </a:p>
        </p:txBody>
      </p:sp>
    </p:spTree>
    <p:extLst>
      <p:ext uri="{BB962C8B-B14F-4D97-AF65-F5344CB8AC3E}">
        <p14:creationId xmlns:p14="http://schemas.microsoft.com/office/powerpoint/2010/main" val="874899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825D2-4A2E-8387-4485-6D3B19011EA3}"/>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3D30F12-0305-8850-53F2-5F3DE9536CA9}"/>
              </a:ext>
            </a:extLst>
          </p:cNvPr>
          <p:cNvSpPr>
            <a:spLocks noGrp="1"/>
          </p:cNvSpPr>
          <p:nvPr>
            <p:ph idx="1"/>
          </p:nvPr>
        </p:nvSpPr>
        <p:spPr>
          <a:xfrm>
            <a:off x="334963" y="1310904"/>
            <a:ext cx="11420025" cy="4022662"/>
          </a:xfrm>
        </p:spPr>
        <p:txBody>
          <a:bodyPr/>
          <a:lstStyle/>
          <a:p>
            <a:r>
              <a:rPr lang="en-AU" sz="1200" b="1" dirty="0"/>
              <a:t>Evaluation </a:t>
            </a:r>
          </a:p>
          <a:p>
            <a:r>
              <a:rPr lang="en-AU" sz="1200" dirty="0"/>
              <a:t>A pre-course survey was administered to students enrolled in the course prior to commencing the modules, while a post-course survey was administered to students who completed the course. A total of 711 students were recorded as enrolled in the course, with 70 having completed it.  </a:t>
            </a:r>
          </a:p>
          <a:p>
            <a:r>
              <a:rPr lang="en-AU" sz="1200" dirty="0"/>
              <a:t>It should be noted that while the IDD course was not a deliverable formally associated with the Department of Communities WA Grant and the evaluation of this, CFA Australia and The BCC felt it would be a valuable addition to the work being done as part of the grant to evaluate the course and provide recommendations for future similar work by CFA Australia.</a:t>
            </a:r>
          </a:p>
          <a:p>
            <a:r>
              <a:rPr lang="en-AU" sz="1200" b="1" dirty="0"/>
              <a:t>Survey design</a:t>
            </a:r>
          </a:p>
          <a:p>
            <a:r>
              <a:rPr lang="en-AU" sz="1200" dirty="0"/>
              <a:t>The surveys were developed by The BCC in consultation with CFA Australia and UniSC and were approximately 10 minutes duration.  The surveys were administered by UNiSC. The surveys included closed and open-ended questions, covering the topics of:</a:t>
            </a:r>
          </a:p>
          <a:p>
            <a:pPr marL="171450" indent="-171450">
              <a:buFont typeface="Arial" panose="020B0604020202020204" pitchFamily="34" charset="0"/>
              <a:buChar char="•"/>
            </a:pPr>
            <a:r>
              <a:rPr lang="en-AU" sz="1200" dirty="0"/>
              <a:t>Knowledge of digital accessibility</a:t>
            </a:r>
          </a:p>
          <a:p>
            <a:pPr marL="171450" indent="-171450">
              <a:buFont typeface="Arial" panose="020B0604020202020204" pitchFamily="34" charset="0"/>
              <a:buChar char="•"/>
            </a:pPr>
            <a:r>
              <a:rPr lang="en-AU" sz="1200" dirty="0"/>
              <a:t>Attitudes towards digital accessibility</a:t>
            </a:r>
          </a:p>
          <a:p>
            <a:pPr marL="171450" indent="-171450">
              <a:buFont typeface="Arial" panose="020B0604020202020204" pitchFamily="34" charset="0"/>
              <a:buChar char="•"/>
            </a:pPr>
            <a:r>
              <a:rPr lang="en-AU" sz="1200" dirty="0"/>
              <a:t>Intentions to improve digital accessibility</a:t>
            </a:r>
          </a:p>
          <a:p>
            <a:pPr marL="171450" indent="-171450">
              <a:buFont typeface="Arial" panose="020B0604020202020204" pitchFamily="34" charset="0"/>
              <a:buChar char="•"/>
            </a:pPr>
            <a:r>
              <a:rPr lang="en-AU" sz="1200" dirty="0"/>
              <a:t>Assessment of course content and utility</a:t>
            </a:r>
          </a:p>
          <a:p>
            <a:pPr marL="171450" indent="-171450">
              <a:buFont typeface="Arial" panose="020B0604020202020204" pitchFamily="34" charset="0"/>
              <a:buChar char="•"/>
            </a:pPr>
            <a:r>
              <a:rPr lang="en-AU" sz="1200" dirty="0"/>
              <a:t>Suggestions for course refinement and improvement</a:t>
            </a:r>
          </a:p>
          <a:p>
            <a:r>
              <a:rPr lang="en-AU" sz="1200" b="1" dirty="0"/>
              <a:t>Sample</a:t>
            </a:r>
          </a:p>
          <a:p>
            <a:r>
              <a:rPr lang="en-AU" sz="1200" dirty="0"/>
              <a:t>A total of 174 responses were recorded for the pre-course survey, and 37 for the post-course survey.</a:t>
            </a:r>
          </a:p>
        </p:txBody>
      </p:sp>
      <p:sp>
        <p:nvSpPr>
          <p:cNvPr id="6" name="Content Placeholder 4">
            <a:extLst>
              <a:ext uri="{FF2B5EF4-FFF2-40B4-BE49-F238E27FC236}">
                <a16:creationId xmlns:a16="http://schemas.microsoft.com/office/drawing/2014/main" id="{70E034AA-025A-FF70-DB99-864C88237536}"/>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Introduction to inclusive design course</a:t>
            </a:r>
          </a:p>
        </p:txBody>
      </p:sp>
      <p:cxnSp>
        <p:nvCxnSpPr>
          <p:cNvPr id="7" name="Straight Connector 6">
            <a:extLst>
              <a:ext uri="{FF2B5EF4-FFF2-40B4-BE49-F238E27FC236}">
                <a16:creationId xmlns:a16="http://schemas.microsoft.com/office/drawing/2014/main" id="{3614C762-7497-9DFE-59A7-59DA95052257}"/>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61962F-558F-3174-3AE3-CC100FEA10B3}"/>
              </a:ext>
            </a:extLst>
          </p:cNvPr>
          <p:cNvSpPr>
            <a:spLocks noGrp="1"/>
          </p:cNvSpPr>
          <p:nvPr>
            <p:ph type="sldNum" sz="quarter" idx="12"/>
          </p:nvPr>
        </p:nvSpPr>
        <p:spPr/>
        <p:txBody>
          <a:bodyPr/>
          <a:lstStyle/>
          <a:p>
            <a:fld id="{C8AAD674-F59F-456A-92C2-B5D4B78A3ED8}" type="slidenum">
              <a:rPr lang="en-AU" smtClean="0"/>
              <a:pPr/>
              <a:t>48</a:t>
            </a:fld>
            <a:endParaRPr lang="en-AU"/>
          </a:p>
        </p:txBody>
      </p:sp>
    </p:spTree>
    <p:extLst>
      <p:ext uri="{BB962C8B-B14F-4D97-AF65-F5344CB8AC3E}">
        <p14:creationId xmlns:p14="http://schemas.microsoft.com/office/powerpoint/2010/main" val="3556004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AF41-8673-9C0D-5899-E09DCD09F38B}"/>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DE894F5-9C27-2E82-0F0E-9240C1A42EAA}"/>
              </a:ext>
            </a:extLst>
          </p:cNvPr>
          <p:cNvSpPr txBox="1">
            <a:spLocks/>
          </p:cNvSpPr>
          <p:nvPr/>
        </p:nvSpPr>
        <p:spPr>
          <a:xfrm>
            <a:off x="3063672" y="1897684"/>
            <a:ext cx="4933510"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Where learned about the IDD course</a:t>
            </a:r>
          </a:p>
        </p:txBody>
      </p:sp>
      <p:cxnSp>
        <p:nvCxnSpPr>
          <p:cNvPr id="35" name="Straight Connector 34">
            <a:extLst>
              <a:ext uri="{FF2B5EF4-FFF2-40B4-BE49-F238E27FC236}">
                <a16:creationId xmlns:a16="http://schemas.microsoft.com/office/drawing/2014/main" id="{A5C2BB95-C788-CAAC-4F1C-C1B53CEE7BEC}"/>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a:extLst>
              <a:ext uri="{FF2B5EF4-FFF2-40B4-BE49-F238E27FC236}">
                <a16:creationId xmlns:a16="http://schemas.microsoft.com/office/drawing/2014/main" id="{BFD23D6C-F913-46FF-008B-C9C6E28FCF51}"/>
              </a:ext>
            </a:extLst>
          </p:cNvPr>
          <p:cNvGraphicFramePr>
            <a:graphicFrameLocks/>
          </p:cNvGraphicFramePr>
          <p:nvPr>
            <p:extLst>
              <p:ext uri="{D42A27DB-BD31-4B8C-83A1-F6EECF244321}">
                <p14:modId xmlns:p14="http://schemas.microsoft.com/office/powerpoint/2010/main" val="1033104330"/>
              </p:ext>
            </p:extLst>
          </p:nvPr>
        </p:nvGraphicFramePr>
        <p:xfrm>
          <a:off x="-41937" y="1895768"/>
          <a:ext cx="9129223" cy="440231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941E708-B8D7-2889-B256-39E844C174DC}"/>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dirty="0">
                <a:solidFill>
                  <a:schemeClr val="bg1">
                    <a:lumMod val="50000"/>
                  </a:schemeClr>
                </a:solidFill>
                <a:latin typeface="Calibri" panose="020F0502020204030204" pitchFamily="34" charset="0"/>
              </a:rPr>
              <a:t>Q1 - How did you hear about the Introduction to Inclusive Digital Design short course? Q2 - Did you enrol in this course on behalf of an organisation? Base: Total n= 174</a:t>
            </a:r>
          </a:p>
          <a:p>
            <a:pPr>
              <a:lnSpc>
                <a:spcPts val="900"/>
              </a:lnSpc>
              <a:spcBef>
                <a:spcPts val="0"/>
              </a:spcBef>
            </a:pPr>
            <a:endParaRPr lang="en-AU" sz="800" dirty="0">
              <a:solidFill>
                <a:schemeClr val="bg1">
                  <a:lumMod val="50000"/>
                </a:schemeClr>
              </a:solidFill>
              <a:latin typeface="Calibri" panose="020F0502020204030204" pitchFamily="34" charset="0"/>
            </a:endParaRPr>
          </a:p>
          <a:p>
            <a:pPr algn="l">
              <a:lnSpc>
                <a:spcPts val="900"/>
              </a:lnSpc>
              <a:spcBef>
                <a:spcPts val="0"/>
              </a:spcBef>
            </a:pPr>
            <a:endParaRPr lang="en-AU" sz="800" dirty="0">
              <a:solidFill>
                <a:schemeClr val="bg1">
                  <a:lumMod val="50000"/>
                </a:schemeClr>
              </a:solidFill>
              <a:latin typeface="Calibri" panose="020F0502020204030204" pitchFamily="34" charset="0"/>
            </a:endParaRPr>
          </a:p>
        </p:txBody>
      </p:sp>
      <p:sp>
        <p:nvSpPr>
          <p:cNvPr id="11" name="Content Placeholder 4">
            <a:extLst>
              <a:ext uri="{FF2B5EF4-FFF2-40B4-BE49-F238E27FC236}">
                <a16:creationId xmlns:a16="http://schemas.microsoft.com/office/drawing/2014/main" id="{CF5B6EF5-2AF6-EDE3-A893-A453648006C9}"/>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b="0" dirty="0"/>
              <a:t>Prior to starting the IDD course, those who enrolled were asked where they had learned about the course, with </a:t>
            </a:r>
            <a:r>
              <a:rPr lang="en-AU" sz="1200" dirty="0"/>
              <a:t>a plurality </a:t>
            </a:r>
            <a:r>
              <a:rPr lang="en-AU" sz="1200" b="0" dirty="0"/>
              <a:t>having seen the it advertised, promoted or mentioned on social media (42%). </a:t>
            </a:r>
            <a:r>
              <a:rPr lang="en-AU" sz="1200" dirty="0"/>
              <a:t>Nearly a quarter had learned of the course through someone they knew (23%) and around 1 in 10 had heard of it through CFA’s newsletter (11%) or through UNiSC staff or website (10%).</a:t>
            </a:r>
          </a:p>
          <a:p>
            <a:pPr>
              <a:lnSpc>
                <a:spcPct val="100000"/>
              </a:lnSpc>
              <a:spcBef>
                <a:spcPts val="0"/>
              </a:spcBef>
              <a:spcAft>
                <a:spcPts val="900"/>
              </a:spcAft>
              <a:defRPr/>
            </a:pPr>
            <a:r>
              <a:rPr lang="en-AU" sz="1200" b="0" dirty="0"/>
              <a:t>The vast majority of those who enrolled in the course did so independently (85%), rather tha</a:t>
            </a:r>
            <a:r>
              <a:rPr lang="en-AU" sz="1200" dirty="0"/>
              <a:t>n on behalf of an organisation.</a:t>
            </a:r>
            <a:endParaRPr lang="en-AU" sz="1200" b="0" dirty="0"/>
          </a:p>
        </p:txBody>
      </p:sp>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D3AB479-8547-8954-B453-0D81E2BAA59E}"/>
              </a:ext>
            </a:extLst>
          </p:cNvPr>
          <p:cNvSpPr txBox="1">
            <a:spLocks/>
          </p:cNvSpPr>
          <p:nvPr/>
        </p:nvSpPr>
        <p:spPr>
          <a:xfrm>
            <a:off x="375907" y="2444442"/>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Social media</a:t>
            </a:r>
          </a:p>
        </p:txBody>
      </p:sp>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255EC51-6BA1-8CA3-AC41-5F56194C4BC9}"/>
              </a:ext>
            </a:extLst>
          </p:cNvPr>
          <p:cNvSpPr txBox="1">
            <a:spLocks/>
          </p:cNvSpPr>
          <p:nvPr/>
        </p:nvSpPr>
        <p:spPr>
          <a:xfrm>
            <a:off x="375907" y="2937084"/>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Through a friend, family member, or colleague</a:t>
            </a:r>
          </a:p>
        </p:txBody>
      </p:sp>
      <p:sp>
        <p:nvSpPr>
          <p:cNvPr id="1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7C28E37-37F6-C27B-9692-A13231B733C8}"/>
              </a:ext>
            </a:extLst>
          </p:cNvPr>
          <p:cNvSpPr txBox="1">
            <a:spLocks/>
          </p:cNvSpPr>
          <p:nvPr/>
        </p:nvSpPr>
        <p:spPr>
          <a:xfrm>
            <a:off x="375907" y="3429728"/>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The Centre for Accessibility Australia’s newsletter</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DDBD70C-13C5-3DAB-B1C1-595801153FB9}"/>
              </a:ext>
            </a:extLst>
          </p:cNvPr>
          <p:cNvSpPr txBox="1">
            <a:spLocks/>
          </p:cNvSpPr>
          <p:nvPr/>
        </p:nvSpPr>
        <p:spPr>
          <a:xfrm>
            <a:off x="-41937" y="3933007"/>
            <a:ext cx="4339815"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Through a University of the Sunshine Coast staff member or website</a:t>
            </a:r>
          </a:p>
        </p:txBody>
      </p:sp>
      <p:sp>
        <p:nvSpPr>
          <p:cNvPr id="1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1A24AEF-F02C-CD51-9856-F302E2672507}"/>
              </a:ext>
            </a:extLst>
          </p:cNvPr>
          <p:cNvSpPr txBox="1">
            <a:spLocks/>
          </p:cNvSpPr>
          <p:nvPr/>
        </p:nvSpPr>
        <p:spPr>
          <a:xfrm>
            <a:off x="375907" y="4436282"/>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Search engine</a:t>
            </a:r>
          </a:p>
        </p:txBody>
      </p:sp>
      <p:sp>
        <p:nvSpPr>
          <p:cNvPr id="1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4910A8C-3EEE-6F95-6C81-58A31E15C7F2}"/>
              </a:ext>
            </a:extLst>
          </p:cNvPr>
          <p:cNvSpPr txBox="1">
            <a:spLocks/>
          </p:cNvSpPr>
          <p:nvPr/>
        </p:nvSpPr>
        <p:spPr>
          <a:xfrm>
            <a:off x="375907" y="4918296"/>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Online ad</a:t>
            </a:r>
          </a:p>
        </p:txBody>
      </p:sp>
      <p:sp>
        <p:nvSpPr>
          <p:cNvPr id="1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0EAC321-49BA-18B4-FB1C-FFA7E2CAD0DD}"/>
              </a:ext>
            </a:extLst>
          </p:cNvPr>
          <p:cNvSpPr txBox="1">
            <a:spLocks/>
          </p:cNvSpPr>
          <p:nvPr/>
        </p:nvSpPr>
        <p:spPr>
          <a:xfrm>
            <a:off x="375907" y="5421571"/>
            <a:ext cx="3921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4400">
              <a:lnSpc>
                <a:spcPct val="100000"/>
              </a:lnSpc>
              <a:spcBef>
                <a:spcPct val="0"/>
              </a:spcBef>
              <a:defRPr/>
            </a:pPr>
            <a:r>
              <a:rPr lang="en-AU" sz="1000">
                <a:solidFill>
                  <a:schemeClr val="bg2">
                    <a:lumMod val="50000"/>
                  </a:schemeClr>
                </a:solidFill>
                <a:ea typeface="+mj-ea"/>
                <a:cs typeface="+mj-cs"/>
              </a:rPr>
              <a:t>Other</a:t>
            </a:r>
          </a:p>
        </p:txBody>
      </p:sp>
      <p:sp>
        <p:nvSpPr>
          <p:cNvPr id="1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4B17F3C-A5FA-2AB0-AD81-542CD25BA280}"/>
              </a:ext>
            </a:extLst>
          </p:cNvPr>
          <p:cNvSpPr txBox="1">
            <a:spLocks/>
          </p:cNvSpPr>
          <p:nvPr/>
        </p:nvSpPr>
        <p:spPr>
          <a:xfrm>
            <a:off x="8682626" y="4481985"/>
            <a:ext cx="2045627"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Enrolled independently</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graphicFrame>
        <p:nvGraphicFramePr>
          <p:cNvPr id="20" name="Chart 19">
            <a:extLst>
              <a:ext uri="{FF2B5EF4-FFF2-40B4-BE49-F238E27FC236}">
                <a16:creationId xmlns:a16="http://schemas.microsoft.com/office/drawing/2014/main" id="{05451F36-9F22-C684-5AB3-FD1754D7E5CE}"/>
              </a:ext>
            </a:extLst>
          </p:cNvPr>
          <p:cNvGraphicFramePr/>
          <p:nvPr>
            <p:extLst>
              <p:ext uri="{D42A27DB-BD31-4B8C-83A1-F6EECF244321}">
                <p14:modId xmlns:p14="http://schemas.microsoft.com/office/powerpoint/2010/main" val="773728706"/>
              </p:ext>
            </p:extLst>
          </p:nvPr>
        </p:nvGraphicFramePr>
        <p:xfrm>
          <a:off x="8629461" y="2586151"/>
          <a:ext cx="2133977" cy="1922578"/>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A29119A0-3955-6E45-591C-FD47C8D9A630}"/>
              </a:ext>
            </a:extLst>
          </p:cNvPr>
          <p:cNvSpPr>
            <a:spLocks noGrp="1"/>
          </p:cNvSpPr>
          <p:nvPr>
            <p:ph type="sldNum" sz="quarter" idx="12"/>
          </p:nvPr>
        </p:nvSpPr>
        <p:spPr/>
        <p:txBody>
          <a:bodyPr/>
          <a:lstStyle/>
          <a:p>
            <a:fld id="{C8AAD674-F59F-456A-92C2-B5D4B78A3ED8}" type="slidenum">
              <a:rPr lang="en-AU" smtClean="0"/>
              <a:pPr/>
              <a:t>49</a:t>
            </a:fld>
            <a:endParaRPr lang="en-AU"/>
          </a:p>
        </p:txBody>
      </p:sp>
    </p:spTree>
    <p:extLst>
      <p:ext uri="{BB962C8B-B14F-4D97-AF65-F5344CB8AC3E}">
        <p14:creationId xmlns:p14="http://schemas.microsoft.com/office/powerpoint/2010/main" val="37411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FE0D-50FE-4917-B792-2ACAC753AB2C}"/>
              </a:ext>
            </a:extLst>
          </p:cNvPr>
          <p:cNvSpPr>
            <a:spLocks noGrp="1"/>
          </p:cNvSpPr>
          <p:nvPr>
            <p:ph type="title"/>
          </p:nvPr>
        </p:nvSpPr>
        <p:spPr>
          <a:xfrm>
            <a:off x="1276670" y="1566000"/>
            <a:ext cx="9720000" cy="2520000"/>
          </a:xfrm>
        </p:spPr>
        <p:txBody>
          <a:bodyPr/>
          <a:lstStyle/>
          <a:p>
            <a:r>
              <a:rPr lang="en-US"/>
              <a:t>Evaluation findings</a:t>
            </a:r>
            <a:endParaRPr lang="en-AU"/>
          </a:p>
        </p:txBody>
      </p:sp>
      <p:sp>
        <p:nvSpPr>
          <p:cNvPr id="5" name="Slide Number Placeholder 4">
            <a:extLst>
              <a:ext uri="{FF2B5EF4-FFF2-40B4-BE49-F238E27FC236}">
                <a16:creationId xmlns:a16="http://schemas.microsoft.com/office/drawing/2014/main" id="{4AC991DB-B3A5-9530-8EB6-B98D4E091A1A}"/>
              </a:ext>
            </a:extLst>
          </p:cNvPr>
          <p:cNvSpPr>
            <a:spLocks noGrp="1"/>
          </p:cNvSpPr>
          <p:nvPr>
            <p:ph type="sldNum" sz="quarter" idx="12"/>
          </p:nvPr>
        </p:nvSpPr>
        <p:spPr/>
        <p:txBody>
          <a:bodyPr/>
          <a:lstStyle/>
          <a:p>
            <a:fld id="{C8AAD674-F59F-456A-92C2-B5D4B78A3ED8}" type="slidenum">
              <a:rPr lang="en-AU" smtClean="0"/>
              <a:pPr/>
              <a:t>5</a:t>
            </a:fld>
            <a:endParaRPr lang="en-AU"/>
          </a:p>
        </p:txBody>
      </p:sp>
    </p:spTree>
    <p:extLst>
      <p:ext uri="{BB962C8B-B14F-4D97-AF65-F5344CB8AC3E}">
        <p14:creationId xmlns:p14="http://schemas.microsoft.com/office/powerpoint/2010/main" val="2692833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BC90C-B146-6484-456F-4055E86E3D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44F551-480E-483B-D290-D223E176A3E2}"/>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a:lnSpc>
                <a:spcPts val="900"/>
              </a:lnSpc>
              <a:spcBef>
                <a:spcPts val="0"/>
              </a:spcBef>
            </a:pPr>
            <a:r>
              <a:rPr lang="en-AU" sz="800" dirty="0">
                <a:solidFill>
                  <a:schemeClr val="bg1">
                    <a:lumMod val="50000"/>
                  </a:schemeClr>
                </a:solidFill>
                <a:latin typeface="Calibri" panose="020F0502020204030204" pitchFamily="34" charset="0"/>
              </a:rPr>
              <a:t>Q. What do you feel is the greatest challenge for your organisation in making your website accessible for people with disability? Base n=174</a:t>
            </a:r>
          </a:p>
          <a:p>
            <a:pPr algn="l">
              <a:lnSpc>
                <a:spcPts val="900"/>
              </a:lnSpc>
              <a:spcBef>
                <a:spcPts val="0"/>
              </a:spcBef>
            </a:pPr>
            <a:endParaRPr lang="en-AU" sz="800" dirty="0">
              <a:solidFill>
                <a:schemeClr val="bg1">
                  <a:lumMod val="50000"/>
                </a:schemeClr>
              </a:solidFill>
              <a:latin typeface="Calibri" panose="020F0502020204030204" pitchFamily="34" charset="0"/>
            </a:endParaRPr>
          </a:p>
        </p:txBody>
      </p:sp>
      <p:graphicFrame>
        <p:nvGraphicFramePr>
          <p:cNvPr id="6"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4AADF515-8FFF-4EE4-AECA-ED93AD17786A}"/>
              </a:ext>
            </a:extLst>
          </p:cNvPr>
          <p:cNvGraphicFramePr>
            <a:graphicFrameLocks/>
          </p:cNvGraphicFramePr>
          <p:nvPr>
            <p:extLst>
              <p:ext uri="{D42A27DB-BD31-4B8C-83A1-F6EECF244321}">
                <p14:modId xmlns:p14="http://schemas.microsoft.com/office/powerpoint/2010/main" val="3522039667"/>
              </p:ext>
            </p:extLst>
          </p:nvPr>
        </p:nvGraphicFramePr>
        <p:xfrm>
          <a:off x="3345921" y="2099921"/>
          <a:ext cx="6531354" cy="4424556"/>
        </p:xfrm>
        <a:graphic>
          <a:graphicData uri="http://schemas.openxmlformats.org/drawingml/2006/chart">
            <c:chart xmlns:c="http://schemas.openxmlformats.org/drawingml/2006/chart" xmlns:r="http://schemas.openxmlformats.org/officeDocument/2006/relationships" r:id="rId4"/>
          </a:graphicData>
        </a:graphic>
      </p:graphicFrame>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588B032-69E4-821B-8FE8-1EDB5E157B46}"/>
              </a:ext>
            </a:extLst>
          </p:cNvPr>
          <p:cNvSpPr txBox="1">
            <a:spLocks/>
          </p:cNvSpPr>
          <p:nvPr/>
        </p:nvSpPr>
        <p:spPr>
          <a:xfrm>
            <a:off x="333377" y="245723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knowledge</a:t>
            </a: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9A45595-E632-06A1-651E-FDAF3622D447}"/>
              </a:ext>
            </a:extLst>
          </p:cNvPr>
          <p:cNvSpPr txBox="1">
            <a:spLocks/>
          </p:cNvSpPr>
          <p:nvPr/>
        </p:nvSpPr>
        <p:spPr>
          <a:xfrm>
            <a:off x="333377" y="2836375"/>
            <a:ext cx="3395475" cy="30443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Accessibility not given priority/importance/need to convince others of importance/resistance to change</a:t>
            </a:r>
          </a:p>
        </p:txBody>
      </p:sp>
      <p:sp>
        <p:nvSpPr>
          <p:cNvPr id="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5E1A2D0-3AA0-372A-02B6-D7EA714AB5BA}"/>
              </a:ext>
            </a:extLst>
          </p:cNvPr>
          <p:cNvSpPr txBox="1">
            <a:spLocks/>
          </p:cNvSpPr>
          <p:nvPr/>
        </p:nvSpPr>
        <p:spPr>
          <a:xfrm>
            <a:off x="333377" y="3358023"/>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resources/time</a:t>
            </a:r>
          </a:p>
        </p:txBody>
      </p:sp>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A7F864B-E2D0-26D3-A662-B715257C435A}"/>
              </a:ext>
            </a:extLst>
          </p:cNvPr>
          <p:cNvSpPr txBox="1">
            <a:spLocks/>
          </p:cNvSpPr>
          <p:nvPr/>
        </p:nvSpPr>
        <p:spPr>
          <a:xfrm>
            <a:off x="333377" y="4390308"/>
            <a:ext cx="307484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Access to and accessibility of training and resources/ training staff</a:t>
            </a:r>
          </a:p>
        </p:txBody>
      </p:sp>
      <p:sp>
        <p:nvSpPr>
          <p:cNvPr id="1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73EC5C7E-CDF7-AB9A-3647-7C35FBEDC145}"/>
              </a:ext>
            </a:extLst>
          </p:cNvPr>
          <p:cNvSpPr txBox="1">
            <a:spLocks/>
          </p:cNvSpPr>
          <p:nvPr/>
        </p:nvSpPr>
        <p:spPr>
          <a:xfrm>
            <a:off x="333377" y="4900081"/>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experience/skills/expertise</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CA2A7B8-AF64-8B4F-D94E-34E8F6154869}"/>
              </a:ext>
            </a:extLst>
          </p:cNvPr>
          <p:cNvSpPr txBox="1">
            <a:spLocks/>
          </p:cNvSpPr>
          <p:nvPr/>
        </p:nvSpPr>
        <p:spPr>
          <a:xfrm>
            <a:off x="81835" y="1755021"/>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Barriers to improving digital accessibility (top 8) </a:t>
            </a:r>
          </a:p>
        </p:txBody>
      </p:sp>
      <p:sp>
        <p:nvSpPr>
          <p:cNvPr id="14" name="Content Placeholder 4">
            <a:extLst>
              <a:ext uri="{FF2B5EF4-FFF2-40B4-BE49-F238E27FC236}">
                <a16:creationId xmlns:a16="http://schemas.microsoft.com/office/drawing/2014/main" id="{88E5652C-BAB3-AF4E-AF69-6AE964F32573}"/>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defRPr/>
            </a:pPr>
            <a:r>
              <a:rPr lang="en-AU" sz="1200" b="0"/>
              <a:t>Prior to the course, participants were asked to identify their greatest challenges in making digital technology accessible for people with disability. The most frequently cited challenge was a lack of </a:t>
            </a:r>
            <a:r>
              <a:rPr lang="en-AU" sz="1200" b="0" i="1"/>
              <a:t>knowledge </a:t>
            </a:r>
            <a:r>
              <a:rPr lang="en-AU" sz="1200" b="0"/>
              <a:t>(33%</a:t>
            </a:r>
            <a:r>
              <a:rPr lang="en-AU" sz="1200" b="0" i="1"/>
              <a:t>), </a:t>
            </a:r>
            <a:r>
              <a:rPr lang="en-AU" sz="1200" b="0"/>
              <a:t>either personal knowledge or knowledge within an organisation. The second most commonly identified challenge was a </a:t>
            </a:r>
            <a:r>
              <a:rPr lang="en-AU" sz="1200" b="0" i="1"/>
              <a:t>lack of priority given to accessibility in an organisation </a:t>
            </a:r>
            <a:r>
              <a:rPr lang="en-AU" sz="1200" b="0"/>
              <a:t>(26%). This was described in terms of both leadership, but also a lack of perceived importance across all staff levels.</a:t>
            </a:r>
          </a:p>
          <a:p>
            <a:pPr lvl="1">
              <a:lnSpc>
                <a:spcPct val="100000"/>
              </a:lnSpc>
              <a:spcBef>
                <a:spcPts val="0"/>
              </a:spcBef>
              <a:spcAft>
                <a:spcPts val="900"/>
              </a:spcAft>
              <a:defRPr/>
            </a:pPr>
            <a:r>
              <a:rPr lang="en-AU" sz="1200" b="0"/>
              <a:t>Other challenges mentioned included a </a:t>
            </a:r>
            <a:r>
              <a:rPr lang="en-AU" sz="1200" b="0" i="1"/>
              <a:t>lack of time and resources </a:t>
            </a:r>
            <a:r>
              <a:rPr lang="en-AU" sz="1200" b="0"/>
              <a:t>(18%), </a:t>
            </a:r>
            <a:r>
              <a:rPr lang="en-AU" sz="1200" b="0" i="1"/>
              <a:t>financial constraints</a:t>
            </a:r>
            <a:r>
              <a:rPr lang="en-AU" sz="1200" b="0"/>
              <a:t> (9%), the </a:t>
            </a:r>
            <a:r>
              <a:rPr lang="en-AU" sz="1200" b="0" i="1"/>
              <a:t>need for and access to training</a:t>
            </a:r>
            <a:r>
              <a:rPr lang="en-AU" sz="1200" b="0"/>
              <a:t> about implementing digital accessibility (9%), a </a:t>
            </a:r>
            <a:r>
              <a:rPr lang="en-AU" sz="1200" b="0" i="1"/>
              <a:t>lack of skills and experience</a:t>
            </a:r>
            <a:r>
              <a:rPr lang="en-AU" sz="1200" b="0"/>
              <a:t> (7%), challenges around </a:t>
            </a:r>
            <a:r>
              <a:rPr lang="en-AU" sz="1200" b="0" i="1"/>
              <a:t>complexity and the need to account for a range of disabilities </a:t>
            </a:r>
            <a:r>
              <a:rPr lang="en-AU" sz="1200" b="0"/>
              <a:t>(7%) </a:t>
            </a:r>
            <a:r>
              <a:rPr lang="en-AU" sz="1200" b="0" i="1"/>
              <a:t>and the need to remake and maintain content </a:t>
            </a:r>
            <a:r>
              <a:rPr lang="en-AU" sz="1200" b="0"/>
              <a:t>(4%).</a:t>
            </a:r>
          </a:p>
        </p:txBody>
      </p:sp>
      <p:cxnSp>
        <p:nvCxnSpPr>
          <p:cNvPr id="15" name="Straight Connector 14">
            <a:extLst>
              <a:ext uri="{FF2B5EF4-FFF2-40B4-BE49-F238E27FC236}">
                <a16:creationId xmlns:a16="http://schemas.microsoft.com/office/drawing/2014/main" id="{AD9E6517-B016-504C-5605-8BABFC430BF1}"/>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7B2EFD86-DCCA-6DFD-4429-AC17F28D3148}"/>
              </a:ext>
            </a:extLst>
          </p:cNvPr>
          <p:cNvSpPr txBox="1">
            <a:spLocks/>
          </p:cNvSpPr>
          <p:nvPr/>
        </p:nvSpPr>
        <p:spPr>
          <a:xfrm>
            <a:off x="6481836" y="1826436"/>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dirty="0">
                <a:effectLst/>
                <a:latin typeface="+mj-lt"/>
                <a:ea typeface="Times New Roman" panose="02020603050405020304" pitchFamily="18" charset="0"/>
                <a:cs typeface="Times New Roman" panose="02020603050405020304" pitchFamily="18" charset="0"/>
              </a:rPr>
              <a:t>IN THEIR </a:t>
            </a:r>
            <a:r>
              <a:rPr lang="en-GB" sz="1200" b="1" dirty="0">
                <a:solidFill>
                  <a:schemeClr val="accent4"/>
                </a:solidFill>
                <a:effectLst/>
                <a:latin typeface="+mj-lt"/>
                <a:ea typeface="Times New Roman" panose="02020603050405020304" pitchFamily="18" charset="0"/>
                <a:cs typeface="Times New Roman" panose="02020603050405020304" pitchFamily="18" charset="0"/>
              </a:rPr>
              <a:t>OWN WORDS</a:t>
            </a:r>
          </a:p>
        </p:txBody>
      </p:sp>
      <p:sp>
        <p:nvSpPr>
          <p:cNvPr id="16" name="TextBox 15">
            <a:extLst>
              <a:ext uri="{FF2B5EF4-FFF2-40B4-BE49-F238E27FC236}">
                <a16:creationId xmlns:a16="http://schemas.microsoft.com/office/drawing/2014/main" id="{B72E7F73-3266-566E-4EE5-BCECAD225744}"/>
              </a:ext>
            </a:extLst>
          </p:cNvPr>
          <p:cNvSpPr txBox="1"/>
          <p:nvPr/>
        </p:nvSpPr>
        <p:spPr>
          <a:xfrm>
            <a:off x="6504720" y="2136400"/>
            <a:ext cx="5199269" cy="3620176"/>
          </a:xfrm>
          <a:prstGeom prst="rect">
            <a:avLst/>
          </a:prstGeom>
          <a:noFill/>
        </p:spPr>
        <p:txBody>
          <a:bodyPr wrap="square" lIns="36000" tIns="36000" rIns="36000" bIns="36000" rtlCol="0">
            <a:noAutofit/>
          </a:bodyPr>
          <a:lstStyle/>
          <a:p>
            <a:r>
              <a:rPr lang="en-AU" sz="1100" i="1" dirty="0"/>
              <a:t>“Lack of resources, knowledge and experience in this field. Perhaps the greatest challenge is lack of Executive advocacy.”</a:t>
            </a:r>
          </a:p>
          <a:p>
            <a:r>
              <a:rPr lang="en-AU" sz="1100" i="1" dirty="0"/>
              <a:t>“There should be no issue in making disability accessible given the nature of the organisation, but there is often resistance to change, and the majority of staff do not engage in additional training to update their skills.”</a:t>
            </a:r>
          </a:p>
          <a:p>
            <a:r>
              <a:rPr lang="en-AU" sz="1100" i="1" dirty="0"/>
              <a:t>“One of the challenges is training, not everyone has the knowledge about it, and sometimes companies don’t invest in training. Another one is that there is a miss conception that is something that you add “on top”, at the end of the project. And lastly is costs. It’s seen as an “extra cost”. As if it were an “edge case”, when is clearly not an edge case. Is being inclusive.”</a:t>
            </a:r>
          </a:p>
          <a:p>
            <a:r>
              <a:rPr lang="en-AU" sz="1100" i="1" dirty="0"/>
              <a:t>“The rapid pace of change and the sheer number of tools in the ecosystem that we need to consider. This coupled with the level of staff knowledge in this area and the upskilling that is required.”</a:t>
            </a:r>
          </a:p>
          <a:p>
            <a:pPr algn="l"/>
            <a:r>
              <a:rPr lang="en-AU" sz="1100" i="1" dirty="0"/>
              <a:t>“Educating employees, making resources available, communicating why this is important.”</a:t>
            </a:r>
          </a:p>
          <a:p>
            <a:pPr algn="l"/>
            <a:r>
              <a:rPr lang="en-AU" sz="1100" i="1" dirty="0"/>
              <a:t>“The greatest challenge is making digital technology accessible yet still attractive and appealing. There is also so many disabilities and allowances to be made.”</a:t>
            </a:r>
          </a:p>
        </p:txBody>
      </p:sp>
      <p:sp>
        <p:nvSpPr>
          <p:cNvPr id="1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4472024-C90C-855D-850E-F7EFCDBF2D38}"/>
              </a:ext>
            </a:extLst>
          </p:cNvPr>
          <p:cNvSpPr txBox="1">
            <a:spLocks/>
          </p:cNvSpPr>
          <p:nvPr/>
        </p:nvSpPr>
        <p:spPr>
          <a:xfrm>
            <a:off x="333377" y="387855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Lack of funding/willingness to invest in accessibility</a:t>
            </a:r>
          </a:p>
        </p:txBody>
      </p:sp>
      <p:sp>
        <p:nvSpPr>
          <p:cNvPr id="1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C291DE3-3B3D-55E6-4937-FCB1AAB6BD51}"/>
              </a:ext>
            </a:extLst>
          </p:cNvPr>
          <p:cNvSpPr txBox="1">
            <a:spLocks/>
          </p:cNvSpPr>
          <p:nvPr/>
        </p:nvSpPr>
        <p:spPr>
          <a:xfrm>
            <a:off x="333377" y="5408739"/>
            <a:ext cx="3074841" cy="265985"/>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Complexity/volume of change/the need to account for a range of disabilities</a:t>
            </a:r>
          </a:p>
        </p:txBody>
      </p:sp>
      <p:sp>
        <p:nvSpPr>
          <p:cNvPr id="1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DC2F8F9-9BBC-ADE4-D4A7-192F7BEBE679}"/>
              </a:ext>
            </a:extLst>
          </p:cNvPr>
          <p:cNvSpPr txBox="1">
            <a:spLocks/>
          </p:cNvSpPr>
          <p:nvPr/>
        </p:nvSpPr>
        <p:spPr>
          <a:xfrm>
            <a:off x="333377" y="5929272"/>
            <a:ext cx="3181719" cy="234573"/>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need to remake content/keep content complete/up to date/maintained</a:t>
            </a:r>
          </a:p>
        </p:txBody>
      </p:sp>
      <p:sp>
        <p:nvSpPr>
          <p:cNvPr id="12" name="Slide Number Placeholder 11">
            <a:extLst>
              <a:ext uri="{FF2B5EF4-FFF2-40B4-BE49-F238E27FC236}">
                <a16:creationId xmlns:a16="http://schemas.microsoft.com/office/drawing/2014/main" id="{032431A3-CF0C-060E-6E9F-BAA88ADADDDB}"/>
              </a:ext>
            </a:extLst>
          </p:cNvPr>
          <p:cNvSpPr>
            <a:spLocks noGrp="1"/>
          </p:cNvSpPr>
          <p:nvPr>
            <p:ph type="sldNum" sz="quarter" idx="12"/>
          </p:nvPr>
        </p:nvSpPr>
        <p:spPr/>
        <p:txBody>
          <a:bodyPr/>
          <a:lstStyle/>
          <a:p>
            <a:fld id="{C8AAD674-F59F-456A-92C2-B5D4B78A3ED8}" type="slidenum">
              <a:rPr lang="en-AU" smtClean="0"/>
              <a:pPr/>
              <a:t>50</a:t>
            </a:fld>
            <a:endParaRPr lang="en-AU"/>
          </a:p>
        </p:txBody>
      </p:sp>
    </p:spTree>
    <p:extLst>
      <p:ext uri="{BB962C8B-B14F-4D97-AF65-F5344CB8AC3E}">
        <p14:creationId xmlns:p14="http://schemas.microsoft.com/office/powerpoint/2010/main" val="1324836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4547B-E415-EA27-17EB-FE8E837C8A77}"/>
            </a:ext>
          </a:extLst>
        </p:cNvPr>
        <p:cNvGrpSpPr/>
        <p:nvPr/>
      </p:nvGrpSpPr>
      <p:grpSpPr>
        <a:xfrm>
          <a:off x="0" y="0"/>
          <a:ext cx="0" cy="0"/>
          <a:chOff x="0" y="0"/>
          <a:chExt cx="0" cy="0"/>
        </a:xfrm>
      </p:grpSpPr>
      <p:graphicFrame>
        <p:nvGraphicFramePr>
          <p:cNvPr id="15" name="Content Placeholder 3">
            <a:extLst>
              <a:ext uri="{FF2B5EF4-FFF2-40B4-BE49-F238E27FC236}">
                <a16:creationId xmlns:a16="http://schemas.microsoft.com/office/drawing/2014/main" id="{09C71479-6D0D-25C8-706C-DE3AAD36ECA4}"/>
              </a:ext>
            </a:extLst>
          </p:cNvPr>
          <p:cNvGraphicFramePr>
            <a:graphicFrameLocks/>
          </p:cNvGraphicFramePr>
          <p:nvPr>
            <p:extLst>
              <p:ext uri="{D42A27DB-BD31-4B8C-83A1-F6EECF244321}">
                <p14:modId xmlns:p14="http://schemas.microsoft.com/office/powerpoint/2010/main" val="1425183011"/>
              </p:ext>
            </p:extLst>
          </p:nvPr>
        </p:nvGraphicFramePr>
        <p:xfrm>
          <a:off x="539953" y="2303945"/>
          <a:ext cx="9129223" cy="3756634"/>
        </p:xfrm>
        <a:graphic>
          <a:graphicData uri="http://schemas.openxmlformats.org/drawingml/2006/chart">
            <c:chart xmlns:c="http://schemas.openxmlformats.org/drawingml/2006/chart" xmlns:r="http://schemas.openxmlformats.org/officeDocument/2006/relationships" r:id="rId4"/>
          </a:graphicData>
        </a:graphic>
      </p:graphicFrame>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615F23D-1760-D961-B5FE-82BB32E3662B}"/>
              </a:ext>
            </a:extLst>
          </p:cNvPr>
          <p:cNvSpPr txBox="1">
            <a:spLocks/>
          </p:cNvSpPr>
          <p:nvPr/>
        </p:nvSpPr>
        <p:spPr>
          <a:xfrm>
            <a:off x="2183577" y="5230408"/>
            <a:ext cx="3608209"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course content was engaging</a:t>
            </a: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AE00736-4452-265D-50FF-D6D39DCFFB8B}"/>
              </a:ext>
            </a:extLst>
          </p:cNvPr>
          <p:cNvSpPr txBox="1">
            <a:spLocks/>
          </p:cNvSpPr>
          <p:nvPr/>
        </p:nvSpPr>
        <p:spPr>
          <a:xfrm>
            <a:off x="2183577" y="2826457"/>
            <a:ext cx="3333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course content was useful to me</a:t>
            </a:r>
          </a:p>
        </p:txBody>
      </p:sp>
      <p:sp>
        <p:nvSpPr>
          <p:cNvPr id="12" name="TextBox 11">
            <a:extLst>
              <a:ext uri="{FF2B5EF4-FFF2-40B4-BE49-F238E27FC236}">
                <a16:creationId xmlns:a16="http://schemas.microsoft.com/office/drawing/2014/main" id="{BF50B664-03F8-1AA4-5344-0D98C5319E6F}"/>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much do you agree with the following statements? Base n=37</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0639328-E40A-1ACD-69EE-022B6669FF65}"/>
              </a:ext>
            </a:extLst>
          </p:cNvPr>
          <p:cNvSpPr txBox="1">
            <a:spLocks/>
          </p:cNvSpPr>
          <p:nvPr/>
        </p:nvSpPr>
        <p:spPr>
          <a:xfrm>
            <a:off x="2825035" y="1888095"/>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How much do you agree that … (</a:t>
            </a:r>
            <a:r>
              <a:rPr lang="en-AU" sz="1200" b="1">
                <a:solidFill>
                  <a:schemeClr val="bg2">
                    <a:lumMod val="50000"/>
                  </a:schemeClr>
                </a:solidFill>
                <a:ea typeface="+mj-ea"/>
                <a:cs typeface="+mj-cs"/>
              </a:rPr>
              <a:t>Nett: A</a:t>
            </a:r>
            <a:r>
              <a:rPr kumimoji="0" lang="en-AU" sz="1200" b="1" i="0" u="none" strike="noStrike" kern="1200" cap="none" spc="0" normalizeH="0" baseline="0" noProof="0" err="1">
                <a:ln>
                  <a:noFill/>
                </a:ln>
                <a:solidFill>
                  <a:schemeClr val="bg2">
                    <a:lumMod val="50000"/>
                  </a:schemeClr>
                </a:solidFill>
                <a:effectLst/>
                <a:uLnTx/>
                <a:uFillTx/>
                <a:latin typeface="+mn-lt"/>
                <a:ea typeface="+mj-ea"/>
                <a:cs typeface="+mj-cs"/>
              </a:rPr>
              <a:t>gree</a:t>
            </a: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a:t>
            </a:r>
          </a:p>
        </p:txBody>
      </p:sp>
      <p:sp>
        <p:nvSpPr>
          <p:cNvPr id="6" name="Content Placeholder 4">
            <a:extLst>
              <a:ext uri="{FF2B5EF4-FFF2-40B4-BE49-F238E27FC236}">
                <a16:creationId xmlns:a16="http://schemas.microsoft.com/office/drawing/2014/main" id="{CEC7B858-089B-4A9A-05E0-463120400B28}"/>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Among those who completed the course, their reported experiences of it were overwhelmingly positive, with all aspects of the course content and format rated extremely highly. </a:t>
            </a:r>
          </a:p>
          <a:p>
            <a:pPr>
              <a:lnSpc>
                <a:spcPct val="100000"/>
              </a:lnSpc>
              <a:spcBef>
                <a:spcPts val="0"/>
              </a:spcBef>
              <a:spcAft>
                <a:spcPts val="900"/>
              </a:spcAft>
              <a:defRPr/>
            </a:pPr>
            <a:r>
              <a:rPr lang="en-AU" sz="1200" u="sng" dirty="0"/>
              <a:t>All</a:t>
            </a:r>
            <a:r>
              <a:rPr lang="en-AU" sz="1200" dirty="0"/>
              <a:t> the 37 respondents felt that the course content was useful and the online format easy to navigate. Only slightly fewer found the content to be interesting (97%), relevant (97%) and engaging (95%). </a:t>
            </a:r>
          </a:p>
        </p:txBody>
      </p:sp>
      <p:cxnSp>
        <p:nvCxnSpPr>
          <p:cNvPr id="7" name="Straight Connector 6">
            <a:extLst>
              <a:ext uri="{FF2B5EF4-FFF2-40B4-BE49-F238E27FC236}">
                <a16:creationId xmlns:a16="http://schemas.microsoft.com/office/drawing/2014/main" id="{BB43067C-3E4B-6322-CA3E-73687D22D3D2}"/>
              </a:ext>
            </a:extLst>
          </p:cNvPr>
          <p:cNvCxnSpPr>
            <a:cxnSpLocks/>
          </p:cNvCxnSpPr>
          <p:nvPr/>
        </p:nvCxnSpPr>
        <p:spPr>
          <a:xfrm>
            <a:off x="304499" y="330740"/>
            <a:ext cx="0" cy="11413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A951AC7-F0DB-E97F-BD98-D759CA619F5D}"/>
              </a:ext>
            </a:extLst>
          </p:cNvPr>
          <p:cNvSpPr txBox="1">
            <a:spLocks/>
          </p:cNvSpPr>
          <p:nvPr/>
        </p:nvSpPr>
        <p:spPr>
          <a:xfrm>
            <a:off x="2177931" y="3418879"/>
            <a:ext cx="3333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online format was easy to navigate</a:t>
            </a:r>
          </a:p>
        </p:txBody>
      </p:sp>
      <p:sp>
        <p:nvSpPr>
          <p:cNvPr id="2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0CA7F52-DB3E-CDBA-6FB4-D737AEDB475D}"/>
              </a:ext>
            </a:extLst>
          </p:cNvPr>
          <p:cNvSpPr txBox="1">
            <a:spLocks/>
          </p:cNvSpPr>
          <p:nvPr/>
        </p:nvSpPr>
        <p:spPr>
          <a:xfrm>
            <a:off x="2172285" y="4058791"/>
            <a:ext cx="33337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course content was interesting to me</a:t>
            </a:r>
          </a:p>
        </p:txBody>
      </p:sp>
      <p:sp>
        <p:nvSpPr>
          <p:cNvPr id="2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F098D26-B18C-0594-A0B6-46BAF788FE8D}"/>
              </a:ext>
            </a:extLst>
          </p:cNvPr>
          <p:cNvSpPr txBox="1">
            <a:spLocks/>
          </p:cNvSpPr>
          <p:nvPr/>
        </p:nvSpPr>
        <p:spPr>
          <a:xfrm>
            <a:off x="2175638" y="4614241"/>
            <a:ext cx="3839636"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course content was relevant to me</a:t>
            </a:r>
          </a:p>
        </p:txBody>
      </p:sp>
    </p:spTree>
    <p:extLst>
      <p:ext uri="{BB962C8B-B14F-4D97-AF65-F5344CB8AC3E}">
        <p14:creationId xmlns:p14="http://schemas.microsoft.com/office/powerpoint/2010/main" val="806342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A462-7F30-3ACB-AC77-E57A5E912DE9}"/>
            </a:ext>
          </a:extLst>
        </p:cNvPr>
        <p:cNvGrpSpPr/>
        <p:nvPr/>
      </p:nvGrpSpPr>
      <p:grpSpPr>
        <a:xfrm>
          <a:off x="0" y="0"/>
          <a:ext cx="0" cy="0"/>
          <a:chOff x="0" y="0"/>
          <a:chExt cx="0" cy="0"/>
        </a:xfrm>
      </p:grpSpPr>
      <p:graphicFrame>
        <p:nvGraphicFramePr>
          <p:cNvPr id="15" name="Content Placeholder 3">
            <a:extLst>
              <a:ext uri="{FF2B5EF4-FFF2-40B4-BE49-F238E27FC236}">
                <a16:creationId xmlns:a16="http://schemas.microsoft.com/office/drawing/2014/main" id="{7D86B208-6DE0-D58A-8198-2768A5C1A3D4}"/>
              </a:ext>
            </a:extLst>
          </p:cNvPr>
          <p:cNvGraphicFramePr>
            <a:graphicFrameLocks/>
          </p:cNvGraphicFramePr>
          <p:nvPr>
            <p:extLst>
              <p:ext uri="{D42A27DB-BD31-4B8C-83A1-F6EECF244321}">
                <p14:modId xmlns:p14="http://schemas.microsoft.com/office/powerpoint/2010/main" val="167650485"/>
              </p:ext>
            </p:extLst>
          </p:nvPr>
        </p:nvGraphicFramePr>
        <p:xfrm>
          <a:off x="539953" y="2303945"/>
          <a:ext cx="9129223" cy="4108730"/>
        </p:xfrm>
        <a:graphic>
          <a:graphicData uri="http://schemas.openxmlformats.org/drawingml/2006/chart">
            <c:chart xmlns:c="http://schemas.openxmlformats.org/drawingml/2006/chart" xmlns:r="http://schemas.openxmlformats.org/officeDocument/2006/relationships" r:id="rId4"/>
          </a:graphicData>
        </a:graphic>
      </p:graphicFrame>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CAD7D3D-F09F-41C6-D301-8FB7D36BAC11}"/>
              </a:ext>
            </a:extLst>
          </p:cNvPr>
          <p:cNvSpPr txBox="1">
            <a:spLocks/>
          </p:cNvSpPr>
          <p:nvPr/>
        </p:nvSpPr>
        <p:spPr>
          <a:xfrm>
            <a:off x="1045501" y="5622291"/>
            <a:ext cx="47117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usefulness of assistive technologies such as screen readers</a:t>
            </a: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B07D5D6-0563-6A7F-3201-933E2E3A15BD}"/>
              </a:ext>
            </a:extLst>
          </p:cNvPr>
          <p:cNvSpPr txBox="1">
            <a:spLocks/>
          </p:cNvSpPr>
          <p:nvPr/>
        </p:nvSpPr>
        <p:spPr>
          <a:xfrm>
            <a:off x="1045501" y="2767082"/>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Using automated accessibility checking tools</a:t>
            </a:r>
          </a:p>
        </p:txBody>
      </p:sp>
      <p:sp>
        <p:nvSpPr>
          <p:cNvPr id="12" name="TextBox 11">
            <a:extLst>
              <a:ext uri="{FF2B5EF4-FFF2-40B4-BE49-F238E27FC236}">
                <a16:creationId xmlns:a16="http://schemas.microsoft.com/office/drawing/2014/main" id="{A68500A3-CBB3-A848-8A43-75E00EEAEDEF}"/>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To what extent do you agree that your understanding of each of the following topics has improved due to the course? Base n=37</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E7EB26A-7924-3068-C517-1504DA7835FD}"/>
              </a:ext>
            </a:extLst>
          </p:cNvPr>
          <p:cNvSpPr txBox="1">
            <a:spLocks/>
          </p:cNvSpPr>
          <p:nvPr/>
        </p:nvSpPr>
        <p:spPr>
          <a:xfrm>
            <a:off x="2825035" y="1888095"/>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To what extent do you agree that your understanding of each of the following topics has improved due to the course? (</a:t>
            </a:r>
            <a:r>
              <a:rPr lang="en-AU" sz="1200" b="1">
                <a:solidFill>
                  <a:schemeClr val="bg2">
                    <a:lumMod val="50000"/>
                  </a:schemeClr>
                </a:solidFill>
                <a:ea typeface="+mj-ea"/>
                <a:cs typeface="+mj-cs"/>
              </a:rPr>
              <a:t>Nett: A</a:t>
            </a:r>
            <a:r>
              <a:rPr kumimoji="0" lang="en-AU" sz="1200" b="1" i="0" u="none" strike="noStrike" kern="1200" cap="none" spc="0" normalizeH="0" baseline="0" noProof="0" err="1">
                <a:ln>
                  <a:noFill/>
                </a:ln>
                <a:solidFill>
                  <a:schemeClr val="bg2">
                    <a:lumMod val="50000"/>
                  </a:schemeClr>
                </a:solidFill>
                <a:effectLst/>
                <a:uLnTx/>
                <a:uFillTx/>
                <a:latin typeface="+mn-lt"/>
                <a:ea typeface="+mj-ea"/>
                <a:cs typeface="+mj-cs"/>
              </a:rPr>
              <a:t>gree</a:t>
            </a: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a:t>
            </a:r>
          </a:p>
        </p:txBody>
      </p:sp>
      <p:cxnSp>
        <p:nvCxnSpPr>
          <p:cNvPr id="7" name="Straight Connector 6">
            <a:extLst>
              <a:ext uri="{FF2B5EF4-FFF2-40B4-BE49-F238E27FC236}">
                <a16:creationId xmlns:a16="http://schemas.microsoft.com/office/drawing/2014/main" id="{6AEA937E-C8B5-A5A4-D5C0-3C5A3A51B863}"/>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64F5797-2683-CEF1-978D-9177AC26A074}"/>
              </a:ext>
            </a:extLst>
          </p:cNvPr>
          <p:cNvSpPr txBox="1">
            <a:spLocks/>
          </p:cNvSpPr>
          <p:nvPr/>
        </p:nvSpPr>
        <p:spPr>
          <a:xfrm>
            <a:off x="1045501" y="3181372"/>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Using POUR design principles</a:t>
            </a:r>
          </a:p>
        </p:txBody>
      </p:sp>
      <p:sp>
        <p:nvSpPr>
          <p:cNvPr id="2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B8060251-5E34-2E37-10C7-8C83DEC076B4}"/>
              </a:ext>
            </a:extLst>
          </p:cNvPr>
          <p:cNvSpPr txBox="1">
            <a:spLocks/>
          </p:cNvSpPr>
          <p:nvPr/>
        </p:nvSpPr>
        <p:spPr>
          <a:xfrm>
            <a:off x="1045501" y="3583778"/>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Creating accessible Microsoft Office documents</a:t>
            </a:r>
          </a:p>
        </p:txBody>
      </p:sp>
      <p:sp>
        <p:nvSpPr>
          <p:cNvPr id="2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6680659-1A1F-41A7-879B-0CFEFC6F64C9}"/>
              </a:ext>
            </a:extLst>
          </p:cNvPr>
          <p:cNvSpPr txBox="1">
            <a:spLocks/>
          </p:cNvSpPr>
          <p:nvPr/>
        </p:nvSpPr>
        <p:spPr>
          <a:xfrm>
            <a:off x="1045501" y="5208002"/>
            <a:ext cx="5013920"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Web Content Accessibility Guidelines (WCAG) and standards</a:t>
            </a:r>
          </a:p>
        </p:txBody>
      </p:sp>
      <p:sp>
        <p:nvSpPr>
          <p:cNvPr id="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64FCBB3-2C3B-746B-A981-0237CB05B012}"/>
              </a:ext>
            </a:extLst>
          </p:cNvPr>
          <p:cNvSpPr txBox="1">
            <a:spLocks/>
          </p:cNvSpPr>
          <p:nvPr/>
        </p:nvSpPr>
        <p:spPr>
          <a:xfrm>
            <a:off x="1045501" y="3997436"/>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importance of inclusive design for business</a:t>
            </a: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C3866784-3ED6-7101-88CE-E0B1158920C5}"/>
              </a:ext>
            </a:extLst>
          </p:cNvPr>
          <p:cNvSpPr txBox="1">
            <a:spLocks/>
          </p:cNvSpPr>
          <p:nvPr/>
        </p:nvSpPr>
        <p:spPr>
          <a:xfrm>
            <a:off x="1045501" y="4399219"/>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The WCAG accessibility principles for documents and interfaces</a:t>
            </a: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A3DCF6F-A3C8-F5B2-1812-7E6F8D605E8E}"/>
              </a:ext>
            </a:extLst>
          </p:cNvPr>
          <p:cNvSpPr txBox="1">
            <a:spLocks/>
          </p:cNvSpPr>
          <p:nvPr/>
        </p:nvSpPr>
        <p:spPr>
          <a:xfrm>
            <a:off x="1045501" y="4801000"/>
            <a:ext cx="4353315" cy="26787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AU" sz="1000">
                <a:solidFill>
                  <a:schemeClr val="bg2">
                    <a:lumMod val="50000"/>
                  </a:schemeClr>
                </a:solidFill>
                <a:ea typeface="+mj-ea"/>
                <a:cs typeface="+mj-cs"/>
              </a:rPr>
              <a:t>Creating accessible Adobe PDF documents</a:t>
            </a:r>
          </a:p>
        </p:txBody>
      </p:sp>
      <p:sp>
        <p:nvSpPr>
          <p:cNvPr id="9" name="Content Placeholder 4">
            <a:extLst>
              <a:ext uri="{FF2B5EF4-FFF2-40B4-BE49-F238E27FC236}">
                <a16:creationId xmlns:a16="http://schemas.microsoft.com/office/drawing/2014/main" id="{1426164C-3376-9503-A96C-5AACB556BC4A}"/>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Additionally, the effects of the course on topic knowledge and understanding were very highly rated, with more than 90% of those who completed the course feeling that it had </a:t>
            </a:r>
            <a:r>
              <a:rPr lang="en-AU" sz="1200" i="1" dirty="0"/>
              <a:t>increased their understanding </a:t>
            </a:r>
            <a:r>
              <a:rPr lang="en-AU" sz="1200" dirty="0"/>
              <a:t>of all content areas.</a:t>
            </a:r>
          </a:p>
          <a:p>
            <a:pPr>
              <a:lnSpc>
                <a:spcPct val="100000"/>
              </a:lnSpc>
              <a:spcBef>
                <a:spcPts val="0"/>
              </a:spcBef>
              <a:spcAft>
                <a:spcPts val="900"/>
              </a:spcAft>
              <a:defRPr/>
            </a:pPr>
            <a:r>
              <a:rPr lang="en-AU" sz="1200" dirty="0"/>
              <a:t>Particularly strong were the course topics of the </a:t>
            </a:r>
            <a:r>
              <a:rPr lang="en-AU" sz="1200" i="1" dirty="0"/>
              <a:t>use of automated accessibility tools </a:t>
            </a:r>
            <a:r>
              <a:rPr lang="en-AU" sz="1200" dirty="0"/>
              <a:t>and </a:t>
            </a:r>
            <a:r>
              <a:rPr lang="en-AU" sz="1200" i="1" dirty="0"/>
              <a:t>using POUR design principles</a:t>
            </a:r>
            <a:r>
              <a:rPr lang="en-AU" sz="1200" dirty="0"/>
              <a:t>, with all course graduates reporting that they had increased their understanding in these areas.</a:t>
            </a:r>
          </a:p>
          <a:p>
            <a:pPr>
              <a:lnSpc>
                <a:spcPct val="100000"/>
              </a:lnSpc>
              <a:spcBef>
                <a:spcPts val="0"/>
              </a:spcBef>
              <a:spcAft>
                <a:spcPts val="900"/>
              </a:spcAft>
              <a:defRPr/>
            </a:pPr>
            <a:r>
              <a:rPr lang="en-AU" sz="1200" dirty="0"/>
              <a:t>The aspects in which the course was felt to deliver </a:t>
            </a:r>
            <a:r>
              <a:rPr lang="en-AU" sz="1200" u="sng" dirty="0"/>
              <a:t>marginally</a:t>
            </a:r>
            <a:r>
              <a:rPr lang="en-AU" sz="1200" dirty="0"/>
              <a:t> less improvement in understanding (though still rated at 92%), were the </a:t>
            </a:r>
            <a:r>
              <a:rPr lang="en-AU" sz="1200" i="1" dirty="0"/>
              <a:t>WCAG standards </a:t>
            </a:r>
            <a:r>
              <a:rPr lang="en-AU" sz="1200" dirty="0"/>
              <a:t>and the use of </a:t>
            </a:r>
            <a:r>
              <a:rPr lang="en-AU" sz="1200" i="1" dirty="0"/>
              <a:t>assistive technologies</a:t>
            </a:r>
            <a:r>
              <a:rPr lang="en-AU" sz="1200" dirty="0"/>
              <a:t>.</a:t>
            </a:r>
          </a:p>
        </p:txBody>
      </p:sp>
    </p:spTree>
    <p:extLst>
      <p:ext uri="{BB962C8B-B14F-4D97-AF65-F5344CB8AC3E}">
        <p14:creationId xmlns:p14="http://schemas.microsoft.com/office/powerpoint/2010/main" val="1614209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3882-AC9C-65BE-D646-81915D96B049}"/>
            </a:ext>
          </a:extLst>
        </p:cNvPr>
        <p:cNvGrpSpPr/>
        <p:nvPr/>
      </p:nvGrpSpPr>
      <p:grpSpPr>
        <a:xfrm>
          <a:off x="0" y="0"/>
          <a:ext cx="0" cy="0"/>
          <a:chOff x="0" y="0"/>
          <a:chExt cx="0" cy="0"/>
        </a:xfrm>
      </p:grpSpPr>
      <p:sp>
        <p:nvSpPr>
          <p:cNvPr id="1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D7C431F0-CD7F-1569-049D-76CFB7FC66AD}"/>
              </a:ext>
            </a:extLst>
          </p:cNvPr>
          <p:cNvSpPr txBox="1">
            <a:spLocks/>
          </p:cNvSpPr>
          <p:nvPr/>
        </p:nvSpPr>
        <p:spPr>
          <a:xfrm>
            <a:off x="2815510" y="2064647"/>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AU" sz="1200" b="1">
                <a:solidFill>
                  <a:schemeClr val="bg2">
                    <a:lumMod val="50000"/>
                  </a:schemeClr>
                </a:solidFill>
                <a:ea typeface="+mj-ea"/>
                <a:cs typeface="+mj-cs"/>
              </a:rPr>
              <a:t>Knowledge and confidence about digital accessibility</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Content Placeholder 4">
            <a:extLst>
              <a:ext uri="{FF2B5EF4-FFF2-40B4-BE49-F238E27FC236}">
                <a16:creationId xmlns:a16="http://schemas.microsoft.com/office/drawing/2014/main" id="{6196A34E-80B6-2426-DD3F-EBA6A548EE35}"/>
              </a:ext>
            </a:extLst>
          </p:cNvPr>
          <p:cNvSpPr txBox="1">
            <a:spLocks/>
          </p:cNvSpPr>
          <p:nvPr/>
        </p:nvSpPr>
        <p:spPr>
          <a:xfrm>
            <a:off x="346062" y="316360"/>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The IDD course had very positive impacts on graduates’ self-reported knowledge of digital accessibility overall, with this increasing significantly pre vs post course completion (62% to 82%).</a:t>
            </a:r>
          </a:p>
          <a:p>
            <a:pPr>
              <a:lnSpc>
                <a:spcPct val="100000"/>
              </a:lnSpc>
              <a:spcBef>
                <a:spcPts val="0"/>
              </a:spcBef>
              <a:spcAft>
                <a:spcPts val="900"/>
              </a:spcAft>
              <a:defRPr/>
            </a:pPr>
            <a:r>
              <a:rPr lang="en-AU" sz="1200" dirty="0"/>
              <a:t>The course was even more effective in raising graduates’ confidence in their skills to improve digital accessibility for people with disability. Prior to the course, less than half of those enrolled felt confident in their skills (46%). Among course graduates, this rose significantly and substantially to 97% who felt condiment in their skills in digital accessibility.</a:t>
            </a:r>
          </a:p>
          <a:p>
            <a:pPr>
              <a:lnSpc>
                <a:spcPct val="100000"/>
              </a:lnSpc>
              <a:spcBef>
                <a:spcPts val="0"/>
              </a:spcBef>
              <a:spcAft>
                <a:spcPts val="900"/>
              </a:spcAft>
              <a:defRPr/>
            </a:pPr>
            <a:r>
              <a:rPr lang="en-AU" sz="1200" dirty="0"/>
              <a:t>These results are extremely positive as an improvement in both knowledge and confidence suggests graduates will be effective in implementing course learnings going forward.</a:t>
            </a:r>
          </a:p>
        </p:txBody>
      </p:sp>
      <p:cxnSp>
        <p:nvCxnSpPr>
          <p:cNvPr id="35" name="Straight Connector 34">
            <a:extLst>
              <a:ext uri="{FF2B5EF4-FFF2-40B4-BE49-F238E27FC236}">
                <a16:creationId xmlns:a16="http://schemas.microsoft.com/office/drawing/2014/main" id="{E7242299-93A6-0704-D8D6-808CAFE1915A}"/>
              </a:ext>
            </a:extLst>
          </p:cNvPr>
          <p:cNvCxnSpPr>
            <a:cxnSpLocks/>
          </p:cNvCxnSpPr>
          <p:nvPr/>
        </p:nvCxnSpPr>
        <p:spPr>
          <a:xfrm>
            <a:off x="298013" y="274152"/>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BBAA34-09BA-7E3E-3474-6112B45CDC60}"/>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a:solidFill>
                  <a:schemeClr val="bg1">
                    <a:lumMod val="50000"/>
                  </a:schemeClr>
                </a:solidFill>
                <a:latin typeface="Calibri" panose="020F0502020204030204" pitchFamily="34" charset="0"/>
              </a:rPr>
              <a:t>Q. How much knowledge do you have about digital accessibility? Pre-course base n= 174; Post-course base n=37</a:t>
            </a:r>
          </a:p>
          <a:p>
            <a:pPr>
              <a:lnSpc>
                <a:spcPts val="900"/>
              </a:lnSpc>
              <a:spcBef>
                <a:spcPts val="0"/>
              </a:spcBef>
            </a:pPr>
            <a:r>
              <a:rPr lang="en-AU" sz="800">
                <a:solidFill>
                  <a:schemeClr val="bg1">
                    <a:lumMod val="50000"/>
                  </a:schemeClr>
                </a:solidFill>
                <a:latin typeface="Calibri" panose="020F0502020204030204" pitchFamily="34" charset="0"/>
              </a:rPr>
              <a:t>Q. How confident are you that you have the skills to improve digital accessibility for people with disability? Pre-course base n= 174; Post-course base n=37</a:t>
            </a:r>
          </a:p>
        </p:txBody>
      </p:sp>
      <p:graphicFrame>
        <p:nvGraphicFramePr>
          <p:cNvPr id="21"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E8336EF3-8B5D-DEAA-873C-5250C855D6A1}"/>
              </a:ext>
            </a:extLst>
          </p:cNvPr>
          <p:cNvGraphicFramePr>
            <a:graphicFrameLocks/>
          </p:cNvGraphicFramePr>
          <p:nvPr>
            <p:extLst>
              <p:ext uri="{D42A27DB-BD31-4B8C-83A1-F6EECF244321}">
                <p14:modId xmlns:p14="http://schemas.microsoft.com/office/powerpoint/2010/main" val="332049206"/>
              </p:ext>
            </p:extLst>
          </p:nvPr>
        </p:nvGraphicFramePr>
        <p:xfrm>
          <a:off x="3240759" y="2451032"/>
          <a:ext cx="5713342" cy="3189747"/>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C033CB8E-FFC5-8D51-5CBE-AE4683DAA493}"/>
              </a:ext>
            </a:extLst>
          </p:cNvPr>
          <p:cNvGrpSpPr/>
          <p:nvPr/>
        </p:nvGrpSpPr>
        <p:grpSpPr>
          <a:xfrm>
            <a:off x="8942731" y="3938670"/>
            <a:ext cx="1688414" cy="471291"/>
            <a:chOff x="11128565" y="5302176"/>
            <a:chExt cx="1688414" cy="471291"/>
          </a:xfrm>
        </p:grpSpPr>
        <p:sp>
          <p:nvSpPr>
            <p:cNvPr id="27" name="Rectangle 26">
              <a:extLst>
                <a:ext uri="{FF2B5EF4-FFF2-40B4-BE49-F238E27FC236}">
                  <a16:creationId xmlns:a16="http://schemas.microsoft.com/office/drawing/2014/main" id="{A8570F28-5FB9-A269-B491-2E0257E94D01}"/>
                </a:ext>
              </a:extLst>
            </p:cNvPr>
            <p:cNvSpPr/>
            <p:nvPr/>
          </p:nvSpPr>
          <p:spPr>
            <a:xfrm>
              <a:off x="1112856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8" name="TextBox 4">
              <a:extLst>
                <a:ext uri="{FF2B5EF4-FFF2-40B4-BE49-F238E27FC236}">
                  <a16:creationId xmlns:a16="http://schemas.microsoft.com/office/drawing/2014/main" id="{0A9AF97B-4436-579D-C01D-83033DC93AA9}"/>
                </a:ext>
              </a:extLst>
            </p:cNvPr>
            <p:cNvSpPr txBox="1"/>
            <p:nvPr/>
          </p:nvSpPr>
          <p:spPr>
            <a:xfrm>
              <a:off x="1129493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Pre-course</a:t>
              </a:r>
            </a:p>
          </p:txBody>
        </p:sp>
      </p:grpSp>
      <p:grpSp>
        <p:nvGrpSpPr>
          <p:cNvPr id="23" name="Group 22">
            <a:extLst>
              <a:ext uri="{FF2B5EF4-FFF2-40B4-BE49-F238E27FC236}">
                <a16:creationId xmlns:a16="http://schemas.microsoft.com/office/drawing/2014/main" id="{11A4BE8B-B261-98F7-085A-492196DBAFC7}"/>
              </a:ext>
            </a:extLst>
          </p:cNvPr>
          <p:cNvGrpSpPr/>
          <p:nvPr/>
        </p:nvGrpSpPr>
        <p:grpSpPr>
          <a:xfrm>
            <a:off x="8944003" y="4342546"/>
            <a:ext cx="1219172" cy="471291"/>
            <a:chOff x="11128565" y="4977244"/>
            <a:chExt cx="1219172" cy="471291"/>
          </a:xfrm>
        </p:grpSpPr>
        <p:sp>
          <p:nvSpPr>
            <p:cNvPr id="24" name="Rectangle 23">
              <a:extLst>
                <a:ext uri="{FF2B5EF4-FFF2-40B4-BE49-F238E27FC236}">
                  <a16:creationId xmlns:a16="http://schemas.microsoft.com/office/drawing/2014/main" id="{40E563FA-FF2F-BAAF-ED2B-DEE52C1797BD}"/>
                </a:ext>
              </a:extLst>
            </p:cNvPr>
            <p:cNvSpPr/>
            <p:nvPr/>
          </p:nvSpPr>
          <p:spPr>
            <a:xfrm>
              <a:off x="1112856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25" name="TextBox 6">
              <a:extLst>
                <a:ext uri="{FF2B5EF4-FFF2-40B4-BE49-F238E27FC236}">
                  <a16:creationId xmlns:a16="http://schemas.microsoft.com/office/drawing/2014/main" id="{E2C4EE3E-D93B-2EBD-2FD5-A08DA1223BAC}"/>
                </a:ext>
              </a:extLst>
            </p:cNvPr>
            <p:cNvSpPr txBox="1"/>
            <p:nvPr/>
          </p:nvSpPr>
          <p:spPr>
            <a:xfrm>
              <a:off x="11294931" y="4977244"/>
              <a:ext cx="1052806"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Post-course</a:t>
              </a:r>
            </a:p>
          </p:txBody>
        </p:sp>
      </p:grpSp>
      <p:sp>
        <p:nvSpPr>
          <p:cNvPr id="30" name="Rectangle: Rounded Corners 29">
            <a:extLst>
              <a:ext uri="{FF2B5EF4-FFF2-40B4-BE49-F238E27FC236}">
                <a16:creationId xmlns:a16="http://schemas.microsoft.com/office/drawing/2014/main" id="{E1F4CF38-292A-066C-6251-3344D68A7386}"/>
              </a:ext>
            </a:extLst>
          </p:cNvPr>
          <p:cNvSpPr/>
          <p:nvPr/>
        </p:nvSpPr>
        <p:spPr>
          <a:xfrm>
            <a:off x="5015119" y="2909361"/>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1F2C3EBB-1D6C-C197-8425-732205D694EE}"/>
              </a:ext>
            </a:extLst>
          </p:cNvPr>
          <p:cNvSpPr txBox="1">
            <a:spLocks/>
          </p:cNvSpPr>
          <p:nvPr/>
        </p:nvSpPr>
        <p:spPr>
          <a:xfrm>
            <a:off x="3516884" y="5587143"/>
            <a:ext cx="24574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0000"/>
              </a:lnSpc>
              <a:spcBef>
                <a:spcPct val="0"/>
              </a:spcBef>
              <a:defRPr/>
            </a:pPr>
            <a:r>
              <a:rPr lang="en-AU" sz="1000">
                <a:solidFill>
                  <a:schemeClr val="bg2">
                    <a:lumMod val="50000"/>
                  </a:schemeClr>
                </a:solidFill>
                <a:ea typeface="+mj-ea"/>
                <a:cs typeface="+mj-cs"/>
              </a:rPr>
              <a:t>Knowledge of digital accessibility</a:t>
            </a:r>
          </a:p>
          <a:p>
            <a:pPr algn="ctr" defTabSz="914400">
              <a:lnSpc>
                <a:spcPct val="100000"/>
              </a:lnSpc>
              <a:spcBef>
                <a:spcPct val="0"/>
              </a:spcBef>
              <a:defRPr/>
            </a:pPr>
            <a:r>
              <a:rPr kumimoji="0" lang="en-AU" sz="1000" i="0" u="none" strike="noStrike" kern="1200" cap="none" spc="0" normalizeH="0" baseline="0" noProof="0">
                <a:ln>
                  <a:noFill/>
                </a:ln>
                <a:solidFill>
                  <a:schemeClr val="bg2">
                    <a:lumMod val="50000"/>
                  </a:schemeClr>
                </a:solidFill>
                <a:effectLst/>
                <a:uLnTx/>
                <a:uFillTx/>
                <a:latin typeface="+mn-lt"/>
                <a:ea typeface="+mj-ea"/>
                <a:cs typeface="+mj-cs"/>
              </a:rPr>
              <a:t>(Nett: moderate</a:t>
            </a:r>
            <a:r>
              <a:rPr lang="en-AU" sz="1000">
                <a:solidFill>
                  <a:schemeClr val="bg2">
                    <a:lumMod val="50000"/>
                  </a:schemeClr>
                </a:solidFill>
                <a:ea typeface="+mj-ea"/>
                <a:cs typeface="+mj-cs"/>
              </a:rPr>
              <a:t>/a lot)</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4FCDF0E0-FBE1-C476-8594-BA66E4E6A678}"/>
              </a:ext>
            </a:extLst>
          </p:cNvPr>
          <p:cNvSpPr txBox="1">
            <a:spLocks/>
          </p:cNvSpPr>
          <p:nvPr/>
        </p:nvSpPr>
        <p:spPr>
          <a:xfrm>
            <a:off x="6234352" y="5644540"/>
            <a:ext cx="245744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0000"/>
              </a:lnSpc>
              <a:spcBef>
                <a:spcPct val="0"/>
              </a:spcBef>
              <a:defRPr/>
            </a:pPr>
            <a:r>
              <a:rPr lang="en-AU" sz="1000">
                <a:solidFill>
                  <a:schemeClr val="bg2">
                    <a:lumMod val="50000"/>
                  </a:schemeClr>
                </a:solidFill>
                <a:ea typeface="+mj-ea"/>
                <a:cs typeface="+mj-cs"/>
              </a:rPr>
              <a:t>Confidence in skills to improve digital accessibility</a:t>
            </a:r>
          </a:p>
          <a:p>
            <a:pPr algn="ctr" defTabSz="914400">
              <a:lnSpc>
                <a:spcPct val="100000"/>
              </a:lnSpc>
              <a:spcBef>
                <a:spcPct val="0"/>
              </a:spcBef>
              <a:defRPr/>
            </a:pPr>
            <a:r>
              <a:rPr kumimoji="0" lang="en-AU" sz="1000" i="0" u="none" strike="noStrike" kern="1200" cap="none" spc="0" normalizeH="0" baseline="0" noProof="0">
                <a:ln>
                  <a:noFill/>
                </a:ln>
                <a:solidFill>
                  <a:schemeClr val="bg2">
                    <a:lumMod val="50000"/>
                  </a:schemeClr>
                </a:solidFill>
                <a:effectLst/>
                <a:uLnTx/>
                <a:uFillTx/>
                <a:latin typeface="+mn-lt"/>
                <a:ea typeface="+mj-ea"/>
                <a:cs typeface="+mj-cs"/>
              </a:rPr>
              <a:t>(Nett: confident</a:t>
            </a:r>
            <a:r>
              <a:rPr lang="en-AU" sz="1000">
                <a:solidFill>
                  <a:schemeClr val="bg2">
                    <a:lumMod val="50000"/>
                  </a:schemeClr>
                </a:solidFill>
                <a:ea typeface="+mj-ea"/>
                <a:cs typeface="+mj-cs"/>
              </a:rPr>
              <a:t>)</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5" name="Rectangle: Rounded Corners 4">
            <a:extLst>
              <a:ext uri="{FF2B5EF4-FFF2-40B4-BE49-F238E27FC236}">
                <a16:creationId xmlns:a16="http://schemas.microsoft.com/office/drawing/2014/main" id="{34B267A7-1A3A-4ABD-C351-111965DFA72B}"/>
              </a:ext>
            </a:extLst>
          </p:cNvPr>
          <p:cNvSpPr/>
          <p:nvPr/>
        </p:nvSpPr>
        <p:spPr>
          <a:xfrm>
            <a:off x="7732590" y="2467281"/>
            <a:ext cx="340301" cy="180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endParaRPr lang="en-AU"/>
          </a:p>
        </p:txBody>
      </p:sp>
      <p:sp>
        <p:nvSpPr>
          <p:cNvPr id="8" name="Slide Number Placeholder 7">
            <a:extLst>
              <a:ext uri="{FF2B5EF4-FFF2-40B4-BE49-F238E27FC236}">
                <a16:creationId xmlns:a16="http://schemas.microsoft.com/office/drawing/2014/main" id="{8BAEFFBB-5D13-AEF6-E1C4-F86C235B4572}"/>
              </a:ext>
            </a:extLst>
          </p:cNvPr>
          <p:cNvSpPr>
            <a:spLocks noGrp="1"/>
          </p:cNvSpPr>
          <p:nvPr>
            <p:ph type="sldNum" sz="quarter" idx="12"/>
          </p:nvPr>
        </p:nvSpPr>
        <p:spPr/>
        <p:txBody>
          <a:bodyPr/>
          <a:lstStyle/>
          <a:p>
            <a:fld id="{C8AAD674-F59F-456A-92C2-B5D4B78A3ED8}" type="slidenum">
              <a:rPr lang="en-AU" smtClean="0"/>
              <a:pPr/>
              <a:t>53</a:t>
            </a:fld>
            <a:endParaRPr lang="en-AU"/>
          </a:p>
        </p:txBody>
      </p:sp>
    </p:spTree>
    <p:extLst>
      <p:ext uri="{BB962C8B-B14F-4D97-AF65-F5344CB8AC3E}">
        <p14:creationId xmlns:p14="http://schemas.microsoft.com/office/powerpoint/2010/main" val="285360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5F431-5DEB-96D5-FF25-4E8BCFE5F250}"/>
            </a:ext>
          </a:extLst>
        </p:cNvPr>
        <p:cNvGrpSpPr/>
        <p:nvPr/>
      </p:nvGrpSpPr>
      <p:grpSpPr>
        <a:xfrm>
          <a:off x="0" y="0"/>
          <a:ext cx="0" cy="0"/>
          <a:chOff x="0" y="0"/>
          <a:chExt cx="0" cy="0"/>
        </a:xfrm>
      </p:grpSpPr>
      <p:graphicFrame>
        <p:nvGraphicFramePr>
          <p:cNvPr id="2"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AB19B565-FCB1-520B-1093-8BF3BE4438E3}"/>
              </a:ext>
            </a:extLst>
          </p:cNvPr>
          <p:cNvGraphicFramePr>
            <a:graphicFrameLocks/>
          </p:cNvGraphicFramePr>
          <p:nvPr>
            <p:extLst>
              <p:ext uri="{D42A27DB-BD31-4B8C-83A1-F6EECF244321}">
                <p14:modId xmlns:p14="http://schemas.microsoft.com/office/powerpoint/2010/main" val="1018201246"/>
              </p:ext>
            </p:extLst>
          </p:nvPr>
        </p:nvGraphicFramePr>
        <p:xfrm>
          <a:off x="4766161" y="2209015"/>
          <a:ext cx="4864728" cy="3785035"/>
        </p:xfrm>
        <a:graphic>
          <a:graphicData uri="http://schemas.openxmlformats.org/drawingml/2006/chart">
            <c:chart xmlns:c="http://schemas.openxmlformats.org/drawingml/2006/chart" xmlns:r="http://schemas.openxmlformats.org/officeDocument/2006/relationships" r:id="rId4"/>
          </a:graphicData>
        </a:graphic>
      </p:graphicFrame>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E2DF305-C1B4-9F0E-E5BD-65775A280346}"/>
              </a:ext>
            </a:extLst>
          </p:cNvPr>
          <p:cNvSpPr txBox="1">
            <a:spLocks/>
          </p:cNvSpPr>
          <p:nvPr/>
        </p:nvSpPr>
        <p:spPr>
          <a:xfrm>
            <a:off x="342901" y="2588199"/>
            <a:ext cx="4481761" cy="36276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Monitor the accessibility of your organisation’s website/digital assets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FA20707-396E-5D15-5EC9-9472E7BBCE29}"/>
              </a:ext>
            </a:extLst>
          </p:cNvPr>
          <p:cNvSpPr txBox="1">
            <a:spLocks/>
          </p:cNvSpPr>
          <p:nvPr/>
        </p:nvSpPr>
        <p:spPr>
          <a:xfrm>
            <a:off x="342902" y="4408161"/>
            <a:ext cx="4349414" cy="38363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Take action to ensure all new content on your/your organisation’s website is accessible</a:t>
            </a:r>
          </a:p>
        </p:txBody>
      </p:sp>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4DCBFAA-B408-8EF6-34AA-87BD4E040165}"/>
              </a:ext>
            </a:extLst>
          </p:cNvPr>
          <p:cNvSpPr txBox="1">
            <a:spLocks/>
          </p:cNvSpPr>
          <p:nvPr/>
        </p:nvSpPr>
        <p:spPr>
          <a:xfrm>
            <a:off x="342901" y="3444037"/>
            <a:ext cx="4590045" cy="433357"/>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Commit to maintaining a high level of accessibility of your organisation's website/digital assets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12" name="TextBox 11">
            <a:extLst>
              <a:ext uri="{FF2B5EF4-FFF2-40B4-BE49-F238E27FC236}">
                <a16:creationId xmlns:a16="http://schemas.microsoft.com/office/drawing/2014/main" id="{6661F0CE-C90C-C305-15FD-E16C5CA616B4}"/>
              </a:ext>
            </a:extLst>
          </p:cNvPr>
          <p:cNvSpPr txBox="1"/>
          <p:nvPr>
            <p:custDataLst>
              <p:tags r:id="rId1"/>
            </p:custDataLst>
          </p:nvPr>
        </p:nvSpPr>
        <p:spPr>
          <a:xfrm>
            <a:off x="0" y="6573600"/>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dirty="0">
                <a:solidFill>
                  <a:schemeClr val="bg1">
                    <a:lumMod val="50000"/>
                  </a:schemeClr>
                </a:solidFill>
                <a:latin typeface="Calibri" panose="020F0502020204030204" pitchFamily="34" charset="0"/>
              </a:rPr>
              <a:t>Q. How likely are you/your organisation to do each of the following in the future to improve accessibility? Pre-course base n=174; Post-course base n=37</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3EA8B22-DECB-4E75-B43A-0B6762494924}"/>
              </a:ext>
            </a:extLst>
          </p:cNvPr>
          <p:cNvSpPr txBox="1">
            <a:spLocks/>
          </p:cNvSpPr>
          <p:nvPr/>
        </p:nvSpPr>
        <p:spPr>
          <a:xfrm>
            <a:off x="2825035" y="1678604"/>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0000"/>
              </a:lnSpc>
              <a:spcBef>
                <a:spcPct val="0"/>
              </a:spcBef>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How likely are you to do each of the following…</a:t>
            </a:r>
            <a:r>
              <a:rPr lang="en-AU" sz="1200" b="1">
                <a:solidFill>
                  <a:schemeClr val="bg2">
                    <a:lumMod val="50000"/>
                  </a:schemeClr>
                </a:solidFill>
                <a:ea typeface="+mj-ea"/>
                <a:cs typeface="+mj-cs"/>
              </a:rPr>
              <a:t> (Nett: likely)</a:t>
            </a:r>
            <a:endParaRPr kumimoji="0" lang="en-AU" sz="1200" b="1" i="0" u="none" strike="noStrike" kern="1200" cap="none" spc="0" normalizeH="0" baseline="0" noProof="0">
              <a:ln>
                <a:noFill/>
              </a:ln>
              <a:solidFill>
                <a:schemeClr val="bg2">
                  <a:lumMod val="50000"/>
                </a:schemeClr>
              </a:solidFill>
              <a:effectLst/>
              <a:uLnTx/>
              <a:uFillTx/>
              <a:latin typeface="+mn-lt"/>
              <a:ea typeface="+mj-ea"/>
              <a:cs typeface="+mj-cs"/>
            </a:endParaRPr>
          </a:p>
        </p:txBody>
      </p:sp>
      <p:grpSp>
        <p:nvGrpSpPr>
          <p:cNvPr id="14" name="Group 13">
            <a:extLst>
              <a:ext uri="{FF2B5EF4-FFF2-40B4-BE49-F238E27FC236}">
                <a16:creationId xmlns:a16="http://schemas.microsoft.com/office/drawing/2014/main" id="{EC25299A-9E10-1847-6D3F-5DF3A7DF9E86}"/>
              </a:ext>
            </a:extLst>
          </p:cNvPr>
          <p:cNvGrpSpPr/>
          <p:nvPr/>
        </p:nvGrpSpPr>
        <p:grpSpPr>
          <a:xfrm>
            <a:off x="4675531" y="6005595"/>
            <a:ext cx="1688414" cy="471291"/>
            <a:chOff x="10576115" y="5302176"/>
            <a:chExt cx="1688414" cy="471291"/>
          </a:xfrm>
        </p:grpSpPr>
        <p:sp>
          <p:nvSpPr>
            <p:cNvPr id="15" name="Rectangle 14">
              <a:extLst>
                <a:ext uri="{FF2B5EF4-FFF2-40B4-BE49-F238E27FC236}">
                  <a16:creationId xmlns:a16="http://schemas.microsoft.com/office/drawing/2014/main" id="{F7A2423F-FE5D-935E-0837-BD09CFA05C12}"/>
                </a:ext>
              </a:extLst>
            </p:cNvPr>
            <p:cNvSpPr/>
            <p:nvPr/>
          </p:nvSpPr>
          <p:spPr>
            <a:xfrm>
              <a:off x="10576115" y="5331942"/>
              <a:ext cx="151851" cy="171726"/>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6" name="TextBox 4">
              <a:extLst>
                <a:ext uri="{FF2B5EF4-FFF2-40B4-BE49-F238E27FC236}">
                  <a16:creationId xmlns:a16="http://schemas.microsoft.com/office/drawing/2014/main" id="{47D27D12-955E-8185-AF76-C4BE4D00FECB}"/>
                </a:ext>
              </a:extLst>
            </p:cNvPr>
            <p:cNvSpPr txBox="1"/>
            <p:nvPr/>
          </p:nvSpPr>
          <p:spPr>
            <a:xfrm>
              <a:off x="10742481" y="5302176"/>
              <a:ext cx="1522048"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Pre-course</a:t>
              </a:r>
            </a:p>
          </p:txBody>
        </p:sp>
      </p:grpSp>
      <p:grpSp>
        <p:nvGrpSpPr>
          <p:cNvPr id="17" name="Group 16">
            <a:extLst>
              <a:ext uri="{FF2B5EF4-FFF2-40B4-BE49-F238E27FC236}">
                <a16:creationId xmlns:a16="http://schemas.microsoft.com/office/drawing/2014/main" id="{32CDC430-1E9B-51C7-0C3D-028114D824A6}"/>
              </a:ext>
            </a:extLst>
          </p:cNvPr>
          <p:cNvGrpSpPr/>
          <p:nvPr/>
        </p:nvGrpSpPr>
        <p:grpSpPr>
          <a:xfrm>
            <a:off x="6181753" y="5999896"/>
            <a:ext cx="1910836" cy="471291"/>
            <a:chOff x="10576115" y="4977244"/>
            <a:chExt cx="1910836" cy="471291"/>
          </a:xfrm>
        </p:grpSpPr>
        <p:sp>
          <p:nvSpPr>
            <p:cNvPr id="18" name="Rectangle 17">
              <a:extLst>
                <a:ext uri="{FF2B5EF4-FFF2-40B4-BE49-F238E27FC236}">
                  <a16:creationId xmlns:a16="http://schemas.microsoft.com/office/drawing/2014/main" id="{3F0433AA-BFBF-56A3-F067-312E8B888350}"/>
                </a:ext>
              </a:extLst>
            </p:cNvPr>
            <p:cNvSpPr/>
            <p:nvPr/>
          </p:nvSpPr>
          <p:spPr>
            <a:xfrm>
              <a:off x="10576115" y="5007010"/>
              <a:ext cx="151851" cy="171726"/>
            </a:xfrm>
            <a:prstGeom prst="rect">
              <a:avLst/>
            </a:prstGeom>
            <a:solidFill>
              <a:schemeClr val="accent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FFFFFF"/>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FFFFFF"/>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FFFFFF"/>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FFFFFF"/>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FFFFFF"/>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FFFFFF"/>
                  </a:solidFill>
                  <a:latin typeface="Arial Nova"/>
                </a:defRPr>
              </a:lvl9pPr>
            </a:lstStyle>
            <a:p>
              <a:pPr algn="ctr"/>
              <a:endParaRPr lang="en-AU" err="1"/>
            </a:p>
          </p:txBody>
        </p:sp>
        <p:sp>
          <p:nvSpPr>
            <p:cNvPr id="19" name="TextBox 6">
              <a:extLst>
                <a:ext uri="{FF2B5EF4-FFF2-40B4-BE49-F238E27FC236}">
                  <a16:creationId xmlns:a16="http://schemas.microsoft.com/office/drawing/2014/main" id="{C3FF3812-2298-61C8-2B8C-D5C7B6FAD90C}"/>
                </a:ext>
              </a:extLst>
            </p:cNvPr>
            <p:cNvSpPr txBox="1"/>
            <p:nvPr/>
          </p:nvSpPr>
          <p:spPr>
            <a:xfrm>
              <a:off x="10742481" y="4977244"/>
              <a:ext cx="1744470" cy="471291"/>
            </a:xfrm>
            <a:prstGeom prst="rect">
              <a:avLst/>
            </a:prstGeom>
            <a:noFill/>
          </p:spPr>
          <p:txBody>
            <a:bodyPr wrap="square" lIns="36000" tIns="36000" rIns="36000" bIns="36000" rtlCol="0">
              <a:noAutofit/>
            </a:bodyPr>
            <a:lstStyle>
              <a:defPPr>
                <a:defRPr lang="en-US"/>
              </a:defPPr>
              <a:lvl1pPr marL="0" indent="0" algn="l" defTabSz="911202" rtl="0" eaLnBrk="1" latinLnBrk="0" hangingPunct="1">
                <a:lnSpc>
                  <a:spcPct val="120000"/>
                </a:lnSpc>
                <a:spcBef>
                  <a:spcPts val="900"/>
                </a:spcBef>
                <a:spcAft>
                  <a:spcPts val="0"/>
                </a:spcAft>
                <a:buFont typeface="Arial" panose="020B0604020202020204" pitchFamily="34" charset="0"/>
                <a:buNone/>
                <a:defRPr sz="1798" kern="1200">
                  <a:solidFill>
                    <a:srgbClr val="515154"/>
                  </a:solidFill>
                  <a:latin typeface="Arial Nova"/>
                </a:defRPr>
              </a:lvl1pPr>
              <a:lvl2pPr marL="0" indent="0" algn="l" defTabSz="911202" rtl="0" eaLnBrk="1" latinLnBrk="0" hangingPunct="1">
                <a:lnSpc>
                  <a:spcPct val="120000"/>
                </a:lnSpc>
                <a:spcBef>
                  <a:spcPts val="1400"/>
                </a:spcBef>
                <a:spcAft>
                  <a:spcPts val="0"/>
                </a:spcAft>
                <a:buFontTx/>
                <a:buNone/>
                <a:defRPr sz="1798" b="1" kern="1200">
                  <a:solidFill>
                    <a:srgbClr val="515154"/>
                  </a:solidFill>
                  <a:latin typeface="Arial Nova"/>
                </a:defRPr>
              </a:lvl2pPr>
              <a:lvl3pPr marL="431568" indent="-431568" algn="l" defTabSz="911202" rtl="0" eaLnBrk="1" latinLnBrk="0" hangingPunct="1">
                <a:lnSpc>
                  <a:spcPct val="120000"/>
                </a:lnSpc>
                <a:spcBef>
                  <a:spcPts val="900"/>
                </a:spcBef>
                <a:spcAft>
                  <a:spcPts val="0"/>
                </a:spcAft>
                <a:buClr>
                  <a:srgbClr val="F79433"/>
                </a:buClr>
                <a:buSzPct val="125000"/>
                <a:buFont typeface="Symbol" panose="05050102010706020507" pitchFamily="18" charset="2"/>
                <a:buChar char=""/>
                <a:defRPr sz="1798" kern="1200">
                  <a:solidFill>
                    <a:srgbClr val="515154"/>
                  </a:solidFill>
                  <a:latin typeface="Arial Nova"/>
                </a:defRPr>
              </a:lvl3pPr>
              <a:lvl4pPr marL="827172" indent="-396000" algn="l" defTabSz="911202" rtl="0" eaLnBrk="1" latinLnBrk="0" hangingPunct="1">
                <a:lnSpc>
                  <a:spcPct val="120000"/>
                </a:lnSpc>
                <a:spcBef>
                  <a:spcPts val="900"/>
                </a:spcBef>
                <a:spcAft>
                  <a:spcPts val="0"/>
                </a:spcAft>
                <a:buClr>
                  <a:srgbClr val="00A4E0"/>
                </a:buClr>
                <a:buSzPct val="110000"/>
                <a:buFont typeface="Symbol" panose="05050102010706020507" pitchFamily="18" charset="2"/>
                <a:buChar char=""/>
                <a:defRPr sz="1499" kern="1200">
                  <a:solidFill>
                    <a:srgbClr val="515154"/>
                  </a:solidFill>
                  <a:latin typeface="Arial Nova"/>
                </a:defRPr>
              </a:lvl4pPr>
              <a:lvl5pPr marL="1188000" indent="-396000" algn="l" defTabSz="911202" rtl="0" eaLnBrk="1" latinLnBrk="0" hangingPunct="1">
                <a:lnSpc>
                  <a:spcPct val="120000"/>
                </a:lnSpc>
                <a:spcBef>
                  <a:spcPts val="900"/>
                </a:spcBef>
                <a:spcAft>
                  <a:spcPts val="0"/>
                </a:spcAft>
                <a:buClr>
                  <a:srgbClr val="515154"/>
                </a:buClr>
                <a:buSzPct val="90000"/>
                <a:buFont typeface="Symbol" panose="05050102010706020507" pitchFamily="18" charset="2"/>
                <a:buChar char="·"/>
                <a:defRPr sz="1499" kern="1200">
                  <a:solidFill>
                    <a:srgbClr val="515154"/>
                  </a:solidFill>
                  <a:latin typeface="Arial Nova"/>
                </a:defRPr>
              </a:lvl5pPr>
              <a:lvl6pPr marL="2505806"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6pPr>
              <a:lvl7pPr marL="2961407"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7pPr>
              <a:lvl8pPr marL="3417008"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8pPr>
              <a:lvl9pPr marL="3872609" indent="-227801" algn="l" defTabSz="911202" rtl="0" eaLnBrk="1" latinLnBrk="0" hangingPunct="1">
                <a:lnSpc>
                  <a:spcPct val="90000"/>
                </a:lnSpc>
                <a:spcBef>
                  <a:spcPts val="499"/>
                </a:spcBef>
                <a:buFont typeface="Arial" panose="020B0604020202020204" pitchFamily="34" charset="0"/>
                <a:buChar char="•"/>
                <a:defRPr sz="1793" kern="1200">
                  <a:solidFill>
                    <a:srgbClr val="515154"/>
                  </a:solidFill>
                  <a:latin typeface="Arial Nova"/>
                </a:defRPr>
              </a:lvl9pPr>
            </a:lstStyle>
            <a:p>
              <a:pPr algn="l"/>
              <a:r>
                <a:rPr lang="en-AU" sz="1000"/>
                <a:t>Post-course</a:t>
              </a:r>
            </a:p>
          </p:txBody>
        </p:sp>
      </p:grpSp>
      <p:cxnSp>
        <p:nvCxnSpPr>
          <p:cNvPr id="7" name="Straight Connector 6">
            <a:extLst>
              <a:ext uri="{FF2B5EF4-FFF2-40B4-BE49-F238E27FC236}">
                <a16:creationId xmlns:a16="http://schemas.microsoft.com/office/drawing/2014/main" id="{7F46F7BB-C4B2-703F-0190-BD48CCBB185B}"/>
              </a:ext>
            </a:extLst>
          </p:cNvPr>
          <p:cNvCxnSpPr>
            <a:cxnSpLocks/>
          </p:cNvCxnSpPr>
          <p:nvPr/>
        </p:nvCxnSpPr>
        <p:spPr>
          <a:xfrm>
            <a:off x="304499" y="311285"/>
            <a:ext cx="0" cy="13013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CDDF9BF-ED82-EBB3-EDB4-DB8774A3BAE5}"/>
              </a:ext>
            </a:extLst>
          </p:cNvPr>
          <p:cNvSpPr txBox="1">
            <a:spLocks/>
          </p:cNvSpPr>
          <p:nvPr/>
        </p:nvSpPr>
        <p:spPr>
          <a:xfrm>
            <a:off x="350922" y="5210269"/>
            <a:ext cx="4349414" cy="383634"/>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Ensure relevant staff are trained to understand and implement accessibility principles on your organisation’s website/digital assets</a:t>
            </a:r>
          </a:p>
        </p:txBody>
      </p:sp>
      <p:sp>
        <p:nvSpPr>
          <p:cNvPr id="11" name="Content Placeholder 4">
            <a:extLst>
              <a:ext uri="{FF2B5EF4-FFF2-40B4-BE49-F238E27FC236}">
                <a16:creationId xmlns:a16="http://schemas.microsoft.com/office/drawing/2014/main" id="{69DE4825-8B33-2588-8F7F-D3C616260A0B}"/>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Despite strong improvements in knowledge and confidence, there was only improvement in one area of application of learning, with students in the course more likely to </a:t>
            </a:r>
            <a:r>
              <a:rPr lang="en-AU" sz="1200" i="1" dirty="0"/>
              <a:t>monitor the accessibility of their organisation’s digital assets</a:t>
            </a:r>
            <a:r>
              <a:rPr lang="en-AU" sz="1200" dirty="0"/>
              <a:t> after completing the course (92%), compared to at enrolment (87%). However, it should be noted that comparability in this area may be compromised by the low sample size of course graduates, combined with a high proportion of graduates (compared to enrolees) saying that the prompted applications of the course content were ‘not applicable’ to them.</a:t>
            </a:r>
          </a:p>
          <a:p>
            <a:pPr>
              <a:lnSpc>
                <a:spcPct val="100000"/>
              </a:lnSpc>
              <a:spcBef>
                <a:spcPts val="0"/>
              </a:spcBef>
              <a:spcAft>
                <a:spcPts val="900"/>
              </a:spcAft>
              <a:defRPr/>
            </a:pPr>
            <a:r>
              <a:rPr lang="en-AU" sz="1200" dirty="0"/>
              <a:t>If the course is to be continued/re-run, it is recommended that these indicators be revisited with a more representative sample of graduates.</a:t>
            </a:r>
          </a:p>
        </p:txBody>
      </p:sp>
      <p:sp>
        <p:nvSpPr>
          <p:cNvPr id="8" name="TextBox 7">
            <a:extLst>
              <a:ext uri="{FF2B5EF4-FFF2-40B4-BE49-F238E27FC236}">
                <a16:creationId xmlns:a16="http://schemas.microsoft.com/office/drawing/2014/main" id="{2CE0F152-9977-12C2-4D75-CB9917A50F1B}"/>
              </a:ext>
            </a:extLst>
          </p:cNvPr>
          <p:cNvSpPr txBox="1"/>
          <p:nvPr/>
        </p:nvSpPr>
        <p:spPr>
          <a:xfrm>
            <a:off x="9598230" y="2131046"/>
            <a:ext cx="2288969" cy="259751"/>
          </a:xfrm>
          <a:prstGeom prst="rect">
            <a:avLst/>
          </a:prstGeom>
          <a:noFill/>
        </p:spPr>
        <p:txBody>
          <a:bodyPr wrap="square">
            <a:spAutoFit/>
          </a:bodyPr>
          <a:lstStyle/>
          <a:p>
            <a:pPr algn="ctr"/>
            <a:r>
              <a:rPr lang="en-AU" sz="1000" b="1"/>
              <a:t>Not applicable</a:t>
            </a:r>
          </a:p>
        </p:txBody>
      </p:sp>
      <p:sp>
        <p:nvSpPr>
          <p:cNvPr id="10" name="TextBox 9">
            <a:extLst>
              <a:ext uri="{FF2B5EF4-FFF2-40B4-BE49-F238E27FC236}">
                <a16:creationId xmlns:a16="http://schemas.microsoft.com/office/drawing/2014/main" id="{709D971D-E31B-F8FB-F1DB-88B51C23E8E5}"/>
              </a:ext>
            </a:extLst>
          </p:cNvPr>
          <p:cNvSpPr txBox="1"/>
          <p:nvPr/>
        </p:nvSpPr>
        <p:spPr>
          <a:xfrm>
            <a:off x="9619015" y="2534391"/>
            <a:ext cx="2288969" cy="515526"/>
          </a:xfrm>
          <a:prstGeom prst="rect">
            <a:avLst/>
          </a:prstGeom>
          <a:noFill/>
        </p:spPr>
        <p:txBody>
          <a:bodyPr wrap="square">
            <a:spAutoFit/>
          </a:bodyPr>
          <a:lstStyle/>
          <a:p>
            <a:pPr algn="ctr">
              <a:lnSpc>
                <a:spcPct val="100000"/>
              </a:lnSpc>
            </a:pPr>
            <a:r>
              <a:rPr lang="en-AU" sz="1000" b="1"/>
              <a:t>2%</a:t>
            </a:r>
          </a:p>
          <a:p>
            <a:pPr algn="ctr">
              <a:lnSpc>
                <a:spcPct val="100000"/>
              </a:lnSpc>
            </a:pPr>
            <a:r>
              <a:rPr lang="en-AU" sz="1000" b="1"/>
              <a:t>5%</a:t>
            </a:r>
          </a:p>
        </p:txBody>
      </p:sp>
      <p:sp>
        <p:nvSpPr>
          <p:cNvPr id="20" name="TextBox 19">
            <a:extLst>
              <a:ext uri="{FF2B5EF4-FFF2-40B4-BE49-F238E27FC236}">
                <a16:creationId xmlns:a16="http://schemas.microsoft.com/office/drawing/2014/main" id="{4D1ED918-78C6-3A6D-7729-C2EAD9EDD5AE}"/>
              </a:ext>
            </a:extLst>
          </p:cNvPr>
          <p:cNvSpPr txBox="1"/>
          <p:nvPr/>
        </p:nvSpPr>
        <p:spPr>
          <a:xfrm>
            <a:off x="9619015" y="3411186"/>
            <a:ext cx="2288969" cy="515526"/>
          </a:xfrm>
          <a:prstGeom prst="rect">
            <a:avLst/>
          </a:prstGeom>
          <a:noFill/>
        </p:spPr>
        <p:txBody>
          <a:bodyPr wrap="square">
            <a:spAutoFit/>
          </a:bodyPr>
          <a:lstStyle/>
          <a:p>
            <a:pPr algn="ctr">
              <a:lnSpc>
                <a:spcPct val="100000"/>
              </a:lnSpc>
            </a:pPr>
            <a:r>
              <a:rPr lang="en-AU" sz="1000" b="1"/>
              <a:t>3%</a:t>
            </a:r>
          </a:p>
          <a:p>
            <a:pPr algn="ctr">
              <a:lnSpc>
                <a:spcPct val="100000"/>
              </a:lnSpc>
            </a:pPr>
            <a:r>
              <a:rPr lang="en-AU" sz="1000" b="1"/>
              <a:t>8%</a:t>
            </a:r>
          </a:p>
        </p:txBody>
      </p:sp>
      <p:sp>
        <p:nvSpPr>
          <p:cNvPr id="21" name="TextBox 20">
            <a:extLst>
              <a:ext uri="{FF2B5EF4-FFF2-40B4-BE49-F238E27FC236}">
                <a16:creationId xmlns:a16="http://schemas.microsoft.com/office/drawing/2014/main" id="{30603A33-6668-8DA0-14D1-8B6AE3667885}"/>
              </a:ext>
            </a:extLst>
          </p:cNvPr>
          <p:cNvSpPr txBox="1"/>
          <p:nvPr/>
        </p:nvSpPr>
        <p:spPr>
          <a:xfrm>
            <a:off x="9619015" y="4276105"/>
            <a:ext cx="2288969" cy="515526"/>
          </a:xfrm>
          <a:prstGeom prst="rect">
            <a:avLst/>
          </a:prstGeom>
          <a:noFill/>
        </p:spPr>
        <p:txBody>
          <a:bodyPr wrap="square">
            <a:spAutoFit/>
          </a:bodyPr>
          <a:lstStyle/>
          <a:p>
            <a:pPr algn="ctr">
              <a:lnSpc>
                <a:spcPct val="100000"/>
              </a:lnSpc>
            </a:pPr>
            <a:r>
              <a:rPr lang="en-AU" sz="1000" b="1"/>
              <a:t>2%</a:t>
            </a:r>
          </a:p>
          <a:p>
            <a:pPr algn="ctr">
              <a:lnSpc>
                <a:spcPct val="100000"/>
              </a:lnSpc>
            </a:pPr>
            <a:r>
              <a:rPr lang="en-AU" sz="1000" b="1"/>
              <a:t>11%</a:t>
            </a:r>
          </a:p>
        </p:txBody>
      </p:sp>
      <p:sp>
        <p:nvSpPr>
          <p:cNvPr id="22" name="TextBox 21">
            <a:extLst>
              <a:ext uri="{FF2B5EF4-FFF2-40B4-BE49-F238E27FC236}">
                <a16:creationId xmlns:a16="http://schemas.microsoft.com/office/drawing/2014/main" id="{6044F098-B899-8B0B-AF5C-E0D26DCD9E7A}"/>
              </a:ext>
            </a:extLst>
          </p:cNvPr>
          <p:cNvSpPr txBox="1"/>
          <p:nvPr/>
        </p:nvSpPr>
        <p:spPr>
          <a:xfrm>
            <a:off x="9619015" y="5164776"/>
            <a:ext cx="2288969" cy="515526"/>
          </a:xfrm>
          <a:prstGeom prst="rect">
            <a:avLst/>
          </a:prstGeom>
          <a:noFill/>
        </p:spPr>
        <p:txBody>
          <a:bodyPr wrap="square">
            <a:spAutoFit/>
          </a:bodyPr>
          <a:lstStyle/>
          <a:p>
            <a:pPr algn="ctr">
              <a:lnSpc>
                <a:spcPct val="100000"/>
              </a:lnSpc>
            </a:pPr>
            <a:r>
              <a:rPr lang="en-AU" sz="1000" b="1"/>
              <a:t>6%</a:t>
            </a:r>
          </a:p>
          <a:p>
            <a:pPr algn="ctr">
              <a:lnSpc>
                <a:spcPct val="100000"/>
              </a:lnSpc>
            </a:pPr>
            <a:r>
              <a:rPr lang="en-AU" sz="1000" b="1"/>
              <a:t>19%</a:t>
            </a:r>
          </a:p>
        </p:txBody>
      </p:sp>
    </p:spTree>
    <p:extLst>
      <p:ext uri="{BB962C8B-B14F-4D97-AF65-F5344CB8AC3E}">
        <p14:creationId xmlns:p14="http://schemas.microsoft.com/office/powerpoint/2010/main" val="2357316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7DFBE-87EC-50DF-2C79-E89A790A68FE}"/>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4180B4E5-065E-0EA3-5C8A-AF9B7541399E}"/>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a:t>When asked about the most valuable insight or skill gained from the course, those who had completed the course most commonly highlighted a better understanding of the technical elements of digital accessibility and how to make documents accessible. Other key themes included the practical demonstrations, improved understanding of the POUR principles and WCAGs, and increased awareness of legal obligations and the broader impact of digital accessibility. </a:t>
            </a:r>
          </a:p>
        </p:txBody>
      </p:sp>
      <p:cxnSp>
        <p:nvCxnSpPr>
          <p:cNvPr id="35" name="Straight Connector 34">
            <a:extLst>
              <a:ext uri="{FF2B5EF4-FFF2-40B4-BE49-F238E27FC236}">
                <a16:creationId xmlns:a16="http://schemas.microsoft.com/office/drawing/2014/main" id="{A0A3EFF2-85FF-4D2C-BF8A-168C110C8C00}"/>
              </a:ext>
            </a:extLst>
          </p:cNvPr>
          <p:cNvCxnSpPr>
            <a:cxnSpLocks/>
          </p:cNvCxnSpPr>
          <p:nvPr/>
        </p:nvCxnSpPr>
        <p:spPr>
          <a:xfrm>
            <a:off x="304499" y="453957"/>
            <a:ext cx="0" cy="9727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F16F66B-44F2-03F8-F556-99492C6A6EAB}"/>
              </a:ext>
            </a:extLst>
          </p:cNvPr>
          <p:cNvSpPr txBox="1"/>
          <p:nvPr>
            <p:custDataLst>
              <p:tags r:id="rId1"/>
            </p:custDataLst>
          </p:nvPr>
        </p:nvSpPr>
        <p:spPr>
          <a:xfrm>
            <a:off x="0" y="6575516"/>
            <a:ext cx="10920845" cy="355219"/>
          </a:xfrm>
          <a:prstGeom prst="rect">
            <a:avLst/>
          </a:prstGeom>
          <a:noFill/>
        </p:spPr>
        <p:txBody>
          <a:bodyPr vert="horz" wrap="square" lIns="36000" tIns="36000" rIns="36000" bIns="36000" rtlCol="0">
            <a:noAutofit/>
          </a:bodyPr>
          <a:lstStyle/>
          <a:p>
            <a:pPr lvl="1">
              <a:lnSpc>
                <a:spcPts val="900"/>
              </a:lnSpc>
              <a:spcBef>
                <a:spcPts val="0"/>
              </a:spcBef>
            </a:pPr>
            <a:r>
              <a:rPr lang="en-AU" sz="800" b="0">
                <a:solidFill>
                  <a:schemeClr val="bg1">
                    <a:lumMod val="50000"/>
                  </a:schemeClr>
                </a:solidFill>
                <a:latin typeface="Calibri" panose="020F0502020204030204" pitchFamily="34" charset="0"/>
              </a:rPr>
              <a:t>Q. What was the most valuable insight or skill you gained from this course? Base n=37</a:t>
            </a:r>
            <a:endParaRPr lang="en-AU" sz="800">
              <a:solidFill>
                <a:schemeClr val="bg1">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916DE6BD-F6BC-783A-483B-12645588807E}"/>
              </a:ext>
            </a:extLst>
          </p:cNvPr>
          <p:cNvSpPr txBox="1"/>
          <p:nvPr/>
        </p:nvSpPr>
        <p:spPr>
          <a:xfrm>
            <a:off x="6192883" y="2049236"/>
            <a:ext cx="5259815" cy="3616986"/>
          </a:xfrm>
          <a:prstGeom prst="rect">
            <a:avLst/>
          </a:prstGeom>
          <a:noFill/>
        </p:spPr>
        <p:txBody>
          <a:bodyPr wrap="square" lIns="36000" tIns="36000" rIns="36000" bIns="36000" rtlCol="0">
            <a:noAutofit/>
          </a:bodyPr>
          <a:lstStyle/>
          <a:p>
            <a:pPr algn="l"/>
            <a:r>
              <a:rPr lang="en-AU" sz="1100" i="1" dirty="0"/>
              <a:t>“The practical tips to ensure documents are accessible, as well as the break down of the WCAG into simple principles. I also really like the explanation of the difference between inclusive design, accessibility and universal design. Makes sense!”</a:t>
            </a:r>
          </a:p>
          <a:p>
            <a:pPr algn="l"/>
            <a:r>
              <a:rPr lang="en-AU" sz="1100" i="1" dirty="0"/>
              <a:t>“The overall lack of compliance of organisations, especially those providing services within the Disability sector. The examples, including challenges of the Sydney Olympics, were extremely insightful and show the lack of large organisations with considerable government support to comply to basic Human Rights”</a:t>
            </a:r>
          </a:p>
          <a:p>
            <a:pPr algn="l"/>
            <a:r>
              <a:rPr lang="en-AU" sz="1100" i="1" dirty="0"/>
              <a:t>“It was very useful to have screen recordings walking through how to correct accessibility issues in Word and Adobe Acrobat Pro. This helped explain the tag tree and how to edit elements”</a:t>
            </a:r>
          </a:p>
          <a:p>
            <a:pPr algn="l"/>
            <a:r>
              <a:rPr lang="en-AU" sz="1100" i="1" dirty="0"/>
              <a:t>“That a small amount of effort on my part, can have a huge impact on the accessibility of a document”</a:t>
            </a:r>
          </a:p>
          <a:p>
            <a:pPr algn="l"/>
            <a:r>
              <a:rPr lang="en-AU" sz="1100" i="1" dirty="0"/>
              <a:t>“That there is a legal obligation for employers/organisations to ensure that their content is accessible for disabled people.  Given that the tools are readily available it is extremely disappointing that possibly due to lack of knowledge, most organisations are failing at this obligation”</a:t>
            </a:r>
          </a:p>
        </p:txBody>
      </p:sp>
      <p:sp>
        <p:nvSpPr>
          <p:cNvPr id="18" name="Content Placeholder 4">
            <a:extLst>
              <a:ext uri="{FF2B5EF4-FFF2-40B4-BE49-F238E27FC236}">
                <a16:creationId xmlns:a16="http://schemas.microsoft.com/office/drawing/2014/main" id="{47754477-305D-AB03-38C6-B5C0AB376556}"/>
              </a:ext>
            </a:extLst>
          </p:cNvPr>
          <p:cNvSpPr txBox="1">
            <a:spLocks/>
          </p:cNvSpPr>
          <p:nvPr/>
        </p:nvSpPr>
        <p:spPr>
          <a:xfrm>
            <a:off x="6096000" y="1725102"/>
            <a:ext cx="5559665"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dirty="0">
                <a:effectLst/>
                <a:latin typeface="+mj-lt"/>
                <a:ea typeface="Times New Roman" panose="02020603050405020304" pitchFamily="18" charset="0"/>
                <a:cs typeface="Times New Roman" panose="02020603050405020304" pitchFamily="18" charset="0"/>
              </a:rPr>
              <a:t>IN THEIR </a:t>
            </a:r>
            <a:r>
              <a:rPr lang="en-GB" sz="1200" b="1" dirty="0">
                <a:solidFill>
                  <a:schemeClr val="accent4"/>
                </a:solidFill>
                <a:effectLst/>
                <a:latin typeface="+mj-lt"/>
                <a:ea typeface="Times New Roman" panose="02020603050405020304" pitchFamily="18" charset="0"/>
                <a:cs typeface="Times New Roman" panose="02020603050405020304" pitchFamily="18" charset="0"/>
              </a:rPr>
              <a:t>OWN WORDS – most valuable insights</a:t>
            </a:r>
          </a:p>
        </p:txBody>
      </p:sp>
      <p:grpSp>
        <p:nvGrpSpPr>
          <p:cNvPr id="11" name="Group 10">
            <a:extLst>
              <a:ext uri="{FF2B5EF4-FFF2-40B4-BE49-F238E27FC236}">
                <a16:creationId xmlns:a16="http://schemas.microsoft.com/office/drawing/2014/main" id="{8D039962-88DD-80E6-6852-0F23940E48F8}"/>
              </a:ext>
            </a:extLst>
          </p:cNvPr>
          <p:cNvGrpSpPr/>
          <p:nvPr/>
        </p:nvGrpSpPr>
        <p:grpSpPr>
          <a:xfrm>
            <a:off x="883090" y="2125365"/>
            <a:ext cx="6948158" cy="3742043"/>
            <a:chOff x="339892" y="2350782"/>
            <a:chExt cx="6438267" cy="3434382"/>
          </a:xfrm>
        </p:grpSpPr>
        <p:sp>
          <p:nvSpPr>
            <p:cNvPr id="5"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122A429-BDFF-0381-F146-ABEFB4A6FC56}"/>
                </a:ext>
              </a:extLst>
            </p:cNvPr>
            <p:cNvSpPr txBox="1">
              <a:spLocks/>
            </p:cNvSpPr>
            <p:nvPr/>
          </p:nvSpPr>
          <p:spPr>
            <a:xfrm>
              <a:off x="342901" y="2576479"/>
              <a:ext cx="2852971"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dirty="0">
                  <a:solidFill>
                    <a:schemeClr val="bg2">
                      <a:lumMod val="50000"/>
                    </a:schemeClr>
                  </a:solidFill>
                  <a:ea typeface="+mj-ea"/>
                  <a:cs typeface="+mj-cs"/>
                </a:rPr>
                <a:t>Understanding technical elements of digital accessibility</a:t>
              </a:r>
              <a:endParaRPr kumimoji="0" lang="en-AU" sz="1000" i="0" u="none" strike="noStrike" kern="1200" cap="none" spc="0" normalizeH="0" baseline="0" noProof="0" dirty="0">
                <a:ln>
                  <a:noFill/>
                </a:ln>
                <a:solidFill>
                  <a:schemeClr val="bg2">
                    <a:lumMod val="50000"/>
                  </a:schemeClr>
                </a:solidFill>
                <a:effectLst/>
                <a:uLnTx/>
                <a:uFillTx/>
                <a:latin typeface="+mn-lt"/>
                <a:ea typeface="+mj-ea"/>
                <a:cs typeface="+mj-cs"/>
              </a:endParaRPr>
            </a:p>
          </p:txBody>
        </p:sp>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3909E95-7491-D37A-B15E-46709629D6A7}"/>
                </a:ext>
              </a:extLst>
            </p:cNvPr>
            <p:cNvSpPr txBox="1">
              <a:spLocks/>
            </p:cNvSpPr>
            <p:nvPr/>
          </p:nvSpPr>
          <p:spPr>
            <a:xfrm>
              <a:off x="342902" y="3479633"/>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Practical explanations and demonstrations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graphicFrame>
          <p:nvGraphicFramePr>
            <p:cNvPr id="13"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5360134E-6924-F1D6-6D00-13561C4D60E8}"/>
                </a:ext>
              </a:extLst>
            </p:cNvPr>
            <p:cNvGraphicFramePr>
              <a:graphicFrameLocks/>
            </p:cNvGraphicFramePr>
            <p:nvPr>
              <p:extLst>
                <p:ext uri="{D42A27DB-BD31-4B8C-83A1-F6EECF244321}">
                  <p14:modId xmlns:p14="http://schemas.microsoft.com/office/powerpoint/2010/main" val="1907983312"/>
                </p:ext>
              </p:extLst>
            </p:nvPr>
          </p:nvGraphicFramePr>
          <p:xfrm>
            <a:off x="2907904" y="2350782"/>
            <a:ext cx="3870255" cy="3434382"/>
          </p:xfrm>
          <a:graphic>
            <a:graphicData uri="http://schemas.openxmlformats.org/drawingml/2006/chart">
              <c:chart xmlns:c="http://schemas.openxmlformats.org/drawingml/2006/chart" xmlns:r="http://schemas.openxmlformats.org/officeDocument/2006/relationships" r:id="rId4"/>
            </a:graphicData>
          </a:graphic>
        </p:graphicFrame>
        <p:sp>
          <p:nvSpPr>
            <p:cNvPr id="2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F1A6AFBA-584F-63F3-36DF-0B89F14F421B}"/>
                </a:ext>
              </a:extLst>
            </p:cNvPr>
            <p:cNvSpPr txBox="1">
              <a:spLocks/>
            </p:cNvSpPr>
            <p:nvPr/>
          </p:nvSpPr>
          <p:spPr>
            <a:xfrm>
              <a:off x="342902" y="3931210"/>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POUR Principles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68B792E-EE31-292F-796D-D5999D05259D}"/>
                </a:ext>
              </a:extLst>
            </p:cNvPr>
            <p:cNvSpPr txBox="1">
              <a:spLocks/>
            </p:cNvSpPr>
            <p:nvPr/>
          </p:nvSpPr>
          <p:spPr>
            <a:xfrm>
              <a:off x="344016" y="3028056"/>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Learning how to make documents accessible</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2AE46749-671B-0F3D-50C5-3C6E64963A2E}"/>
                </a:ext>
              </a:extLst>
            </p:cNvPr>
            <p:cNvSpPr txBox="1">
              <a:spLocks/>
            </p:cNvSpPr>
            <p:nvPr/>
          </p:nvSpPr>
          <p:spPr>
            <a:xfrm>
              <a:off x="341398" y="4382787"/>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Legal obligations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7"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A7B60AF3-9ED4-EC18-2EA2-E5ADE72C2D6F}"/>
                </a:ext>
              </a:extLst>
            </p:cNvPr>
            <p:cNvSpPr txBox="1">
              <a:spLocks/>
            </p:cNvSpPr>
            <p:nvPr/>
          </p:nvSpPr>
          <p:spPr>
            <a:xfrm>
              <a:off x="339892" y="4834364"/>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WCAGs</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sp>
          <p:nvSpPr>
            <p:cNvPr id="8"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06D8F959-C489-6C11-755F-F06CF10A4905}"/>
                </a:ext>
              </a:extLst>
            </p:cNvPr>
            <p:cNvSpPr txBox="1">
              <a:spLocks/>
            </p:cNvSpPr>
            <p:nvPr/>
          </p:nvSpPr>
          <p:spPr>
            <a:xfrm>
              <a:off x="347440" y="5285938"/>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The impact of digital accessibility </a:t>
              </a:r>
              <a:endParaRPr kumimoji="0" lang="en-AU" sz="1000" i="0" u="none" strike="noStrike" kern="1200" cap="none" spc="0" normalizeH="0" baseline="0" noProof="0">
                <a:ln>
                  <a:noFill/>
                </a:ln>
                <a:solidFill>
                  <a:schemeClr val="bg2">
                    <a:lumMod val="50000"/>
                  </a:schemeClr>
                </a:solidFill>
                <a:effectLst/>
                <a:uLnTx/>
                <a:uFillTx/>
                <a:latin typeface="+mn-lt"/>
                <a:ea typeface="+mj-ea"/>
                <a:cs typeface="+mj-cs"/>
              </a:endParaRPr>
            </a:p>
          </p:txBody>
        </p:sp>
      </p:grpSp>
      <p:sp>
        <p:nvSpPr>
          <p:cNvPr id="1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47C71EF6-9C00-49ED-CB8B-7392F7FDB480}"/>
              </a:ext>
            </a:extLst>
          </p:cNvPr>
          <p:cNvSpPr txBox="1">
            <a:spLocks/>
          </p:cNvSpPr>
          <p:nvPr/>
        </p:nvSpPr>
        <p:spPr>
          <a:xfrm>
            <a:off x="-67323" y="1643907"/>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rPr>
              <a:t>Most valuable insight or skill gained </a:t>
            </a:r>
            <a:r>
              <a:rPr lang="en-AU" sz="1200" b="1" dirty="0">
                <a:solidFill>
                  <a:schemeClr val="bg2">
                    <a:lumMod val="50000"/>
                  </a:schemeClr>
                </a:solidFill>
                <a:ea typeface="+mj-ea"/>
                <a:cs typeface="+mj-cs"/>
              </a:rPr>
              <a:t>from </a:t>
            </a:r>
            <a:r>
              <a:rPr kumimoji="0" lang="en-AU" sz="1200" b="1" i="0" u="none" strike="noStrike" kern="1200" cap="none" spc="0" normalizeH="0" baseline="0" noProof="0" dirty="0">
                <a:ln>
                  <a:noFill/>
                </a:ln>
                <a:solidFill>
                  <a:schemeClr val="bg2">
                    <a:lumMod val="50000"/>
                  </a:schemeClr>
                </a:solidFill>
                <a:effectLst/>
                <a:uLnTx/>
                <a:uFillTx/>
                <a:latin typeface="+mn-lt"/>
                <a:ea typeface="+mj-ea"/>
                <a:cs typeface="+mj-cs"/>
              </a:rPr>
              <a:t>the IDD course (Top 7)</a:t>
            </a:r>
          </a:p>
        </p:txBody>
      </p:sp>
      <p:sp>
        <p:nvSpPr>
          <p:cNvPr id="17" name="Slide Number Placeholder 16">
            <a:extLst>
              <a:ext uri="{FF2B5EF4-FFF2-40B4-BE49-F238E27FC236}">
                <a16:creationId xmlns:a16="http://schemas.microsoft.com/office/drawing/2014/main" id="{2A9E7A6A-D373-DA63-DBF7-F45882747009}"/>
              </a:ext>
            </a:extLst>
          </p:cNvPr>
          <p:cNvSpPr>
            <a:spLocks noGrp="1"/>
          </p:cNvSpPr>
          <p:nvPr>
            <p:ph type="sldNum" sz="quarter" idx="12"/>
          </p:nvPr>
        </p:nvSpPr>
        <p:spPr/>
        <p:txBody>
          <a:bodyPr/>
          <a:lstStyle/>
          <a:p>
            <a:fld id="{C8AAD674-F59F-456A-92C2-B5D4B78A3ED8}" type="slidenum">
              <a:rPr lang="en-AU" smtClean="0"/>
              <a:pPr/>
              <a:t>55</a:t>
            </a:fld>
            <a:endParaRPr lang="en-AU"/>
          </a:p>
        </p:txBody>
      </p:sp>
    </p:spTree>
    <p:extLst>
      <p:ext uri="{BB962C8B-B14F-4D97-AF65-F5344CB8AC3E}">
        <p14:creationId xmlns:p14="http://schemas.microsoft.com/office/powerpoint/2010/main" val="153232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D8D9E-5EE3-853A-72E2-D21695D80AD1}"/>
            </a:ext>
          </a:extLst>
        </p:cNvPr>
        <p:cNvGrpSpPr/>
        <p:nvPr/>
      </p:nvGrpSpPr>
      <p:grpSpPr>
        <a:xfrm>
          <a:off x="0" y="0"/>
          <a:ext cx="0" cy="0"/>
          <a:chOff x="0" y="0"/>
          <a:chExt cx="0" cy="0"/>
        </a:xfrm>
      </p:grpSpPr>
      <p:sp>
        <p:nvSpPr>
          <p:cNvPr id="28" name="Content Placeholder 4">
            <a:extLst>
              <a:ext uri="{FF2B5EF4-FFF2-40B4-BE49-F238E27FC236}">
                <a16:creationId xmlns:a16="http://schemas.microsoft.com/office/drawing/2014/main" id="{813EC208-AE62-E870-0BDC-6877B588C99F}"/>
              </a:ext>
            </a:extLst>
          </p:cNvPr>
          <p:cNvSpPr txBox="1">
            <a:spLocks/>
          </p:cNvSpPr>
          <p:nvPr/>
        </p:nvSpPr>
        <p:spPr>
          <a:xfrm>
            <a:off x="346062" y="218982"/>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endParaRPr lang="en-AU" sz="1200"/>
          </a:p>
        </p:txBody>
      </p:sp>
      <p:cxnSp>
        <p:nvCxnSpPr>
          <p:cNvPr id="35" name="Straight Connector 34">
            <a:extLst>
              <a:ext uri="{FF2B5EF4-FFF2-40B4-BE49-F238E27FC236}">
                <a16:creationId xmlns:a16="http://schemas.microsoft.com/office/drawing/2014/main" id="{9910EB83-F5A8-B51A-6291-06753873EF6B}"/>
              </a:ext>
            </a:extLst>
          </p:cNvPr>
          <p:cNvCxnSpPr>
            <a:cxnSpLocks/>
          </p:cNvCxnSpPr>
          <p:nvPr/>
        </p:nvCxnSpPr>
        <p:spPr>
          <a:xfrm>
            <a:off x="304499" y="164333"/>
            <a:ext cx="0" cy="14780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4">
            <a:extLst>
              <a:ext uri="{FF2B5EF4-FFF2-40B4-BE49-F238E27FC236}">
                <a16:creationId xmlns:a16="http://schemas.microsoft.com/office/drawing/2014/main" id="{F06ACC08-CDA2-6106-3E1F-B3A823F7861E}"/>
              </a:ext>
            </a:extLst>
          </p:cNvPr>
          <p:cNvSpPr txBox="1">
            <a:spLocks/>
          </p:cNvSpPr>
          <p:nvPr/>
        </p:nvSpPr>
        <p:spPr>
          <a:xfrm>
            <a:off x="6270840" y="1960174"/>
            <a:ext cx="4801704" cy="400263"/>
          </a:xfrm>
          <a:prstGeom prst="rect">
            <a:avLst/>
          </a:prstGeom>
        </p:spPr>
        <p:txBody>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lvl="1">
              <a:lnSpc>
                <a:spcPct val="100000"/>
              </a:lnSpc>
              <a:spcBef>
                <a:spcPts val="0"/>
              </a:spcBef>
              <a:spcAft>
                <a:spcPts val="900"/>
              </a:spcAft>
            </a:pPr>
            <a:r>
              <a:rPr lang="en-GB" sz="1200" b="1">
                <a:effectLst/>
                <a:latin typeface="+mj-lt"/>
                <a:ea typeface="Times New Roman" panose="02020603050405020304" pitchFamily="18" charset="0"/>
                <a:cs typeface="Times New Roman" panose="02020603050405020304" pitchFamily="18" charset="0"/>
              </a:rPr>
              <a:t>IN THEIR </a:t>
            </a:r>
            <a:r>
              <a:rPr lang="en-GB" sz="1200" b="1">
                <a:solidFill>
                  <a:schemeClr val="accent4"/>
                </a:solidFill>
                <a:effectLst/>
                <a:latin typeface="+mj-lt"/>
                <a:ea typeface="Times New Roman" panose="02020603050405020304" pitchFamily="18" charset="0"/>
                <a:cs typeface="Times New Roman" panose="02020603050405020304" pitchFamily="18" charset="0"/>
              </a:rPr>
              <a:t>OWN WORDS – what could be improved? </a:t>
            </a:r>
          </a:p>
        </p:txBody>
      </p:sp>
      <p:sp>
        <p:nvSpPr>
          <p:cNvPr id="3" name="TextBox 2">
            <a:extLst>
              <a:ext uri="{FF2B5EF4-FFF2-40B4-BE49-F238E27FC236}">
                <a16:creationId xmlns:a16="http://schemas.microsoft.com/office/drawing/2014/main" id="{20C0108C-78CE-ADCC-8101-2D1DC1AB5BB5}"/>
              </a:ext>
            </a:extLst>
          </p:cNvPr>
          <p:cNvSpPr txBox="1"/>
          <p:nvPr>
            <p:custDataLst>
              <p:tags r:id="rId1"/>
            </p:custDataLst>
          </p:nvPr>
        </p:nvSpPr>
        <p:spPr>
          <a:xfrm>
            <a:off x="0" y="6621776"/>
            <a:ext cx="10920845" cy="355219"/>
          </a:xfrm>
          <a:prstGeom prst="rect">
            <a:avLst/>
          </a:prstGeom>
          <a:noFill/>
        </p:spPr>
        <p:txBody>
          <a:bodyPr vert="horz" wrap="square" lIns="36000" tIns="36000" rIns="36000" bIns="36000" rtlCol="0">
            <a:noAutofit/>
          </a:bodyPr>
          <a:lstStyle/>
          <a:p>
            <a:pPr algn="l">
              <a:lnSpc>
                <a:spcPts val="900"/>
              </a:lnSpc>
              <a:spcBef>
                <a:spcPts val="0"/>
              </a:spcBef>
            </a:pPr>
            <a:r>
              <a:rPr lang="en-AU" sz="800" dirty="0">
                <a:solidFill>
                  <a:schemeClr val="bg1">
                    <a:lumMod val="50000"/>
                  </a:schemeClr>
                </a:solidFill>
                <a:latin typeface="Calibri" panose="020F0502020204030204" pitchFamily="34" charset="0"/>
              </a:rPr>
              <a:t>Q. What suggestions do you have for improving the course going forward? Base n=37</a:t>
            </a:r>
          </a:p>
        </p:txBody>
      </p:sp>
      <p:sp>
        <p:nvSpPr>
          <p:cNvPr id="8" name="Content Placeholder 4">
            <a:extLst>
              <a:ext uri="{FF2B5EF4-FFF2-40B4-BE49-F238E27FC236}">
                <a16:creationId xmlns:a16="http://schemas.microsoft.com/office/drawing/2014/main" id="{60F74C6A-5593-E368-2FD4-3115DCB301AD}"/>
              </a:ext>
            </a:extLst>
          </p:cNvPr>
          <p:cNvSpPr txBox="1">
            <a:spLocks/>
          </p:cNvSpPr>
          <p:nvPr/>
        </p:nvSpPr>
        <p:spPr>
          <a:xfrm>
            <a:off x="334963" y="201835"/>
            <a:ext cx="11541439" cy="1393603"/>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nSpc>
                <a:spcPct val="100000"/>
              </a:lnSpc>
              <a:spcBef>
                <a:spcPts val="0"/>
              </a:spcBef>
              <a:spcAft>
                <a:spcPts val="900"/>
              </a:spcAft>
              <a:defRPr/>
            </a:pPr>
            <a:r>
              <a:rPr lang="en-AU" sz="1200" dirty="0"/>
              <a:t>In terms of how the course could be improved in the future, half of those who completed the course did not make any suggestions for improvement or made positive comments about the content and delivery. </a:t>
            </a:r>
          </a:p>
          <a:p>
            <a:pPr>
              <a:lnSpc>
                <a:spcPct val="100000"/>
              </a:lnSpc>
              <a:spcBef>
                <a:spcPts val="0"/>
              </a:spcBef>
              <a:spcAft>
                <a:spcPts val="900"/>
              </a:spcAft>
              <a:defRPr/>
            </a:pPr>
            <a:r>
              <a:rPr lang="en-AU" sz="1200" dirty="0"/>
              <a:t>Among those who did suggest changes, these most frequently related to the videos used in the course, with several students commenting that they would like these to have been shorter and/or more engaging. Others also noted that the content was sometimes unclear or obscured in certain viewing modes. </a:t>
            </a:r>
          </a:p>
          <a:p>
            <a:pPr>
              <a:lnSpc>
                <a:spcPct val="100000"/>
              </a:lnSpc>
              <a:spcBef>
                <a:spcPts val="0"/>
              </a:spcBef>
              <a:spcAft>
                <a:spcPts val="900"/>
              </a:spcAft>
              <a:defRPr/>
            </a:pPr>
            <a:r>
              <a:rPr lang="en-AU" sz="1200" b="0" dirty="0"/>
              <a:t>There were also some requests for additional activities or hands-on practical tasks in the course, as well an increased focus on accessible language in the content.</a:t>
            </a:r>
          </a:p>
        </p:txBody>
      </p:sp>
      <p:graphicFrame>
        <p:nvGraphicFramePr>
          <p:cNvPr id="9" name="QC2  How would you rate your level of concern about each of the following side effects or complications of Strep A throat infection - Scarlet Fever" descr="05e2a165-9e5e-4718-aa14-27a33745d46b QC2  How would you rate your level of concern about each of the following side effects or complications of Strep A throat infection - Scarlet Fever">
            <a:extLst>
              <a:ext uri="{FF2B5EF4-FFF2-40B4-BE49-F238E27FC236}">
                <a16:creationId xmlns:a16="http://schemas.microsoft.com/office/drawing/2014/main" id="{F2366907-1649-CECF-BC14-9684759AC46F}"/>
              </a:ext>
            </a:extLst>
          </p:cNvPr>
          <p:cNvGraphicFramePr>
            <a:graphicFrameLocks/>
          </p:cNvGraphicFramePr>
          <p:nvPr>
            <p:extLst>
              <p:ext uri="{D42A27DB-BD31-4B8C-83A1-F6EECF244321}">
                <p14:modId xmlns:p14="http://schemas.microsoft.com/office/powerpoint/2010/main" val="468701042"/>
              </p:ext>
            </p:extLst>
          </p:nvPr>
        </p:nvGraphicFramePr>
        <p:xfrm>
          <a:off x="2773433" y="2097088"/>
          <a:ext cx="4991709" cy="4202912"/>
        </p:xfrm>
        <a:graphic>
          <a:graphicData uri="http://schemas.openxmlformats.org/drawingml/2006/chart">
            <c:chart xmlns:c="http://schemas.openxmlformats.org/drawingml/2006/chart" xmlns:r="http://schemas.openxmlformats.org/officeDocument/2006/relationships" r:id="rId3"/>
          </a:graphicData>
        </a:graphic>
      </p:graphicFrame>
      <p:sp>
        <p:nvSpPr>
          <p:cNvPr id="1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03FC7FB-AA6F-8566-33EB-C1B0D356FF6C}"/>
              </a:ext>
            </a:extLst>
          </p:cNvPr>
          <p:cNvSpPr txBox="1">
            <a:spLocks/>
          </p:cNvSpPr>
          <p:nvPr/>
        </p:nvSpPr>
        <p:spPr>
          <a:xfrm>
            <a:off x="333377" y="2391280"/>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Nothing/no suggestions/positive comments</a:t>
            </a:r>
          </a:p>
        </p:txBody>
      </p:sp>
      <p:sp>
        <p:nvSpPr>
          <p:cNvPr id="1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9CD3AFC6-18B9-E227-0A8C-2FEA6BE03DB6}"/>
              </a:ext>
            </a:extLst>
          </p:cNvPr>
          <p:cNvSpPr txBox="1">
            <a:spLocks/>
          </p:cNvSpPr>
          <p:nvPr/>
        </p:nvSpPr>
        <p:spPr>
          <a:xfrm>
            <a:off x="333377" y="2951484"/>
            <a:ext cx="2974779"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Make videos more engaging/shorter/more interactive/examples</a:t>
            </a:r>
          </a:p>
        </p:txBody>
      </p:sp>
      <p:sp>
        <p:nvSpPr>
          <p:cNvPr id="12"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1879C77A-3CE5-6DFC-65D5-6DC4D255916A}"/>
              </a:ext>
            </a:extLst>
          </p:cNvPr>
          <p:cNvSpPr txBox="1">
            <a:spLocks/>
          </p:cNvSpPr>
          <p:nvPr/>
        </p:nvSpPr>
        <p:spPr>
          <a:xfrm>
            <a:off x="333377" y="3508354"/>
            <a:ext cx="26193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Interaction tools with videos (keyboard, shortcuts) obscured content/were unclear</a:t>
            </a:r>
          </a:p>
        </p:txBody>
      </p:sp>
      <p:sp>
        <p:nvSpPr>
          <p:cNvPr id="13"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8F92BC82-6370-9F04-5404-B36AA011C638}"/>
              </a:ext>
            </a:extLst>
          </p:cNvPr>
          <p:cNvSpPr txBox="1">
            <a:spLocks/>
          </p:cNvSpPr>
          <p:nvPr/>
        </p:nvSpPr>
        <p:spPr>
          <a:xfrm>
            <a:off x="333377" y="4067457"/>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activities/practical/interactive tasks</a:t>
            </a:r>
          </a:p>
        </p:txBody>
      </p:sp>
      <p:sp>
        <p:nvSpPr>
          <p:cNvPr id="14"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3081F0EE-0BC7-BC9A-5D24-21792ACA7617}"/>
              </a:ext>
            </a:extLst>
          </p:cNvPr>
          <p:cNvSpPr txBox="1">
            <a:spLocks/>
          </p:cNvSpPr>
          <p:nvPr/>
        </p:nvSpPr>
        <p:spPr>
          <a:xfrm>
            <a:off x="333377" y="4618134"/>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More content about accessible language/ instructional text</a:t>
            </a:r>
          </a:p>
        </p:txBody>
      </p:sp>
      <p:sp>
        <p:nvSpPr>
          <p:cNvPr id="16"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E11A4A98-93AB-4F56-4B80-C561B2649911}"/>
              </a:ext>
            </a:extLst>
          </p:cNvPr>
          <p:cNvSpPr txBox="1">
            <a:spLocks/>
          </p:cNvSpPr>
          <p:nvPr/>
        </p:nvSpPr>
        <p:spPr>
          <a:xfrm>
            <a:off x="81835" y="1897679"/>
            <a:ext cx="6569176" cy="420639"/>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200" b="1" i="0" u="none" strike="noStrike" kern="1200" cap="none" spc="0" normalizeH="0" baseline="0" noProof="0">
                <a:ln>
                  <a:noFill/>
                </a:ln>
                <a:solidFill>
                  <a:schemeClr val="bg2">
                    <a:lumMod val="50000"/>
                  </a:schemeClr>
                </a:solidFill>
                <a:effectLst/>
                <a:uLnTx/>
                <a:uFillTx/>
                <a:latin typeface="+mn-lt"/>
                <a:ea typeface="+mj-ea"/>
                <a:cs typeface="+mj-cs"/>
              </a:rPr>
              <a:t>What could be improved about the IDD course?</a:t>
            </a:r>
          </a:p>
        </p:txBody>
      </p:sp>
      <p:sp>
        <p:nvSpPr>
          <p:cNvPr id="20"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6072C8C0-8040-8709-7A73-9CA832CB5AEC}"/>
              </a:ext>
            </a:extLst>
          </p:cNvPr>
          <p:cNvSpPr txBox="1">
            <a:spLocks/>
          </p:cNvSpPr>
          <p:nvPr/>
        </p:nvSpPr>
        <p:spPr>
          <a:xfrm>
            <a:off x="333377" y="5166597"/>
            <a:ext cx="4122058"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Elements not relevant to me/my work</a:t>
            </a:r>
          </a:p>
        </p:txBody>
      </p:sp>
      <p:sp>
        <p:nvSpPr>
          <p:cNvPr id="21" name="QA1. Approximately how many times in the last year has your child had a sore throat? title" descr="Title: 9d9f0fca-ed11-4479-8a31-c25ccde64c8e QA1. Approximately how many times in the last year has your child had a sore throat?">
            <a:extLst>
              <a:ext uri="{FF2B5EF4-FFF2-40B4-BE49-F238E27FC236}">
                <a16:creationId xmlns:a16="http://schemas.microsoft.com/office/drawing/2014/main" id="{5AAD7D5F-87F1-494B-C916-552C265E8758}"/>
              </a:ext>
            </a:extLst>
          </p:cNvPr>
          <p:cNvSpPr txBox="1">
            <a:spLocks/>
          </p:cNvSpPr>
          <p:nvPr/>
        </p:nvSpPr>
        <p:spPr>
          <a:xfrm>
            <a:off x="333377" y="5726799"/>
            <a:ext cx="2809873" cy="272758"/>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lnSpc>
                <a:spcPct val="100000"/>
              </a:lnSpc>
              <a:spcBef>
                <a:spcPct val="0"/>
              </a:spcBef>
              <a:defRPr/>
            </a:pPr>
            <a:r>
              <a:rPr lang="en-AU" sz="1000">
                <a:solidFill>
                  <a:schemeClr val="bg2">
                    <a:lumMod val="50000"/>
                  </a:schemeClr>
                </a:solidFill>
                <a:ea typeface="+mj-ea"/>
                <a:cs typeface="+mj-cs"/>
              </a:rPr>
              <a:t>Other</a:t>
            </a:r>
          </a:p>
        </p:txBody>
      </p:sp>
      <p:sp>
        <p:nvSpPr>
          <p:cNvPr id="5" name="TextBox 4">
            <a:extLst>
              <a:ext uri="{FF2B5EF4-FFF2-40B4-BE49-F238E27FC236}">
                <a16:creationId xmlns:a16="http://schemas.microsoft.com/office/drawing/2014/main" id="{49915B85-2329-4F09-22B0-778F02C3389A}"/>
              </a:ext>
            </a:extLst>
          </p:cNvPr>
          <p:cNvSpPr txBox="1"/>
          <p:nvPr/>
        </p:nvSpPr>
        <p:spPr>
          <a:xfrm>
            <a:off x="6339333" y="2238376"/>
            <a:ext cx="5199269" cy="3618258"/>
          </a:xfrm>
          <a:prstGeom prst="rect">
            <a:avLst/>
          </a:prstGeom>
          <a:noFill/>
        </p:spPr>
        <p:txBody>
          <a:bodyPr wrap="square" lIns="36000" tIns="36000" rIns="36000" bIns="36000" rtlCol="0">
            <a:noAutofit/>
          </a:bodyPr>
          <a:lstStyle/>
          <a:p>
            <a:r>
              <a:rPr lang="en-AU" sz="1100" i="1" dirty="0"/>
              <a:t>“Nil, think this was a great course and incredible marketing for the university.”</a:t>
            </a:r>
          </a:p>
          <a:p>
            <a:r>
              <a:rPr lang="en-AU" sz="1100" i="1" dirty="0"/>
              <a:t>“It was great as is.  Thanks for the opportunity to complete it.”</a:t>
            </a:r>
          </a:p>
          <a:p>
            <a:r>
              <a:rPr lang="en-AU" sz="1100" i="1" dirty="0"/>
              <a:t>“Perhaps the videos could be made into interactive videos to allow some time to pause, and knowledge check the information as it is delivered.”</a:t>
            </a:r>
          </a:p>
          <a:p>
            <a:r>
              <a:rPr lang="en-AU" sz="1100" i="1" dirty="0"/>
              <a:t>“When the instructor went through accessible word or pdf, I couldn't see their curser so </a:t>
            </a:r>
            <a:r>
              <a:rPr lang="en-AU" sz="1100" i="1" dirty="0" err="1"/>
              <a:t>i</a:t>
            </a:r>
            <a:r>
              <a:rPr lang="en-AU" sz="1100" i="1" dirty="0"/>
              <a:t> was unsure where some of the tabs were located.”</a:t>
            </a:r>
          </a:p>
          <a:p>
            <a:r>
              <a:rPr lang="en-AU" sz="1100" i="1" dirty="0"/>
              <a:t>“I prefer to watch videos in page (rather than full screen) and found that the controls covered faces and names of the teaching staff in this view.”</a:t>
            </a:r>
          </a:p>
          <a:p>
            <a:r>
              <a:rPr lang="en-AU" sz="1100" i="1" dirty="0"/>
              <a:t>“The videos were hard to follow at times as it was hard to see what was happening on the screen. I would have also loved some worked examples and step by step instructions to be able to refer back to.”</a:t>
            </a:r>
          </a:p>
          <a:p>
            <a:r>
              <a:rPr lang="en-AU" sz="1100" i="1" dirty="0"/>
              <a:t>“The video's that showed the PDF tools were very long and if I want to be successful, I'd need to watch them step by step as I did one, several times.”</a:t>
            </a:r>
          </a:p>
          <a:p>
            <a:r>
              <a:rPr lang="en-AU" sz="1100" i="1" dirty="0"/>
              <a:t>“Perhaps more of the activities where we download and test, practical tasks.”</a:t>
            </a:r>
          </a:p>
          <a:p>
            <a:r>
              <a:rPr lang="en-AU" sz="1100" i="1" dirty="0"/>
              <a:t>“More practical skills. I learn by doing.”</a:t>
            </a:r>
          </a:p>
          <a:p>
            <a:pPr algn="l"/>
            <a:endParaRPr lang="en-AU" sz="1000" b="1" i="1" dirty="0"/>
          </a:p>
          <a:p>
            <a:pPr algn="l"/>
            <a:endParaRPr lang="en-AU" sz="1000" i="1" dirty="0"/>
          </a:p>
          <a:p>
            <a:pPr algn="l"/>
            <a:endParaRPr lang="en-AU" sz="1000" i="1" dirty="0"/>
          </a:p>
        </p:txBody>
      </p:sp>
      <p:sp>
        <p:nvSpPr>
          <p:cNvPr id="4" name="Slide Number Placeholder 3">
            <a:extLst>
              <a:ext uri="{FF2B5EF4-FFF2-40B4-BE49-F238E27FC236}">
                <a16:creationId xmlns:a16="http://schemas.microsoft.com/office/drawing/2014/main" id="{244D0925-32A9-F76F-AB5C-B7C9F1295686}"/>
              </a:ext>
            </a:extLst>
          </p:cNvPr>
          <p:cNvSpPr>
            <a:spLocks noGrp="1"/>
          </p:cNvSpPr>
          <p:nvPr>
            <p:ph type="sldNum" sz="quarter" idx="12"/>
          </p:nvPr>
        </p:nvSpPr>
        <p:spPr/>
        <p:txBody>
          <a:bodyPr/>
          <a:lstStyle/>
          <a:p>
            <a:fld id="{C8AAD674-F59F-456A-92C2-B5D4B78A3ED8}" type="slidenum">
              <a:rPr lang="en-AU" smtClean="0"/>
              <a:pPr/>
              <a:t>56</a:t>
            </a:fld>
            <a:endParaRPr lang="en-AU"/>
          </a:p>
        </p:txBody>
      </p:sp>
    </p:spTree>
    <p:extLst>
      <p:ext uri="{BB962C8B-B14F-4D97-AF65-F5344CB8AC3E}">
        <p14:creationId xmlns:p14="http://schemas.microsoft.com/office/powerpoint/2010/main" val="69625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2F992E-BC0D-54BE-E3F2-980E28526D96}"/>
              </a:ext>
            </a:extLst>
          </p:cNvPr>
          <p:cNvSpPr/>
          <p:nvPr/>
        </p:nvSpPr>
        <p:spPr>
          <a:xfrm rot="10800000" flipH="1">
            <a:off x="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74E6B3E0-22EC-9BC1-F15D-27B9420F7FB7}"/>
              </a:ext>
            </a:extLst>
          </p:cNvPr>
          <p:cNvSpPr txBox="1">
            <a:spLocks/>
          </p:cNvSpPr>
          <p:nvPr/>
        </p:nvSpPr>
        <p:spPr>
          <a:xfrm>
            <a:off x="1144221" y="2251137"/>
            <a:ext cx="6990129" cy="2216088"/>
          </a:xfrm>
          <a:prstGeom prst="rect">
            <a:avLst/>
          </a:prstGeom>
          <a:solidFill>
            <a:schemeClr val="tx2"/>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a typeface="Times New Roman" panose="02020603050405020304" pitchFamily="18" charset="0"/>
                <a:cs typeface="Times New Roman" panose="02020603050405020304" pitchFamily="18" charset="0"/>
              </a:rPr>
              <a:t>Findings and recommendations</a:t>
            </a:r>
            <a:endParaRPr lang="en-US" sz="2400" b="1"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554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42470-2307-1773-D7C7-4DDE38D5D0C2}"/>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ADDA6CA-44AB-C4AC-F93F-F362E78484F1}"/>
              </a:ext>
            </a:extLst>
          </p:cNvPr>
          <p:cNvSpPr>
            <a:spLocks noGrp="1"/>
          </p:cNvSpPr>
          <p:nvPr>
            <p:ph idx="1"/>
          </p:nvPr>
        </p:nvSpPr>
        <p:spPr>
          <a:xfrm>
            <a:off x="346074" y="1457722"/>
            <a:ext cx="11284272" cy="3780000"/>
          </a:xfrm>
        </p:spPr>
        <p:txBody>
          <a:bodyPr>
            <a:noAutofit/>
          </a:bodyPr>
          <a:lstStyle/>
          <a:p>
            <a:pPr>
              <a:lnSpc>
                <a:spcPct val="110000"/>
              </a:lnSpc>
            </a:pPr>
            <a:r>
              <a:rPr lang="en-AU" sz="1200" b="1" dirty="0">
                <a:solidFill>
                  <a:schemeClr val="tx2"/>
                </a:solidFill>
              </a:rPr>
              <a:t>Part 1: Program logic workshop summary</a:t>
            </a:r>
            <a:endParaRPr lang="en-AU" sz="1200" dirty="0">
              <a:solidFill>
                <a:schemeClr val="tx2"/>
              </a:solidFill>
            </a:endParaRPr>
          </a:p>
          <a:p>
            <a:pPr marL="171450" indent="-171450">
              <a:lnSpc>
                <a:spcPct val="110000"/>
              </a:lnSpc>
              <a:buFont typeface="Arial" panose="020B0604020202020204" pitchFamily="34" charset="0"/>
              <a:buChar char="•"/>
            </a:pPr>
            <a:endParaRPr lang="en-AU" sz="1200" dirty="0"/>
          </a:p>
          <a:p>
            <a:pPr marL="171450" indent="-171450">
              <a:lnSpc>
                <a:spcPct val="110000"/>
              </a:lnSpc>
              <a:buFont typeface="Arial" panose="020B0604020202020204" pitchFamily="34" charset="0"/>
              <a:buChar char="•"/>
            </a:pPr>
            <a:r>
              <a:rPr lang="en-AU" sz="1200" dirty="0"/>
              <a:t>Upon receipt of funding approval from the Department of Communities WA, The BCC recommended all parties come together to clearly define the purpose of the project, and to identify clear program goals and measures. The program logic workshop provided excellent foundations upon which to build the evaluation plan. However, it may have provided more value had it been used to help shape the funding application itself. </a:t>
            </a:r>
          </a:p>
          <a:p>
            <a:pPr marL="171450" indent="-171450">
              <a:lnSpc>
                <a:spcPct val="110000"/>
              </a:lnSpc>
              <a:buFont typeface="Arial" panose="020B0604020202020204" pitchFamily="34" charset="0"/>
              <a:buChar char="•"/>
            </a:pPr>
            <a:r>
              <a:rPr lang="en-AU" sz="1200" dirty="0"/>
              <a:t>The theory of change articulated for the project in this workshop was </a:t>
            </a:r>
            <a:r>
              <a:rPr lang="en-AU" sz="1200" i="1" dirty="0"/>
              <a:t>“We will achieve an increase in the number of organisations that have implemented and are committed to maintaining digital accessibility</a:t>
            </a:r>
            <a:r>
              <a:rPr lang="en-AU" sz="1200" i="1" dirty="0">
                <a:solidFill>
                  <a:schemeClr val="accent4"/>
                </a:solidFill>
              </a:rPr>
              <a:t> </a:t>
            </a:r>
            <a:r>
              <a:rPr lang="en-AU" sz="1200" i="1" dirty="0"/>
              <a:t>by addressing a lack of understanding, commitment and capability to implement accessibility principles</a:t>
            </a:r>
            <a:r>
              <a:rPr lang="en-AU" sz="1200" i="1" dirty="0">
                <a:solidFill>
                  <a:schemeClr val="accent1"/>
                </a:solidFill>
              </a:rPr>
              <a:t> </a:t>
            </a:r>
            <a:r>
              <a:rPr lang="en-AU" sz="1200" i="1" dirty="0"/>
              <a:t>through engaging with and training organisations to make their digital assets accessible</a:t>
            </a:r>
            <a:r>
              <a:rPr lang="en-AU" sz="1200" b="1" i="1" dirty="0"/>
              <a:t>”. </a:t>
            </a:r>
            <a:r>
              <a:rPr lang="en-AU" sz="1200" dirty="0"/>
              <a:t>Working with key stakeholders, including DoC, to develop the theory of change was valuable because it contributed to a shared understanding of project direction, and desired outcomes.</a:t>
            </a:r>
            <a:endParaRPr lang="en-AU" sz="1200" dirty="0">
              <a:solidFill>
                <a:schemeClr val="accent3"/>
              </a:solidFill>
            </a:endParaRPr>
          </a:p>
          <a:p>
            <a:pPr>
              <a:lnSpc>
                <a:spcPct val="110000"/>
              </a:lnSpc>
            </a:pPr>
            <a:endParaRPr lang="en-AU" sz="1200" dirty="0"/>
          </a:p>
        </p:txBody>
      </p:sp>
      <p:sp>
        <p:nvSpPr>
          <p:cNvPr id="6" name="Content Placeholder 4">
            <a:extLst>
              <a:ext uri="{FF2B5EF4-FFF2-40B4-BE49-F238E27FC236}">
                <a16:creationId xmlns:a16="http://schemas.microsoft.com/office/drawing/2014/main" id="{5703F4CA-C985-1114-5A2A-7836CD23BFA4}"/>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7" name="Straight Connector 6">
            <a:extLst>
              <a:ext uri="{FF2B5EF4-FFF2-40B4-BE49-F238E27FC236}">
                <a16:creationId xmlns:a16="http://schemas.microsoft.com/office/drawing/2014/main" id="{AA6373EF-6B10-FCD6-3953-8C4CA9B6B5C7}"/>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7FDF591-7DBA-77D0-2002-B35CA22A7838}"/>
              </a:ext>
            </a:extLst>
          </p:cNvPr>
          <p:cNvSpPr>
            <a:spLocks noGrp="1"/>
          </p:cNvSpPr>
          <p:nvPr>
            <p:ph type="sldNum" sz="quarter" idx="12"/>
          </p:nvPr>
        </p:nvSpPr>
        <p:spPr/>
        <p:txBody>
          <a:bodyPr/>
          <a:lstStyle/>
          <a:p>
            <a:fld id="{C8AAD674-F59F-456A-92C2-B5D4B78A3ED8}" type="slidenum">
              <a:rPr lang="en-AU" smtClean="0"/>
              <a:pPr/>
              <a:t>58</a:t>
            </a:fld>
            <a:endParaRPr lang="en-AU"/>
          </a:p>
        </p:txBody>
      </p:sp>
    </p:spTree>
    <p:extLst>
      <p:ext uri="{BB962C8B-B14F-4D97-AF65-F5344CB8AC3E}">
        <p14:creationId xmlns:p14="http://schemas.microsoft.com/office/powerpoint/2010/main" val="516706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9CDF-A05E-E5CC-3CA4-12A42948B5DD}"/>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880105C-F708-2054-0C0C-3877CF9C58EE}"/>
              </a:ext>
            </a:extLst>
          </p:cNvPr>
          <p:cNvSpPr>
            <a:spLocks noGrp="1"/>
          </p:cNvSpPr>
          <p:nvPr>
            <p:ph idx="1"/>
          </p:nvPr>
        </p:nvSpPr>
        <p:spPr>
          <a:xfrm>
            <a:off x="346074" y="1457722"/>
            <a:ext cx="11284272" cy="3780000"/>
          </a:xfrm>
        </p:spPr>
        <p:txBody>
          <a:bodyPr>
            <a:noAutofit/>
          </a:bodyPr>
          <a:lstStyle/>
          <a:p>
            <a:pPr>
              <a:lnSpc>
                <a:spcPct val="110000"/>
              </a:lnSpc>
            </a:pPr>
            <a:r>
              <a:rPr lang="en-AU" sz="1200" b="1" dirty="0">
                <a:solidFill>
                  <a:schemeClr val="tx2"/>
                </a:solidFill>
              </a:rPr>
              <a:t>Part 2: Audit-to-Implementation Roadmaps summary</a:t>
            </a:r>
          </a:p>
          <a:p>
            <a:pPr marL="171450" indent="-171450">
              <a:lnSpc>
                <a:spcPct val="110000"/>
              </a:lnSpc>
              <a:buFont typeface="Arial" panose="020B0604020202020204" pitchFamily="34" charset="0"/>
              <a:buChar char="•"/>
            </a:pPr>
            <a:r>
              <a:rPr lang="en-AU" sz="1200" dirty="0"/>
              <a:t>Representatives from organisations that took part in CFA’s audit process almost universally felt it to be informative and that it provided clear guidance about how to increase their digital accessibility.</a:t>
            </a:r>
          </a:p>
          <a:p>
            <a:pPr marL="171450" indent="-171450">
              <a:lnSpc>
                <a:spcPct val="110000"/>
              </a:lnSpc>
              <a:buFont typeface="Arial" panose="020B0604020202020204" pitchFamily="34" charset="0"/>
              <a:buChar char="•"/>
            </a:pPr>
            <a:r>
              <a:rPr lang="en-AU" sz="1200" dirty="0"/>
              <a:t>The positive impacts of the process were evident in substantive gains in knowledge about digital accessibility and confidence to improve the digital accessibility of organisations’ websites.</a:t>
            </a:r>
          </a:p>
          <a:p>
            <a:pPr marL="171450" indent="-171450">
              <a:lnSpc>
                <a:spcPct val="110000"/>
              </a:lnSpc>
              <a:buFont typeface="Arial" panose="020B0604020202020204" pitchFamily="34" charset="0"/>
              <a:buChar char="•"/>
            </a:pPr>
            <a:r>
              <a:rPr lang="en-AU" sz="1200" dirty="0"/>
              <a:t>Participants in the audit process also showed a significant increase in the proportion of their organisation’s website that was accessible after having the opportunity to implement the actions indicated by their roadmap.</a:t>
            </a:r>
          </a:p>
          <a:p>
            <a:pPr marL="171450" indent="-171450">
              <a:lnSpc>
                <a:spcPct val="110000"/>
              </a:lnSpc>
              <a:buFont typeface="Arial" panose="020B0604020202020204" pitchFamily="34" charset="0"/>
              <a:buChar char="•"/>
            </a:pPr>
            <a:r>
              <a:rPr lang="en-AU" sz="1200" dirty="0"/>
              <a:t>Despite very positive indications in participants’ knowledge and confidence, there was not a similar gain the extent to which organisation representatives felt able to commit to maintaining high levels of accessibility, or to ensure that all new content would be accessible. Participants noted that they felt particularly challenged in this area by limited capacity and resources to dedicate to accessibility.</a:t>
            </a:r>
          </a:p>
          <a:p>
            <a:pPr marL="171450" indent="-171450">
              <a:lnSpc>
                <a:spcPct val="110000"/>
              </a:lnSpc>
              <a:buFont typeface="Arial" panose="020B0604020202020204" pitchFamily="34" charset="0"/>
              <a:buChar char="•"/>
            </a:pPr>
            <a:r>
              <a:rPr lang="en-AU" sz="1200" dirty="0"/>
              <a:t>Following completion of the audit process, more than 90% of respondents believed that website accessibility is </a:t>
            </a:r>
            <a:r>
              <a:rPr lang="en-AU" sz="1200" i="1" dirty="0"/>
              <a:t>important</a:t>
            </a:r>
            <a:r>
              <a:rPr lang="en-AU" sz="1200" dirty="0"/>
              <a:t>, showed very high levels of </a:t>
            </a:r>
            <a:r>
              <a:rPr lang="en-AU" sz="1200" i="1" dirty="0"/>
              <a:t>satisfaction</a:t>
            </a:r>
            <a:r>
              <a:rPr lang="en-AU" sz="1200" dirty="0"/>
              <a:t> with the audit process, and were almost universally likely to </a:t>
            </a:r>
            <a:r>
              <a:rPr lang="en-AU" sz="1200" i="1" dirty="0"/>
              <a:t>recommend</a:t>
            </a:r>
            <a:r>
              <a:rPr lang="en-AU" sz="1200" dirty="0"/>
              <a:t> the audit process to other organisations.</a:t>
            </a:r>
          </a:p>
          <a:p>
            <a:pPr marL="171450" indent="-171450">
              <a:lnSpc>
                <a:spcPct val="110000"/>
              </a:lnSpc>
              <a:buFont typeface="Arial" panose="020B0604020202020204" pitchFamily="34" charset="0"/>
              <a:buChar char="•"/>
            </a:pPr>
            <a:r>
              <a:rPr lang="en-AU" sz="1200" dirty="0"/>
              <a:t>In terms of how the audit and roadmap processes could be improved in the future, many participants felt the process and outputs were already highly satisfactory, however, there were some suggestions that the recommendations and actions in the roadmap could be made </a:t>
            </a:r>
            <a:r>
              <a:rPr lang="en-AU" sz="1200" i="1" dirty="0"/>
              <a:t>simpler to understand </a:t>
            </a:r>
            <a:r>
              <a:rPr lang="en-AU" sz="1200" dirty="0"/>
              <a:t>for lay-people and a desire for </a:t>
            </a:r>
            <a:r>
              <a:rPr lang="en-AU" sz="1200" i="1" dirty="0"/>
              <a:t>benchmarking</a:t>
            </a:r>
            <a:r>
              <a:rPr lang="en-AU" sz="1200" dirty="0"/>
              <a:t> of results to enable understanding and comparability. A small number of participants encountered some delay in receiving their audit and therefore suggested an </a:t>
            </a:r>
            <a:r>
              <a:rPr lang="en-AU" sz="1200" i="1" dirty="0"/>
              <a:t>improvement in communication and timeliness</a:t>
            </a:r>
            <a:r>
              <a:rPr lang="en-AU" sz="1200" dirty="0"/>
              <a:t>.</a:t>
            </a:r>
          </a:p>
          <a:p>
            <a:pPr marL="171450" indent="-171450">
              <a:lnSpc>
                <a:spcPct val="110000"/>
              </a:lnSpc>
              <a:buFont typeface="Arial" panose="020B0604020202020204" pitchFamily="34" charset="0"/>
              <a:buChar char="•"/>
            </a:pPr>
            <a:r>
              <a:rPr lang="en-AU" sz="1200" b="0" dirty="0"/>
              <a:t>Overall, participants sentiments towards the audit process were overwhelmingly positive, with many grateful for the opportunity to participate in the process free of cost due to the support of the Department of Communities WA grant.</a:t>
            </a:r>
          </a:p>
          <a:p>
            <a:pPr>
              <a:lnSpc>
                <a:spcPct val="110000"/>
              </a:lnSpc>
            </a:pPr>
            <a:endParaRPr lang="en-AU" sz="1200" dirty="0"/>
          </a:p>
        </p:txBody>
      </p:sp>
      <p:sp>
        <p:nvSpPr>
          <p:cNvPr id="7" name="Content Placeholder 4">
            <a:extLst>
              <a:ext uri="{FF2B5EF4-FFF2-40B4-BE49-F238E27FC236}">
                <a16:creationId xmlns:a16="http://schemas.microsoft.com/office/drawing/2014/main" id="{FB45D959-084C-4D42-D3B7-6B95B2E12843}"/>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8" name="Straight Connector 7">
            <a:extLst>
              <a:ext uri="{FF2B5EF4-FFF2-40B4-BE49-F238E27FC236}">
                <a16:creationId xmlns:a16="http://schemas.microsoft.com/office/drawing/2014/main" id="{445C6D14-B214-DE38-DACD-70E1976D6D13}"/>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195777BB-1BF0-2A99-FBF7-9FE13A9E5881}"/>
              </a:ext>
            </a:extLst>
          </p:cNvPr>
          <p:cNvSpPr>
            <a:spLocks noGrp="1"/>
          </p:cNvSpPr>
          <p:nvPr>
            <p:ph type="sldNum" sz="quarter" idx="12"/>
          </p:nvPr>
        </p:nvSpPr>
        <p:spPr/>
        <p:txBody>
          <a:bodyPr/>
          <a:lstStyle/>
          <a:p>
            <a:fld id="{C8AAD674-F59F-456A-92C2-B5D4B78A3ED8}" type="slidenum">
              <a:rPr lang="en-AU" smtClean="0"/>
              <a:pPr/>
              <a:t>59</a:t>
            </a:fld>
            <a:endParaRPr lang="en-AU"/>
          </a:p>
        </p:txBody>
      </p:sp>
    </p:spTree>
    <p:extLst>
      <p:ext uri="{BB962C8B-B14F-4D97-AF65-F5344CB8AC3E}">
        <p14:creationId xmlns:p14="http://schemas.microsoft.com/office/powerpoint/2010/main" val="1759428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206AF-9487-2F9A-1409-C45024102F0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5CEF8D3E-9415-5276-CA33-0047254C388C}"/>
              </a:ext>
            </a:extLst>
          </p:cNvPr>
          <p:cNvSpPr/>
          <p:nvPr/>
        </p:nvSpPr>
        <p:spPr>
          <a:xfrm rot="10800000" flipH="1">
            <a:off x="314325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5EFC78EE-B749-11A8-14EE-08C9D6CB9C6D}"/>
              </a:ext>
            </a:extLst>
          </p:cNvPr>
          <p:cNvSpPr txBox="1">
            <a:spLocks/>
          </p:cNvSpPr>
          <p:nvPr/>
        </p:nvSpPr>
        <p:spPr>
          <a:xfrm>
            <a:off x="3811221" y="225113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a:solidFill>
                  <a:schemeClr val="bg1"/>
                </a:solidFill>
                <a:ea typeface="Times New Roman" panose="02020603050405020304" pitchFamily="18" charset="0"/>
                <a:cs typeface="Times New Roman" panose="02020603050405020304" pitchFamily="18" charset="0"/>
              </a:rPr>
              <a:t>Part 1: Program logic workshop</a:t>
            </a:r>
            <a:endParaRPr lang="en-US" sz="240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4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B260-100B-1954-35C9-6F41372E9A6D}"/>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133EDC-2AA6-49FC-9DA6-1426405FBF71}"/>
              </a:ext>
            </a:extLst>
          </p:cNvPr>
          <p:cNvSpPr>
            <a:spLocks noGrp="1"/>
          </p:cNvSpPr>
          <p:nvPr>
            <p:ph idx="1"/>
          </p:nvPr>
        </p:nvSpPr>
        <p:spPr>
          <a:xfrm>
            <a:off x="416069" y="1457722"/>
            <a:ext cx="10440000" cy="3780000"/>
          </a:xfrm>
        </p:spPr>
        <p:txBody>
          <a:bodyPr>
            <a:noAutofit/>
          </a:bodyPr>
          <a:lstStyle/>
          <a:p>
            <a:pPr>
              <a:lnSpc>
                <a:spcPct val="110000"/>
              </a:lnSpc>
            </a:pPr>
            <a:r>
              <a:rPr lang="en-AU" sz="1200" b="1" dirty="0">
                <a:solidFill>
                  <a:schemeClr val="tx2"/>
                </a:solidFill>
              </a:rPr>
              <a:t>Audit-to-Implementation Roadmaps recommendations</a:t>
            </a:r>
          </a:p>
          <a:p>
            <a:pPr>
              <a:lnSpc>
                <a:spcPct val="110000"/>
              </a:lnSpc>
            </a:pPr>
            <a:r>
              <a:rPr lang="en-AU" sz="1200" dirty="0"/>
              <a:t>It is clear from the findings that the audit process had very positive impacts in terms of knowledge, confidence, attitudes and intentions of those who took part in it. However, there are some aspects of the process that could be refined to further improve them going forward:</a:t>
            </a:r>
          </a:p>
          <a:p>
            <a:pPr marL="171450" indent="-171450">
              <a:lnSpc>
                <a:spcPct val="110000"/>
              </a:lnSpc>
              <a:buFont typeface="Arial" panose="020B0604020202020204" pitchFamily="34" charset="0"/>
              <a:buChar char="•"/>
            </a:pPr>
            <a:r>
              <a:rPr lang="en-AU" sz="1200" dirty="0"/>
              <a:t>Consider providing benchmarking information as part of the audit process (once sufficient data is available) that allows organisations to understand their performance relative to others (particularly other organisations in their sector).</a:t>
            </a:r>
          </a:p>
          <a:p>
            <a:pPr marL="171450" indent="-171450">
              <a:lnSpc>
                <a:spcPct val="110000"/>
              </a:lnSpc>
              <a:buFont typeface="Arial" panose="020B0604020202020204" pitchFamily="34" charset="0"/>
              <a:buChar char="•"/>
            </a:pPr>
            <a:r>
              <a:rPr lang="en-AU" sz="1200" dirty="0"/>
              <a:t>Provide of examples of ‘best practice’ or ‘best in class’ websites that organisations can look to for examples and inspiration.</a:t>
            </a:r>
          </a:p>
          <a:p>
            <a:pPr marL="171450" indent="-171450">
              <a:lnSpc>
                <a:spcPct val="110000"/>
              </a:lnSpc>
              <a:buFont typeface="Arial" panose="020B0604020202020204" pitchFamily="34" charset="0"/>
              <a:buChar char="•"/>
            </a:pPr>
            <a:r>
              <a:rPr lang="en-AU" sz="1200" dirty="0"/>
              <a:t>Where possible, express recommendations in simple terminology that can be understood by those without technical expertise.</a:t>
            </a:r>
          </a:p>
          <a:p>
            <a:pPr marL="171450" indent="-171450">
              <a:lnSpc>
                <a:spcPct val="110000"/>
              </a:lnSpc>
              <a:buFont typeface="Arial" panose="020B0604020202020204" pitchFamily="34" charset="0"/>
              <a:buChar char="•"/>
            </a:pPr>
            <a:r>
              <a:rPr lang="en-AU" sz="1200" dirty="0"/>
              <a:t>A small minority of those who took part felt in the audits felt that the communication during the audit process and receipt of the audit outputs could have been timelier. While it is likely that this occurred early in the development of the audit process whilst processes and outputs were still being developed, it remains important for CFA Australia to continue to focus on good communication and timely delivery of outputs for any audits that take place in the future.</a:t>
            </a:r>
          </a:p>
          <a:p>
            <a:pPr marL="171450" indent="-171450">
              <a:lnSpc>
                <a:spcPct val="110000"/>
              </a:lnSpc>
              <a:buFont typeface="Arial" panose="020B0604020202020204" pitchFamily="34" charset="0"/>
              <a:buChar char="•"/>
            </a:pPr>
            <a:r>
              <a:rPr lang="en-AU" sz="1200" dirty="0"/>
              <a:t>Finally, most of the organisations that participated in the audit process cited a lack of organisational time and resources as a critical factor that limited their ability to fully implement and maintain digital accessibility going forward. In response to this, CFA Australia could explore funding mechanisms that would allow it to provide such services directly to smaller organisations, and those in the not-for-profit sector who are unlikely to ever be able to dedicate resources to accessibility in a meaningful, ongoing way.</a:t>
            </a:r>
          </a:p>
        </p:txBody>
      </p:sp>
      <p:sp>
        <p:nvSpPr>
          <p:cNvPr id="6" name="Content Placeholder 4">
            <a:extLst>
              <a:ext uri="{FF2B5EF4-FFF2-40B4-BE49-F238E27FC236}">
                <a16:creationId xmlns:a16="http://schemas.microsoft.com/office/drawing/2014/main" id="{04B4EF1C-5B5D-8F31-5485-BA0C10B397AB}"/>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7" name="Straight Connector 6">
            <a:extLst>
              <a:ext uri="{FF2B5EF4-FFF2-40B4-BE49-F238E27FC236}">
                <a16:creationId xmlns:a16="http://schemas.microsoft.com/office/drawing/2014/main" id="{C31604CF-FCCA-EB42-EF9A-4E89F2FE662D}"/>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0A03F17C-4B6A-6888-927C-901347343280}"/>
              </a:ext>
            </a:extLst>
          </p:cNvPr>
          <p:cNvSpPr>
            <a:spLocks noGrp="1"/>
          </p:cNvSpPr>
          <p:nvPr>
            <p:ph type="sldNum" sz="quarter" idx="12"/>
          </p:nvPr>
        </p:nvSpPr>
        <p:spPr/>
        <p:txBody>
          <a:bodyPr/>
          <a:lstStyle/>
          <a:p>
            <a:fld id="{C8AAD674-F59F-456A-92C2-B5D4B78A3ED8}" type="slidenum">
              <a:rPr lang="en-AU" smtClean="0"/>
              <a:pPr/>
              <a:t>60</a:t>
            </a:fld>
            <a:endParaRPr lang="en-AU"/>
          </a:p>
        </p:txBody>
      </p:sp>
    </p:spTree>
    <p:extLst>
      <p:ext uri="{BB962C8B-B14F-4D97-AF65-F5344CB8AC3E}">
        <p14:creationId xmlns:p14="http://schemas.microsoft.com/office/powerpoint/2010/main" val="1031822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AAD0D-F3BE-94DE-BF83-C90CE447DACD}"/>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6E44087-1F47-F133-8D81-9CA75FEE3254}"/>
              </a:ext>
            </a:extLst>
          </p:cNvPr>
          <p:cNvSpPr>
            <a:spLocks noGrp="1"/>
          </p:cNvSpPr>
          <p:nvPr>
            <p:ph idx="1"/>
          </p:nvPr>
        </p:nvSpPr>
        <p:spPr>
          <a:xfrm>
            <a:off x="346074" y="1457722"/>
            <a:ext cx="11284272" cy="3780000"/>
          </a:xfrm>
        </p:spPr>
        <p:txBody>
          <a:bodyPr>
            <a:noAutofit/>
          </a:bodyPr>
          <a:lstStyle/>
          <a:p>
            <a:pPr>
              <a:lnSpc>
                <a:spcPct val="110000"/>
              </a:lnSpc>
            </a:pPr>
            <a:r>
              <a:rPr lang="en-AU" sz="1200" b="1" dirty="0">
                <a:solidFill>
                  <a:schemeClr val="tx2"/>
                </a:solidFill>
              </a:rPr>
              <a:t>Part 3: Discovery workshops summary</a:t>
            </a:r>
          </a:p>
          <a:p>
            <a:pPr marL="171450" indent="-171450">
              <a:lnSpc>
                <a:spcPct val="110000"/>
              </a:lnSpc>
              <a:buFont typeface="Arial" panose="020B0604020202020204" pitchFamily="34" charset="0"/>
              <a:buChar char="•"/>
            </a:pPr>
            <a:r>
              <a:rPr lang="en-AU" sz="1200" dirty="0"/>
              <a:t>Participants in CFA’s Discovery Workshops showed high satisfaction with their experiences, with over 90% feeling it met their expectations and almost saying they felt welcome and were able to participate fully.</a:t>
            </a:r>
          </a:p>
          <a:p>
            <a:pPr marL="171450" indent="-171450">
              <a:lnSpc>
                <a:spcPct val="110000"/>
              </a:lnSpc>
              <a:buFont typeface="Arial" panose="020B0604020202020204" pitchFamily="34" charset="0"/>
              <a:buChar char="•"/>
            </a:pPr>
            <a:r>
              <a:rPr lang="en-AU" sz="1200" dirty="0"/>
              <a:t>The hands-on and practical activities in the workshops were felt to be useful, and the videos shown in the workshops that were developed as a part of the grant delivery were very highly rated in terms of being informative, engaging and aiding understanding of digital accessibility.</a:t>
            </a:r>
          </a:p>
          <a:p>
            <a:pPr marL="171450" indent="-171450">
              <a:lnSpc>
                <a:spcPct val="110000"/>
              </a:lnSpc>
              <a:buFont typeface="Arial" panose="020B0604020202020204" pitchFamily="34" charset="0"/>
              <a:buChar char="•"/>
            </a:pPr>
            <a:r>
              <a:rPr lang="en-AU" sz="1200" b="0" dirty="0"/>
              <a:t>As a result of their workshop attendance, participants showed significant improvements in their knowledge of the WCAG standards, and the use of automated checking tools and assistive technologies. </a:t>
            </a:r>
          </a:p>
          <a:p>
            <a:pPr marL="171450" indent="-171450">
              <a:lnSpc>
                <a:spcPct val="110000"/>
              </a:lnSpc>
              <a:buFont typeface="Arial" panose="020B0604020202020204" pitchFamily="34" charset="0"/>
              <a:buChar char="•"/>
            </a:pPr>
            <a:r>
              <a:rPr lang="en-AU" sz="1200" dirty="0"/>
              <a:t>Even though most participants already felt that improving their organisation’s digital accessibility was important prior to the workshop, the delivery of the workshops managed to significantly improve the perception of importance of this issue further, with 99% of attendees feeling that it was important for their organisation that their website be accessible for people with disability post workshop (compared to 85% prior).</a:t>
            </a:r>
          </a:p>
          <a:p>
            <a:pPr marL="171450" indent="-171450">
              <a:lnSpc>
                <a:spcPct val="110000"/>
              </a:lnSpc>
              <a:buFont typeface="Arial" panose="020B0604020202020204" pitchFamily="34" charset="0"/>
              <a:buChar char="•"/>
            </a:pPr>
            <a:r>
              <a:rPr lang="en-AU" sz="1200" dirty="0"/>
              <a:t>Similarly, participants’ likelihood to </a:t>
            </a:r>
            <a:r>
              <a:rPr lang="en-AU" sz="1200" b="0" dirty="0"/>
              <a:t>act to improve their organisation’s digital accessibility</a:t>
            </a:r>
            <a:r>
              <a:rPr lang="en-AU" sz="1200" dirty="0"/>
              <a:t> also increased significantly following the workshops, with 95% likely to make improvements going forward. </a:t>
            </a:r>
          </a:p>
          <a:p>
            <a:pPr marL="171450" indent="-171450">
              <a:lnSpc>
                <a:spcPct val="110000"/>
              </a:lnSpc>
              <a:buFont typeface="Arial" panose="020B0604020202020204" pitchFamily="34" charset="0"/>
              <a:buChar char="•"/>
            </a:pPr>
            <a:r>
              <a:rPr lang="en-AU" sz="1200" dirty="0"/>
              <a:t>In terms of how the workshops could be improved in the future, many participants felt the content and delivery of the workshops to be highly satisfactory as they were , there were some suggestions that aspects of the venues could be improved, a desire for more interactivity or hands-on activities during the sessions and clarifications over what to bring to the workshops.</a:t>
            </a:r>
          </a:p>
          <a:p>
            <a:pPr marL="171450" indent="-171450">
              <a:lnSpc>
                <a:spcPct val="110000"/>
              </a:lnSpc>
              <a:buFont typeface="Arial" panose="020B0604020202020204" pitchFamily="34" charset="0"/>
              <a:buChar char="•"/>
            </a:pPr>
            <a:r>
              <a:rPr lang="en-AU" sz="1200" dirty="0"/>
              <a:t>Qualitative feedback following the workshop program from </a:t>
            </a:r>
            <a:r>
              <a:rPr lang="en-AU" sz="1200" b="0" dirty="0"/>
              <a:t>participants was overwhelmingly positive, with attendees highlighting the positive impacts on themselves and their organisations. Many noted that they had already been able to implement learnings and share the knowledge and skills with others.</a:t>
            </a:r>
            <a:endParaRPr lang="en-AU" sz="1200" dirty="0"/>
          </a:p>
          <a:p>
            <a:pPr marL="171450" indent="-171450">
              <a:lnSpc>
                <a:spcPct val="110000"/>
              </a:lnSpc>
              <a:buFont typeface="Arial" panose="020B0604020202020204" pitchFamily="34" charset="0"/>
              <a:buChar char="•"/>
            </a:pPr>
            <a:endParaRPr lang="en-AU" sz="1200" dirty="0"/>
          </a:p>
        </p:txBody>
      </p:sp>
      <p:sp>
        <p:nvSpPr>
          <p:cNvPr id="5" name="Content Placeholder 4">
            <a:extLst>
              <a:ext uri="{FF2B5EF4-FFF2-40B4-BE49-F238E27FC236}">
                <a16:creationId xmlns:a16="http://schemas.microsoft.com/office/drawing/2014/main" id="{B171BD08-F82A-09C2-E507-A6C3F050209E}"/>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6" name="Straight Connector 5">
            <a:extLst>
              <a:ext uri="{FF2B5EF4-FFF2-40B4-BE49-F238E27FC236}">
                <a16:creationId xmlns:a16="http://schemas.microsoft.com/office/drawing/2014/main" id="{A4B89DCD-35D0-CF90-8375-4E8756C77F1B}"/>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2C67901-640C-C849-D418-9A1831ED0B0E}"/>
              </a:ext>
            </a:extLst>
          </p:cNvPr>
          <p:cNvSpPr>
            <a:spLocks noGrp="1"/>
          </p:cNvSpPr>
          <p:nvPr>
            <p:ph type="sldNum" sz="quarter" idx="12"/>
          </p:nvPr>
        </p:nvSpPr>
        <p:spPr/>
        <p:txBody>
          <a:bodyPr/>
          <a:lstStyle/>
          <a:p>
            <a:fld id="{C8AAD674-F59F-456A-92C2-B5D4B78A3ED8}" type="slidenum">
              <a:rPr lang="en-AU" smtClean="0"/>
              <a:pPr/>
              <a:t>61</a:t>
            </a:fld>
            <a:endParaRPr lang="en-AU"/>
          </a:p>
        </p:txBody>
      </p:sp>
    </p:spTree>
    <p:extLst>
      <p:ext uri="{BB962C8B-B14F-4D97-AF65-F5344CB8AC3E}">
        <p14:creationId xmlns:p14="http://schemas.microsoft.com/office/powerpoint/2010/main" val="1122180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EF47-EEBD-08E5-6D7E-964E73B05C21}"/>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6675CDE-0FA8-F213-4D4E-D6B46489FA34}"/>
              </a:ext>
            </a:extLst>
          </p:cNvPr>
          <p:cNvSpPr>
            <a:spLocks noGrp="1"/>
          </p:cNvSpPr>
          <p:nvPr>
            <p:ph idx="1"/>
          </p:nvPr>
        </p:nvSpPr>
        <p:spPr>
          <a:xfrm>
            <a:off x="334963" y="1289109"/>
            <a:ext cx="11582690" cy="3780000"/>
          </a:xfrm>
        </p:spPr>
        <p:txBody>
          <a:bodyPr>
            <a:noAutofit/>
          </a:bodyPr>
          <a:lstStyle/>
          <a:p>
            <a:pPr>
              <a:lnSpc>
                <a:spcPct val="110000"/>
              </a:lnSpc>
            </a:pPr>
            <a:r>
              <a:rPr lang="en-AU" sz="1200" b="1" dirty="0">
                <a:solidFill>
                  <a:schemeClr val="tx2"/>
                </a:solidFill>
              </a:rPr>
              <a:t>Discovery workshops recommendations</a:t>
            </a:r>
          </a:p>
          <a:p>
            <a:pPr>
              <a:lnSpc>
                <a:spcPct val="110000"/>
              </a:lnSpc>
            </a:pPr>
            <a:r>
              <a:rPr lang="en-AU" sz="1200" dirty="0"/>
              <a:t>While workshop feedback was overwhelmingly positive, there are several refinements and additions to the content that could be considered to improve them going forward:</a:t>
            </a:r>
          </a:p>
          <a:p>
            <a:pPr marL="171450" indent="-171450">
              <a:lnSpc>
                <a:spcPct val="110000"/>
              </a:lnSpc>
              <a:buFont typeface="Arial" panose="020B0604020202020204" pitchFamily="34" charset="0"/>
              <a:buChar char="•"/>
            </a:pPr>
            <a:r>
              <a:rPr lang="en-AU" sz="1200" dirty="0"/>
              <a:t>Where feasible, consider a pre-workshop visit to ensure potential venues are appropriate, including review of sound and light systems, temperature control, catering offerings, access to technical support and infrastructure.</a:t>
            </a:r>
          </a:p>
          <a:p>
            <a:pPr marL="171450" indent="-171450">
              <a:lnSpc>
                <a:spcPct val="110000"/>
              </a:lnSpc>
              <a:buFont typeface="Arial" panose="020B0604020202020204" pitchFamily="34" charset="0"/>
              <a:buChar char="•"/>
            </a:pPr>
            <a:r>
              <a:rPr lang="en-AU" sz="1200" dirty="0"/>
              <a:t>Ensure pre-workshop information for participants clearly requests that they bring their own laptop, and that headphones are highly recommended, particularly for anyone with sensory sensitivities.</a:t>
            </a:r>
          </a:p>
          <a:p>
            <a:pPr marL="171450" indent="-171450">
              <a:lnSpc>
                <a:spcPct val="110000"/>
              </a:lnSpc>
              <a:buFont typeface="Arial" panose="020B0604020202020204" pitchFamily="34" charset="0"/>
              <a:buChar char="•"/>
            </a:pPr>
            <a:r>
              <a:rPr lang="en-AU" sz="1200" dirty="0"/>
              <a:t>Consider take-home resources, including copies of key slides presented during the workshops for attendees to refer to later.</a:t>
            </a:r>
          </a:p>
          <a:p>
            <a:pPr marL="171450" indent="-171450">
              <a:lnSpc>
                <a:spcPct val="110000"/>
              </a:lnSpc>
              <a:buFont typeface="Arial" panose="020B0604020202020204" pitchFamily="34" charset="0"/>
              <a:buChar char="•"/>
            </a:pPr>
            <a:r>
              <a:rPr lang="en-AU" sz="1200" dirty="0"/>
              <a:t>Consider enhancing the workshop content with (further) opportunities for attendees to use Assistive Technologies themselves. Or instruction on how to use them to assess/test current levels of accessibility.</a:t>
            </a:r>
          </a:p>
          <a:p>
            <a:pPr marL="171450" indent="-171450">
              <a:lnSpc>
                <a:spcPct val="110000"/>
              </a:lnSpc>
              <a:buFont typeface="Arial" panose="020B0604020202020204" pitchFamily="34" charset="0"/>
              <a:buChar char="•"/>
            </a:pPr>
            <a:r>
              <a:rPr lang="en-AU" sz="1200" dirty="0"/>
              <a:t>Consider adding/reviewing content relating to accessibility and social media as more information and more up-to-date information on this topic was desired. </a:t>
            </a:r>
          </a:p>
          <a:p>
            <a:pPr marL="171450" indent="-171450">
              <a:lnSpc>
                <a:spcPct val="110000"/>
              </a:lnSpc>
              <a:buFont typeface="Arial" panose="020B0604020202020204" pitchFamily="34" charset="0"/>
              <a:buChar char="•"/>
            </a:pPr>
            <a:r>
              <a:rPr lang="en-AU" sz="1200" dirty="0"/>
              <a:t>Practical and hands-on activities were highly valued. Continue to incorporate and expand where possible.</a:t>
            </a:r>
          </a:p>
          <a:p>
            <a:pPr marL="171450" indent="-171450">
              <a:lnSpc>
                <a:spcPct val="110000"/>
              </a:lnSpc>
              <a:buFont typeface="Arial" panose="020B0604020202020204" pitchFamily="34" charset="0"/>
              <a:buChar char="•"/>
            </a:pPr>
            <a:r>
              <a:rPr lang="en-AU" sz="1200" dirty="0"/>
              <a:t>Consider adding additional workshop facilitators to assist attendees during practical activities.</a:t>
            </a:r>
          </a:p>
          <a:p>
            <a:pPr marL="171450" indent="-171450">
              <a:lnSpc>
                <a:spcPct val="110000"/>
              </a:lnSpc>
              <a:buFont typeface="Arial" panose="020B0604020202020204" pitchFamily="34" charset="0"/>
              <a:buChar char="•"/>
            </a:pPr>
            <a:r>
              <a:rPr lang="en-AU" sz="1200" dirty="0"/>
              <a:t>Participants were keen to see examples of applied best practice. Consider integrating examples of digital accessibility that has been applied well. Or before and after examples.</a:t>
            </a:r>
          </a:p>
          <a:p>
            <a:pPr marL="171450" indent="-171450">
              <a:lnSpc>
                <a:spcPct val="110000"/>
              </a:lnSpc>
              <a:buFont typeface="Arial" panose="020B0604020202020204" pitchFamily="34" charset="0"/>
              <a:buChar char="•"/>
            </a:pPr>
            <a:r>
              <a:rPr lang="en-AU" sz="1200" dirty="0"/>
              <a:t>Finally, there may be an appetite for alternate workshop offerings, for example longer sessions (delivered over two days) or workshops tailored for an in-depth dive into more specialised topics. For example, a workshop on each of the WCAG standards and how to meet them. A workshop on accessibility in communications (social media in particular) is also likely to be well-received.</a:t>
            </a:r>
          </a:p>
          <a:p>
            <a:pPr marL="171450" indent="-171450">
              <a:lnSpc>
                <a:spcPct val="110000"/>
              </a:lnSpc>
              <a:buFont typeface="Arial" panose="020B0604020202020204" pitchFamily="34" charset="0"/>
              <a:buChar char="•"/>
            </a:pPr>
            <a:endParaRPr lang="en-AU" sz="1200" dirty="0"/>
          </a:p>
        </p:txBody>
      </p:sp>
      <p:sp>
        <p:nvSpPr>
          <p:cNvPr id="6" name="Content Placeholder 4">
            <a:extLst>
              <a:ext uri="{FF2B5EF4-FFF2-40B4-BE49-F238E27FC236}">
                <a16:creationId xmlns:a16="http://schemas.microsoft.com/office/drawing/2014/main" id="{6AC033C5-8655-F0A2-9DDA-F3C9236C431E}"/>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7" name="Straight Connector 6">
            <a:extLst>
              <a:ext uri="{FF2B5EF4-FFF2-40B4-BE49-F238E27FC236}">
                <a16:creationId xmlns:a16="http://schemas.microsoft.com/office/drawing/2014/main" id="{12410E10-0E29-054C-2875-837C59E5CBBB}"/>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BEB966EE-2BAC-CDE1-EAB7-A5934B6503EF}"/>
              </a:ext>
            </a:extLst>
          </p:cNvPr>
          <p:cNvSpPr>
            <a:spLocks noGrp="1"/>
          </p:cNvSpPr>
          <p:nvPr>
            <p:ph type="sldNum" sz="quarter" idx="12"/>
          </p:nvPr>
        </p:nvSpPr>
        <p:spPr/>
        <p:txBody>
          <a:bodyPr/>
          <a:lstStyle/>
          <a:p>
            <a:fld id="{C8AAD674-F59F-456A-92C2-B5D4B78A3ED8}" type="slidenum">
              <a:rPr lang="en-AU" smtClean="0"/>
              <a:pPr/>
              <a:t>62</a:t>
            </a:fld>
            <a:endParaRPr lang="en-AU"/>
          </a:p>
        </p:txBody>
      </p:sp>
    </p:spTree>
    <p:extLst>
      <p:ext uri="{BB962C8B-B14F-4D97-AF65-F5344CB8AC3E}">
        <p14:creationId xmlns:p14="http://schemas.microsoft.com/office/powerpoint/2010/main" val="1193851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EECC-31DE-9F68-E131-5B046E60364C}"/>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0D6EB7F-9864-02A4-E050-512BAA4B4C9D}"/>
              </a:ext>
            </a:extLst>
          </p:cNvPr>
          <p:cNvSpPr>
            <a:spLocks noGrp="1"/>
          </p:cNvSpPr>
          <p:nvPr>
            <p:ph idx="1"/>
          </p:nvPr>
        </p:nvSpPr>
        <p:spPr>
          <a:xfrm>
            <a:off x="334963" y="1237228"/>
            <a:ext cx="11284272" cy="4735555"/>
          </a:xfrm>
        </p:spPr>
        <p:txBody>
          <a:bodyPr>
            <a:noAutofit/>
          </a:bodyPr>
          <a:lstStyle/>
          <a:p>
            <a:pPr>
              <a:lnSpc>
                <a:spcPct val="110000"/>
              </a:lnSpc>
            </a:pPr>
            <a:r>
              <a:rPr lang="en-AU" sz="1200" b="1" dirty="0">
                <a:solidFill>
                  <a:schemeClr val="tx2"/>
                </a:solidFill>
              </a:rPr>
              <a:t>Part 4: Introduction to Inclusive Design Course (IDD) summary</a:t>
            </a:r>
          </a:p>
          <a:p>
            <a:pPr marL="171450" indent="-171450">
              <a:lnSpc>
                <a:spcPct val="110000"/>
              </a:lnSpc>
              <a:buFont typeface="Arial" panose="020B0604020202020204" pitchFamily="34" charset="0"/>
              <a:buChar char="•"/>
            </a:pPr>
            <a:r>
              <a:rPr lang="en-AU" sz="1200" dirty="0"/>
              <a:t>There was good initial interest in the IDD course, with a total of 711 students had enrolled, with those enrolled most commonly finding out about the course through social media, or via a friend, family member or colleague. However, at the date of this report, only 70 of those enrolled had completed the full course.</a:t>
            </a:r>
          </a:p>
          <a:p>
            <a:pPr marL="171450" indent="-171450">
              <a:lnSpc>
                <a:spcPct val="110000"/>
              </a:lnSpc>
              <a:buFont typeface="Arial" panose="020B0604020202020204" pitchFamily="34" charset="0"/>
              <a:buChar char="•"/>
            </a:pPr>
            <a:r>
              <a:rPr lang="en-AU" sz="1200" dirty="0"/>
              <a:t>Among those who completed the course, their reported experiences of it were overwhelmingly positive, with the course content and format rated extremely highly in terms of being useful, easy to navigate, relevant and engaging.</a:t>
            </a:r>
          </a:p>
          <a:p>
            <a:pPr marL="171450" indent="-171450">
              <a:lnSpc>
                <a:spcPct val="110000"/>
              </a:lnSpc>
              <a:buFont typeface="Arial" panose="020B0604020202020204" pitchFamily="34" charset="0"/>
              <a:buChar char="•"/>
            </a:pPr>
            <a:r>
              <a:rPr lang="en-AU" sz="1200" dirty="0"/>
              <a:t>Furthermore, the effects of the course on topic knowledge and understanding were very highly rated, with more than 90% of those who completed the course feeling that it had increased their understanding of all content areas.</a:t>
            </a:r>
          </a:p>
          <a:p>
            <a:pPr marL="171450" indent="-171450">
              <a:lnSpc>
                <a:spcPct val="110000"/>
              </a:lnSpc>
              <a:buFont typeface="Arial" panose="020B0604020202020204" pitchFamily="34" charset="0"/>
              <a:buChar char="•"/>
              <a:defRPr/>
            </a:pPr>
            <a:r>
              <a:rPr lang="en-AU" sz="1200" dirty="0"/>
              <a:t>The IDD course was effective in increasing graduates’ knowledge of digital accessibility, with more than 80% feeling they had good knowledge of the area following the course.</a:t>
            </a:r>
          </a:p>
          <a:p>
            <a:pPr marL="171450" indent="-171450">
              <a:lnSpc>
                <a:spcPct val="110000"/>
              </a:lnSpc>
              <a:buFont typeface="Arial" panose="020B0604020202020204" pitchFamily="34" charset="0"/>
              <a:buChar char="•"/>
              <a:defRPr/>
            </a:pPr>
            <a:r>
              <a:rPr lang="en-AU" sz="1200" dirty="0"/>
              <a:t>It was even more effective in raising graduates’ confidence in their skills to improve digital accessibility for people with disability. Prior to the course, less than half of those enrolled felt confident in their skill, with this rising to 97% post-course.</a:t>
            </a:r>
          </a:p>
          <a:p>
            <a:pPr marL="171450" indent="-171450">
              <a:lnSpc>
                <a:spcPct val="110000"/>
              </a:lnSpc>
              <a:buFont typeface="Arial" panose="020B0604020202020204" pitchFamily="34" charset="0"/>
              <a:buChar char="•"/>
              <a:defRPr/>
            </a:pPr>
            <a:r>
              <a:rPr lang="en-AU" sz="1200" dirty="0"/>
              <a:t> The likelihood of students to take actions within their organisation did not substantially improve following the course, however, it should be noted that comparability in this area may be compromised by the low sample size of course graduates, combined with a high proportion of graduates (compared to enrolees) saying that the organisational actions were ‘not applicable’ to them.</a:t>
            </a:r>
          </a:p>
          <a:p>
            <a:pPr marL="171450" indent="-171450">
              <a:lnSpc>
                <a:spcPct val="110000"/>
              </a:lnSpc>
              <a:buFont typeface="Arial" panose="020B0604020202020204" pitchFamily="34" charset="0"/>
              <a:buChar char="•"/>
              <a:defRPr/>
            </a:pPr>
            <a:r>
              <a:rPr lang="en-AU" sz="1200" dirty="0"/>
              <a:t>Graduates felt that some of the most valuable insights and skills they gained from the course related to their understanding of the technical elements of digital accessibility and how put these into practice.</a:t>
            </a:r>
          </a:p>
          <a:p>
            <a:pPr marL="171450" indent="-171450">
              <a:lnSpc>
                <a:spcPct val="110000"/>
              </a:lnSpc>
              <a:buFont typeface="Arial" panose="020B0604020202020204" pitchFamily="34" charset="0"/>
              <a:buChar char="•"/>
              <a:defRPr/>
            </a:pPr>
            <a:r>
              <a:rPr lang="en-AU" sz="1200" dirty="0"/>
              <a:t>In terms of how the course could be improved in the future, half of those who completed the course did not make any suggestions for improvement or made positive comments about the content and delivery. The suggestions that were made included making course instructional videos shorter and/or more engaging, as well as requests for additional activities or hands-on practical tasks.</a:t>
            </a:r>
          </a:p>
          <a:p>
            <a:pPr marL="171450" indent="-171450">
              <a:lnSpc>
                <a:spcPct val="110000"/>
              </a:lnSpc>
              <a:buFont typeface="Arial" panose="020B0604020202020204" pitchFamily="34" charset="0"/>
              <a:buChar char="•"/>
            </a:pPr>
            <a:endParaRPr lang="en-AU" sz="1200" dirty="0"/>
          </a:p>
        </p:txBody>
      </p:sp>
      <p:sp>
        <p:nvSpPr>
          <p:cNvPr id="5" name="Content Placeholder 4">
            <a:extLst>
              <a:ext uri="{FF2B5EF4-FFF2-40B4-BE49-F238E27FC236}">
                <a16:creationId xmlns:a16="http://schemas.microsoft.com/office/drawing/2014/main" id="{8C4BCB66-FDF6-24E0-12B0-65EA1629A121}"/>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6" name="Straight Connector 5">
            <a:extLst>
              <a:ext uri="{FF2B5EF4-FFF2-40B4-BE49-F238E27FC236}">
                <a16:creationId xmlns:a16="http://schemas.microsoft.com/office/drawing/2014/main" id="{634796BD-285C-D5A1-6538-69855BBA9713}"/>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23970D8-35DA-8771-681F-94218BDF109F}"/>
              </a:ext>
            </a:extLst>
          </p:cNvPr>
          <p:cNvSpPr>
            <a:spLocks noGrp="1"/>
          </p:cNvSpPr>
          <p:nvPr>
            <p:ph type="sldNum" sz="quarter" idx="12"/>
          </p:nvPr>
        </p:nvSpPr>
        <p:spPr/>
        <p:txBody>
          <a:bodyPr/>
          <a:lstStyle/>
          <a:p>
            <a:fld id="{C8AAD674-F59F-456A-92C2-B5D4B78A3ED8}" type="slidenum">
              <a:rPr lang="en-AU" smtClean="0"/>
              <a:pPr/>
              <a:t>63</a:t>
            </a:fld>
            <a:endParaRPr lang="en-AU"/>
          </a:p>
        </p:txBody>
      </p:sp>
    </p:spTree>
    <p:extLst>
      <p:ext uri="{BB962C8B-B14F-4D97-AF65-F5344CB8AC3E}">
        <p14:creationId xmlns:p14="http://schemas.microsoft.com/office/powerpoint/2010/main" val="2262721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5C9C-1D0B-1E38-51C0-D2ED94C610F0}"/>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23BA9A-01EF-57F3-404A-5C662B9B8B27}"/>
              </a:ext>
            </a:extLst>
          </p:cNvPr>
          <p:cNvSpPr>
            <a:spLocks noGrp="1"/>
          </p:cNvSpPr>
          <p:nvPr>
            <p:ph idx="1"/>
          </p:nvPr>
        </p:nvSpPr>
        <p:spPr>
          <a:xfrm>
            <a:off x="334963" y="1256684"/>
            <a:ext cx="11284272" cy="3780000"/>
          </a:xfrm>
        </p:spPr>
        <p:txBody>
          <a:bodyPr>
            <a:noAutofit/>
          </a:bodyPr>
          <a:lstStyle/>
          <a:p>
            <a:pPr>
              <a:lnSpc>
                <a:spcPct val="100000"/>
              </a:lnSpc>
              <a:spcBef>
                <a:spcPts val="0"/>
              </a:spcBef>
              <a:spcAft>
                <a:spcPts val="900"/>
              </a:spcAft>
              <a:defRPr/>
            </a:pPr>
            <a:r>
              <a:rPr lang="en-AU" sz="1200" b="1" dirty="0">
                <a:solidFill>
                  <a:schemeClr val="tx2"/>
                </a:solidFill>
              </a:rPr>
              <a:t>Introduction to Inclusive Design Course (IDD) recommendations</a:t>
            </a:r>
          </a:p>
          <a:p>
            <a:pPr>
              <a:lnSpc>
                <a:spcPct val="100000"/>
              </a:lnSpc>
              <a:spcBef>
                <a:spcPts val="0"/>
              </a:spcBef>
              <a:spcAft>
                <a:spcPts val="900"/>
              </a:spcAft>
              <a:defRPr/>
            </a:pPr>
            <a:r>
              <a:rPr lang="en-AU" sz="1200" dirty="0"/>
              <a:t>The graduates of the IDD course gave extremely positive feedback about their experiences of the course content, with strong impacts on knowledge, confidence and likelihood to apply learnings and skills going forward. Based on the evaluation findings, the course could be refined and improved with some minor adjustments, such as: </a:t>
            </a:r>
          </a:p>
          <a:p>
            <a:pPr marL="171450" indent="-171450">
              <a:lnSpc>
                <a:spcPct val="100000"/>
              </a:lnSpc>
              <a:spcBef>
                <a:spcPts val="0"/>
              </a:spcBef>
              <a:spcAft>
                <a:spcPts val="900"/>
              </a:spcAft>
              <a:buFont typeface="Arial" panose="020B0604020202020204" pitchFamily="34" charset="0"/>
              <a:buChar char="•"/>
              <a:defRPr/>
            </a:pPr>
            <a:r>
              <a:rPr lang="en-AU" sz="1200" dirty="0"/>
              <a:t>Making videos more engaging by shortening length, breaking into sections and/or introducing hands-on/practical tasks within them.</a:t>
            </a:r>
          </a:p>
          <a:p>
            <a:pPr marL="171450" indent="-171450">
              <a:lnSpc>
                <a:spcPct val="100000"/>
              </a:lnSpc>
              <a:spcBef>
                <a:spcPts val="0"/>
              </a:spcBef>
              <a:spcAft>
                <a:spcPts val="900"/>
              </a:spcAft>
              <a:buFont typeface="Arial" panose="020B0604020202020204" pitchFamily="34" charset="0"/>
              <a:buChar char="•"/>
              <a:defRPr/>
            </a:pPr>
            <a:r>
              <a:rPr lang="en-AU" sz="1200" dirty="0"/>
              <a:t>Introducing more hands-on, interactive or practical activities.</a:t>
            </a:r>
          </a:p>
          <a:p>
            <a:pPr>
              <a:lnSpc>
                <a:spcPct val="110000"/>
              </a:lnSpc>
            </a:pPr>
            <a:r>
              <a:rPr lang="en-AU" sz="1200" dirty="0"/>
              <a:t>Beyond the evaluation, the higher priority for the IDD course is to lift the course completion rate. It was notable that the course received a high number of enrolments, but that (to date) only around 10% have graduated the course. While we do not have direct data to inform the reasons for this low completion rate, potential strategies that could be explored to increase the conversion from enrolment to completion could include:</a:t>
            </a:r>
          </a:p>
          <a:p>
            <a:pPr marL="171450" indent="-171450">
              <a:lnSpc>
                <a:spcPct val="110000"/>
              </a:lnSpc>
              <a:buFont typeface="Arial" panose="020B0604020202020204" pitchFamily="34" charset="0"/>
              <a:buChar char="•"/>
            </a:pPr>
            <a:r>
              <a:rPr lang="en-AU" sz="1200" dirty="0"/>
              <a:t>Greater targeting of course promotion to people and roles for whom the content is likely to be relevant, including through identified organisations.</a:t>
            </a:r>
          </a:p>
          <a:p>
            <a:pPr marL="171450" indent="-171450">
              <a:lnSpc>
                <a:spcPct val="110000"/>
              </a:lnSpc>
              <a:buFont typeface="Arial" panose="020B0604020202020204" pitchFamily="34" charset="0"/>
              <a:buChar char="•"/>
            </a:pPr>
            <a:r>
              <a:rPr lang="en-AU" sz="1200" dirty="0"/>
              <a:t>Provision of a detailed course content overview to potential enrolees to allow them assess for themselves if the content is relevant to them.</a:t>
            </a:r>
          </a:p>
          <a:p>
            <a:pPr marL="171450" indent="-171450">
              <a:lnSpc>
                <a:spcPct val="110000"/>
              </a:lnSpc>
              <a:buFont typeface="Arial" panose="020B0604020202020204" pitchFamily="34" charset="0"/>
              <a:buChar char="•"/>
            </a:pPr>
            <a:r>
              <a:rPr lang="en-AU" sz="1200" dirty="0"/>
              <a:t>Introduction of a nominal course fee to serve as a commitment device for course completion. </a:t>
            </a:r>
          </a:p>
          <a:p>
            <a:pPr marL="171450" indent="-171450">
              <a:lnSpc>
                <a:spcPct val="110000"/>
              </a:lnSpc>
              <a:buFont typeface="Arial" panose="020B0604020202020204" pitchFamily="34" charset="0"/>
              <a:buChar char="•"/>
            </a:pPr>
            <a:r>
              <a:rPr lang="en-AU" sz="1200" dirty="0"/>
              <a:t>If the course is to be continued/re-run, it is recommended that the evaluation also be repeated so that some indicators that were compromised by small sample sizes can be revisited with a more representative sample of graduates.</a:t>
            </a:r>
          </a:p>
          <a:p>
            <a:pPr marL="171450" indent="-171450">
              <a:lnSpc>
                <a:spcPct val="110000"/>
              </a:lnSpc>
              <a:buFont typeface="Arial" panose="020B0604020202020204" pitchFamily="34" charset="0"/>
              <a:buChar char="•"/>
            </a:pPr>
            <a:r>
              <a:rPr lang="en-AU" sz="1200" dirty="0"/>
              <a:t>There may also be merit in adding additional evaluation questions that ask graduates how they intend to apply their learnings (in an open-ended format) to enable further refinements to course content, communication and promotion. </a:t>
            </a:r>
          </a:p>
          <a:p>
            <a:pPr marL="171450" indent="-171450">
              <a:lnSpc>
                <a:spcPct val="110000"/>
              </a:lnSpc>
              <a:buFont typeface="Arial" panose="020B0604020202020204" pitchFamily="34" charset="0"/>
              <a:buChar char="•"/>
              <a:defRPr/>
            </a:pPr>
            <a:endParaRPr lang="en-AU" sz="1200" dirty="0"/>
          </a:p>
          <a:p>
            <a:pPr marL="171450" indent="-171450">
              <a:lnSpc>
                <a:spcPct val="100000"/>
              </a:lnSpc>
              <a:spcBef>
                <a:spcPts val="0"/>
              </a:spcBef>
              <a:spcAft>
                <a:spcPts val="900"/>
              </a:spcAft>
              <a:buFont typeface="Arial" panose="020B0604020202020204" pitchFamily="34" charset="0"/>
              <a:buChar char="•"/>
              <a:defRPr/>
            </a:pPr>
            <a:endParaRPr lang="en-AU" sz="1200" dirty="0"/>
          </a:p>
          <a:p>
            <a:pPr marL="171450" indent="-171450">
              <a:lnSpc>
                <a:spcPct val="110000"/>
              </a:lnSpc>
              <a:buFont typeface="Arial" panose="020B0604020202020204" pitchFamily="34" charset="0"/>
              <a:buChar char="•"/>
            </a:pPr>
            <a:endParaRPr lang="en-AU" sz="1200" dirty="0"/>
          </a:p>
        </p:txBody>
      </p:sp>
      <p:sp>
        <p:nvSpPr>
          <p:cNvPr id="6" name="Content Placeholder 4">
            <a:extLst>
              <a:ext uri="{FF2B5EF4-FFF2-40B4-BE49-F238E27FC236}">
                <a16:creationId xmlns:a16="http://schemas.microsoft.com/office/drawing/2014/main" id="{558F9B6F-FB8D-F3C1-999D-8782281C64CB}"/>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Summary of key findings and recommendations</a:t>
            </a:r>
          </a:p>
        </p:txBody>
      </p:sp>
      <p:cxnSp>
        <p:nvCxnSpPr>
          <p:cNvPr id="7" name="Straight Connector 6">
            <a:extLst>
              <a:ext uri="{FF2B5EF4-FFF2-40B4-BE49-F238E27FC236}">
                <a16:creationId xmlns:a16="http://schemas.microsoft.com/office/drawing/2014/main" id="{F85FE91A-BB8B-ABCF-1D55-1D319C31432B}"/>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F61651B2-9978-00AA-71BC-7E9DE0360DE9}"/>
              </a:ext>
            </a:extLst>
          </p:cNvPr>
          <p:cNvSpPr>
            <a:spLocks noGrp="1"/>
          </p:cNvSpPr>
          <p:nvPr>
            <p:ph type="sldNum" sz="quarter" idx="12"/>
          </p:nvPr>
        </p:nvSpPr>
        <p:spPr/>
        <p:txBody>
          <a:bodyPr/>
          <a:lstStyle/>
          <a:p>
            <a:fld id="{C8AAD674-F59F-456A-92C2-B5D4B78A3ED8}" type="slidenum">
              <a:rPr lang="en-AU" smtClean="0"/>
              <a:pPr/>
              <a:t>64</a:t>
            </a:fld>
            <a:endParaRPr lang="en-AU"/>
          </a:p>
        </p:txBody>
      </p:sp>
    </p:spTree>
    <p:extLst>
      <p:ext uri="{BB962C8B-B14F-4D97-AF65-F5344CB8AC3E}">
        <p14:creationId xmlns:p14="http://schemas.microsoft.com/office/powerpoint/2010/main" val="3385720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2F992E-BC0D-54BE-E3F2-980E28526D96}"/>
              </a:ext>
            </a:extLst>
          </p:cNvPr>
          <p:cNvSpPr/>
          <p:nvPr/>
        </p:nvSpPr>
        <p:spPr>
          <a:xfrm rot="10800000" flipH="1">
            <a:off x="3143250" y="2639736"/>
            <a:ext cx="9048750" cy="1368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spcBef>
                <a:spcPts val="0"/>
              </a:spcBef>
            </a:pPr>
            <a:endParaRPr lang="en-US" sz="1400">
              <a:effectLst/>
              <a:ea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74E6B3E0-22EC-9BC1-F15D-27B9420F7FB7}"/>
              </a:ext>
            </a:extLst>
          </p:cNvPr>
          <p:cNvSpPr txBox="1">
            <a:spLocks/>
          </p:cNvSpPr>
          <p:nvPr/>
        </p:nvSpPr>
        <p:spPr>
          <a:xfrm>
            <a:off x="3811221" y="225113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ffectLst/>
                <a:ea typeface="Times New Roman" panose="02020603050405020304" pitchFamily="18" charset="0"/>
                <a:cs typeface="Times New Roman" panose="02020603050405020304" pitchFamily="18" charset="0"/>
              </a:rPr>
              <a:t>Appendices: Questionnaires</a:t>
            </a:r>
          </a:p>
        </p:txBody>
      </p:sp>
    </p:spTree>
    <p:extLst>
      <p:ext uri="{BB962C8B-B14F-4D97-AF65-F5344CB8AC3E}">
        <p14:creationId xmlns:p14="http://schemas.microsoft.com/office/powerpoint/2010/main" val="1744092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499C-2711-381C-62E1-D94FF931B9CD}"/>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AB66F8FE-F6DE-EC11-D275-43050209BB6B}"/>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ffectLst/>
                <a:ea typeface="Times New Roman" panose="02020603050405020304" pitchFamily="18" charset="0"/>
                <a:cs typeface="Times New Roman" panose="02020603050405020304" pitchFamily="18" charset="0"/>
              </a:rPr>
              <a:t>Appendix 1: Pre-audit survey</a:t>
            </a:r>
          </a:p>
        </p:txBody>
      </p:sp>
    </p:spTree>
    <p:extLst>
      <p:ext uri="{BB962C8B-B14F-4D97-AF65-F5344CB8AC3E}">
        <p14:creationId xmlns:p14="http://schemas.microsoft.com/office/powerpoint/2010/main" val="1441004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8F159-F589-EEC0-AE6D-4CF933C192EA}"/>
              </a:ext>
            </a:extLst>
          </p:cNvPr>
          <p:cNvPicPr>
            <a:picLocks noChangeAspect="1"/>
          </p:cNvPicPr>
          <p:nvPr/>
        </p:nvPicPr>
        <p:blipFill>
          <a:blip r:embed="rId2"/>
          <a:srcRect t="1569"/>
          <a:stretch/>
        </p:blipFill>
        <p:spPr>
          <a:xfrm>
            <a:off x="1649974" y="161925"/>
            <a:ext cx="8892051" cy="6148749"/>
          </a:xfrm>
          <a:prstGeom prst="rect">
            <a:avLst/>
          </a:prstGeom>
          <a:ln>
            <a:solidFill>
              <a:schemeClr val="tx1"/>
            </a:solidFill>
          </a:ln>
        </p:spPr>
      </p:pic>
    </p:spTree>
    <p:extLst>
      <p:ext uri="{BB962C8B-B14F-4D97-AF65-F5344CB8AC3E}">
        <p14:creationId xmlns:p14="http://schemas.microsoft.com/office/powerpoint/2010/main" val="1395666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C55A-1367-8FEE-C716-016A5E25E06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F1ECFE-B496-0FAC-59EA-83FEBE2480C0}"/>
              </a:ext>
            </a:extLst>
          </p:cNvPr>
          <p:cNvPicPr>
            <a:picLocks noChangeAspect="1"/>
          </p:cNvPicPr>
          <p:nvPr/>
        </p:nvPicPr>
        <p:blipFill>
          <a:blip r:embed="rId2"/>
          <a:stretch>
            <a:fillRect/>
          </a:stretch>
        </p:blipFill>
        <p:spPr>
          <a:xfrm>
            <a:off x="1694379" y="161387"/>
            <a:ext cx="8803242" cy="6148800"/>
          </a:xfrm>
          <a:prstGeom prst="rect">
            <a:avLst/>
          </a:prstGeom>
          <a:ln>
            <a:solidFill>
              <a:schemeClr val="tx1"/>
            </a:solidFill>
          </a:ln>
        </p:spPr>
      </p:pic>
    </p:spTree>
    <p:extLst>
      <p:ext uri="{BB962C8B-B14F-4D97-AF65-F5344CB8AC3E}">
        <p14:creationId xmlns:p14="http://schemas.microsoft.com/office/powerpoint/2010/main" val="645089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B5012-5A12-4544-2833-D8C586EFF3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5EDC37-6554-0992-E9F3-19310F7F10C9}"/>
              </a:ext>
            </a:extLst>
          </p:cNvPr>
          <p:cNvPicPr>
            <a:picLocks noChangeAspect="1"/>
          </p:cNvPicPr>
          <p:nvPr/>
        </p:nvPicPr>
        <p:blipFill>
          <a:blip r:embed="rId2"/>
          <a:stretch>
            <a:fillRect/>
          </a:stretch>
        </p:blipFill>
        <p:spPr>
          <a:xfrm>
            <a:off x="1701318" y="166229"/>
            <a:ext cx="8789363" cy="6125680"/>
          </a:xfrm>
          <a:prstGeom prst="rect">
            <a:avLst/>
          </a:prstGeom>
          <a:ln>
            <a:solidFill>
              <a:schemeClr val="tx1"/>
            </a:solidFill>
          </a:ln>
        </p:spPr>
      </p:pic>
    </p:spTree>
    <p:extLst>
      <p:ext uri="{BB962C8B-B14F-4D97-AF65-F5344CB8AC3E}">
        <p14:creationId xmlns:p14="http://schemas.microsoft.com/office/powerpoint/2010/main" val="129757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4DE45-6EBA-0D0C-0345-0290A6586D0A}"/>
            </a:ext>
          </a:extLst>
        </p:cNvPr>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E51E8E03-FE39-9B12-0925-045ED2B47B2C}"/>
              </a:ext>
            </a:extLst>
          </p:cNvPr>
          <p:cNvSpPr txBox="1">
            <a:spLocks/>
          </p:cNvSpPr>
          <p:nvPr/>
        </p:nvSpPr>
        <p:spPr>
          <a:xfrm>
            <a:off x="334963" y="1557338"/>
            <a:ext cx="11090275" cy="3866994"/>
          </a:xfrm>
          <a:prstGeom prst="rect">
            <a:avLst/>
          </a:prstGeom>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171450" indent="-171450">
              <a:lnSpc>
                <a:spcPct val="110000"/>
              </a:lnSpc>
              <a:buFont typeface="Arial" panose="020B0604020202020204" pitchFamily="34" charset="0"/>
              <a:buChar char="•"/>
            </a:pPr>
            <a:r>
              <a:rPr lang="en-AU" sz="1200" dirty="0"/>
              <a:t>At initiation of the Grant, CFA Australia, The BCC and Media on Mars met to discuss the purpose and program design for the Digital Advocacy Project.</a:t>
            </a:r>
          </a:p>
          <a:p>
            <a:pPr marL="171450" indent="-171450">
              <a:lnSpc>
                <a:spcPct val="110000"/>
              </a:lnSpc>
              <a:buFont typeface="Arial" panose="020B0604020202020204" pitchFamily="34" charset="0"/>
              <a:buChar char="•"/>
            </a:pPr>
            <a:r>
              <a:rPr lang="en-AU" sz="1200" dirty="0"/>
              <a:t>The Program Logic Workshop is designed to develop a holistic understanding of a program's goals. This involves identifying the program’s theory of change, objectives and establishing causal links between:</a:t>
            </a:r>
          </a:p>
          <a:p>
            <a:pPr marL="603018" lvl="2" indent="-171450">
              <a:lnSpc>
                <a:spcPct val="110000"/>
              </a:lnSpc>
              <a:buFont typeface="Arial" panose="020B0604020202020204" pitchFamily="34" charset="0"/>
              <a:buChar char="•"/>
            </a:pPr>
            <a:r>
              <a:rPr lang="en-AU" sz="1200" dirty="0"/>
              <a:t>Executed actions</a:t>
            </a:r>
          </a:p>
          <a:p>
            <a:pPr marL="603018" lvl="2" indent="-171450">
              <a:lnSpc>
                <a:spcPct val="110000"/>
              </a:lnSpc>
              <a:buFont typeface="Arial" panose="020B0604020202020204" pitchFamily="34" charset="0"/>
              <a:buChar char="•"/>
            </a:pPr>
            <a:r>
              <a:rPr lang="en-AU" sz="1200" dirty="0"/>
              <a:t>Immediate outcomes of activities</a:t>
            </a:r>
          </a:p>
          <a:p>
            <a:pPr marL="603018" lvl="2" indent="-171450">
              <a:lnSpc>
                <a:spcPct val="110000"/>
              </a:lnSpc>
              <a:buFont typeface="Arial" panose="020B0604020202020204" pitchFamily="34" charset="0"/>
              <a:buChar char="•"/>
            </a:pPr>
            <a:r>
              <a:rPr lang="en-AU" sz="1200" dirty="0"/>
              <a:t>Short and mid-term shifts</a:t>
            </a:r>
          </a:p>
          <a:p>
            <a:pPr marL="603018" lvl="2" indent="-171450">
              <a:lnSpc>
                <a:spcPct val="110000"/>
              </a:lnSpc>
              <a:buFont typeface="Arial" panose="020B0604020202020204" pitchFamily="34" charset="0"/>
              <a:buChar char="•"/>
            </a:pPr>
            <a:r>
              <a:rPr lang="en-AU" sz="1200" dirty="0"/>
              <a:t>Policy and societal benefits</a:t>
            </a:r>
          </a:p>
          <a:p>
            <a:pPr marL="171450" indent="-171450">
              <a:lnSpc>
                <a:spcPct val="110000"/>
              </a:lnSpc>
              <a:buFont typeface="Arial" panose="020B0604020202020204" pitchFamily="34" charset="0"/>
              <a:buChar char="•"/>
            </a:pPr>
            <a:r>
              <a:rPr lang="en-AU" sz="1200" dirty="0"/>
              <a:t>This workshop aids program development and evaluation and ensures that activities undertaken are aligned with desired program outcomes. The output of this activity were Program Logic with the Impacts, Outcomes and Activities sections populated. </a:t>
            </a:r>
          </a:p>
          <a:p>
            <a:pPr marL="171450" indent="-171450">
              <a:lnSpc>
                <a:spcPct val="110000"/>
              </a:lnSpc>
              <a:buFont typeface="Arial" panose="020B0604020202020204" pitchFamily="34" charset="0"/>
              <a:buChar char="•"/>
            </a:pPr>
            <a:r>
              <a:rPr lang="en-AU" sz="1200" dirty="0"/>
              <a:t>The BCC used the outcomes of the workshop to produce an evaluation matrix that was intended to help all partner organisations capture and organise key indicators for the project – both process measures (primarily captured and held by CFA Australia and Media on Mars) and impact measures (primarily captured by The BCC and reported herein).</a:t>
            </a:r>
          </a:p>
          <a:p>
            <a:pPr marL="171450" indent="-171450">
              <a:lnSpc>
                <a:spcPct val="110000"/>
              </a:lnSpc>
              <a:buFont typeface="Arial" panose="020B0604020202020204" pitchFamily="34" charset="0"/>
              <a:buChar char="•"/>
            </a:pPr>
            <a:r>
              <a:rPr lang="en-AU" sz="1200" dirty="0"/>
              <a:t>The evaluation matrix is provided in a separate attachment to this report, for reference.</a:t>
            </a:r>
          </a:p>
        </p:txBody>
      </p:sp>
      <p:sp>
        <p:nvSpPr>
          <p:cNvPr id="12" name="Content Placeholder 4">
            <a:extLst>
              <a:ext uri="{FF2B5EF4-FFF2-40B4-BE49-F238E27FC236}">
                <a16:creationId xmlns:a16="http://schemas.microsoft.com/office/drawing/2014/main" id="{A1A40F9B-0E9E-2723-D2BE-496EF6A2A249}"/>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Purpose and methodology [LOGIC WORKSHOP]</a:t>
            </a:r>
          </a:p>
        </p:txBody>
      </p:sp>
      <p:cxnSp>
        <p:nvCxnSpPr>
          <p:cNvPr id="3" name="Straight Connector 2">
            <a:extLst>
              <a:ext uri="{FF2B5EF4-FFF2-40B4-BE49-F238E27FC236}">
                <a16:creationId xmlns:a16="http://schemas.microsoft.com/office/drawing/2014/main" id="{4F668354-63F3-EDA5-FCC5-E7F9EB33989A}"/>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91B7BC3B-1FDC-5D7A-0028-51AB544533B5}"/>
              </a:ext>
            </a:extLst>
          </p:cNvPr>
          <p:cNvSpPr>
            <a:spLocks noGrp="1"/>
          </p:cNvSpPr>
          <p:nvPr>
            <p:ph type="sldNum" sz="quarter" idx="12"/>
          </p:nvPr>
        </p:nvSpPr>
        <p:spPr/>
        <p:txBody>
          <a:bodyPr/>
          <a:lstStyle/>
          <a:p>
            <a:fld id="{C8AAD674-F59F-456A-92C2-B5D4B78A3ED8}" type="slidenum">
              <a:rPr lang="en-AU" smtClean="0"/>
              <a:pPr/>
              <a:t>7</a:t>
            </a:fld>
            <a:endParaRPr lang="en-AU"/>
          </a:p>
        </p:txBody>
      </p:sp>
    </p:spTree>
    <p:extLst>
      <p:ext uri="{BB962C8B-B14F-4D97-AF65-F5344CB8AC3E}">
        <p14:creationId xmlns:p14="http://schemas.microsoft.com/office/powerpoint/2010/main" val="1305581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9EF48-AAF1-EE63-3B42-67469C2FDE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A22612-8D31-23D1-BA2D-3AA6EF93E99E}"/>
              </a:ext>
            </a:extLst>
          </p:cNvPr>
          <p:cNvPicPr>
            <a:picLocks noChangeAspect="1"/>
          </p:cNvPicPr>
          <p:nvPr/>
        </p:nvPicPr>
        <p:blipFill>
          <a:blip r:embed="rId2"/>
          <a:stretch>
            <a:fillRect/>
          </a:stretch>
        </p:blipFill>
        <p:spPr>
          <a:xfrm>
            <a:off x="1678531" y="165100"/>
            <a:ext cx="8834937" cy="6148800"/>
          </a:xfrm>
          <a:prstGeom prst="rect">
            <a:avLst/>
          </a:prstGeom>
          <a:ln>
            <a:solidFill>
              <a:schemeClr val="tx1"/>
            </a:solidFill>
          </a:ln>
        </p:spPr>
      </p:pic>
    </p:spTree>
    <p:extLst>
      <p:ext uri="{BB962C8B-B14F-4D97-AF65-F5344CB8AC3E}">
        <p14:creationId xmlns:p14="http://schemas.microsoft.com/office/powerpoint/2010/main" val="551883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7452-87B2-DE42-7A6B-708787855D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7A7834-27E9-0EE8-717B-281B1A0C0DF3}"/>
              </a:ext>
            </a:extLst>
          </p:cNvPr>
          <p:cNvPicPr>
            <a:picLocks noChangeAspect="1"/>
          </p:cNvPicPr>
          <p:nvPr/>
        </p:nvPicPr>
        <p:blipFill>
          <a:blip r:embed="rId2"/>
          <a:stretch>
            <a:fillRect/>
          </a:stretch>
        </p:blipFill>
        <p:spPr>
          <a:xfrm>
            <a:off x="1704974" y="160978"/>
            <a:ext cx="8800914" cy="6148800"/>
          </a:xfrm>
          <a:prstGeom prst="rect">
            <a:avLst/>
          </a:prstGeom>
          <a:ln>
            <a:solidFill>
              <a:schemeClr val="tx1"/>
            </a:solidFill>
          </a:ln>
        </p:spPr>
      </p:pic>
    </p:spTree>
    <p:extLst>
      <p:ext uri="{BB962C8B-B14F-4D97-AF65-F5344CB8AC3E}">
        <p14:creationId xmlns:p14="http://schemas.microsoft.com/office/powerpoint/2010/main" val="3434916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9E3D-0878-F405-55EA-57775859F630}"/>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64BA18D8-86D1-F62D-61A5-88FC74CBF0F2}"/>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ffectLst/>
                <a:ea typeface="Times New Roman" panose="02020603050405020304" pitchFamily="18" charset="0"/>
                <a:cs typeface="Times New Roman" panose="02020603050405020304" pitchFamily="18" charset="0"/>
              </a:rPr>
              <a:t>Appendix 2: Post-audit survey</a:t>
            </a:r>
          </a:p>
        </p:txBody>
      </p:sp>
    </p:spTree>
    <p:extLst>
      <p:ext uri="{BB962C8B-B14F-4D97-AF65-F5344CB8AC3E}">
        <p14:creationId xmlns:p14="http://schemas.microsoft.com/office/powerpoint/2010/main" val="3123967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85048-03E4-9F4A-5E32-645F44056E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FED647-E519-4B0C-BEC8-448487F3E391}"/>
              </a:ext>
            </a:extLst>
          </p:cNvPr>
          <p:cNvPicPr>
            <a:picLocks noChangeAspect="1"/>
          </p:cNvPicPr>
          <p:nvPr/>
        </p:nvPicPr>
        <p:blipFill>
          <a:blip r:embed="rId2"/>
          <a:stretch>
            <a:fillRect/>
          </a:stretch>
        </p:blipFill>
        <p:spPr>
          <a:xfrm>
            <a:off x="1671748" y="157316"/>
            <a:ext cx="8829454" cy="6148800"/>
          </a:xfrm>
          <a:prstGeom prst="rect">
            <a:avLst/>
          </a:prstGeom>
          <a:ln>
            <a:solidFill>
              <a:schemeClr val="tx1"/>
            </a:solidFill>
          </a:ln>
        </p:spPr>
      </p:pic>
    </p:spTree>
    <p:extLst>
      <p:ext uri="{BB962C8B-B14F-4D97-AF65-F5344CB8AC3E}">
        <p14:creationId xmlns:p14="http://schemas.microsoft.com/office/powerpoint/2010/main" val="1427774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F245-6D0E-D0A5-EE05-F7434CB8D1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038501-2B4C-2647-5A19-006FAB81C2C8}"/>
              </a:ext>
            </a:extLst>
          </p:cNvPr>
          <p:cNvPicPr>
            <a:picLocks noChangeAspect="1"/>
          </p:cNvPicPr>
          <p:nvPr/>
        </p:nvPicPr>
        <p:blipFill>
          <a:blip r:embed="rId2"/>
          <a:stretch>
            <a:fillRect/>
          </a:stretch>
        </p:blipFill>
        <p:spPr>
          <a:xfrm>
            <a:off x="1684732" y="161925"/>
            <a:ext cx="8822536" cy="6148800"/>
          </a:xfrm>
          <a:prstGeom prst="rect">
            <a:avLst/>
          </a:prstGeom>
          <a:ln>
            <a:solidFill>
              <a:schemeClr val="tx1"/>
            </a:solidFill>
          </a:ln>
        </p:spPr>
      </p:pic>
    </p:spTree>
    <p:extLst>
      <p:ext uri="{BB962C8B-B14F-4D97-AF65-F5344CB8AC3E}">
        <p14:creationId xmlns:p14="http://schemas.microsoft.com/office/powerpoint/2010/main" val="2884671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A863-39B4-9089-46C5-F8A3DE7F61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9E4EC3-C6DB-FCAD-3DCC-6C351BFF72FD}"/>
              </a:ext>
            </a:extLst>
          </p:cNvPr>
          <p:cNvPicPr>
            <a:picLocks noChangeAspect="1"/>
          </p:cNvPicPr>
          <p:nvPr/>
        </p:nvPicPr>
        <p:blipFill>
          <a:blip r:embed="rId2"/>
          <a:stretch>
            <a:fillRect/>
          </a:stretch>
        </p:blipFill>
        <p:spPr>
          <a:xfrm>
            <a:off x="1689886" y="161925"/>
            <a:ext cx="8812227" cy="6148800"/>
          </a:xfrm>
          <a:prstGeom prst="rect">
            <a:avLst/>
          </a:prstGeom>
          <a:ln>
            <a:solidFill>
              <a:schemeClr val="tx1"/>
            </a:solidFill>
          </a:ln>
        </p:spPr>
      </p:pic>
    </p:spTree>
    <p:extLst>
      <p:ext uri="{BB962C8B-B14F-4D97-AF65-F5344CB8AC3E}">
        <p14:creationId xmlns:p14="http://schemas.microsoft.com/office/powerpoint/2010/main" val="302454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ECD36-D45E-55BF-B438-74DC2441E8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03EC98-5C80-2187-21D0-014249379606}"/>
              </a:ext>
            </a:extLst>
          </p:cNvPr>
          <p:cNvPicPr>
            <a:picLocks noChangeAspect="1"/>
          </p:cNvPicPr>
          <p:nvPr/>
        </p:nvPicPr>
        <p:blipFill>
          <a:blip r:embed="rId2"/>
          <a:stretch>
            <a:fillRect/>
          </a:stretch>
        </p:blipFill>
        <p:spPr>
          <a:xfrm>
            <a:off x="1686454" y="165100"/>
            <a:ext cx="8819091" cy="6148800"/>
          </a:xfrm>
          <a:prstGeom prst="rect">
            <a:avLst/>
          </a:prstGeom>
          <a:ln>
            <a:solidFill>
              <a:schemeClr val="tx1"/>
            </a:solidFill>
          </a:ln>
        </p:spPr>
      </p:pic>
    </p:spTree>
    <p:extLst>
      <p:ext uri="{BB962C8B-B14F-4D97-AF65-F5344CB8AC3E}">
        <p14:creationId xmlns:p14="http://schemas.microsoft.com/office/powerpoint/2010/main" val="776443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560F8-91E3-6C18-C8E3-4F211A9C2D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D4669F-46D2-B34B-17A2-F4B429681B7B}"/>
              </a:ext>
            </a:extLst>
          </p:cNvPr>
          <p:cNvPicPr>
            <a:picLocks noChangeAspect="1"/>
          </p:cNvPicPr>
          <p:nvPr/>
        </p:nvPicPr>
        <p:blipFill>
          <a:blip r:embed="rId2"/>
          <a:stretch>
            <a:fillRect/>
          </a:stretch>
        </p:blipFill>
        <p:spPr>
          <a:xfrm>
            <a:off x="1696086" y="161925"/>
            <a:ext cx="8799827" cy="6148800"/>
          </a:xfrm>
          <a:prstGeom prst="rect">
            <a:avLst/>
          </a:prstGeom>
          <a:ln>
            <a:solidFill>
              <a:schemeClr val="tx1"/>
            </a:solidFill>
          </a:ln>
        </p:spPr>
      </p:pic>
    </p:spTree>
    <p:extLst>
      <p:ext uri="{BB962C8B-B14F-4D97-AF65-F5344CB8AC3E}">
        <p14:creationId xmlns:p14="http://schemas.microsoft.com/office/powerpoint/2010/main" val="246626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D2E4F-C1EC-7064-F330-CDBA116BFF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24D4D9-9978-AAB1-F772-8C88B2357C72}"/>
              </a:ext>
            </a:extLst>
          </p:cNvPr>
          <p:cNvPicPr>
            <a:picLocks noChangeAspect="1"/>
          </p:cNvPicPr>
          <p:nvPr/>
        </p:nvPicPr>
        <p:blipFill>
          <a:blip r:embed="rId2"/>
          <a:stretch>
            <a:fillRect/>
          </a:stretch>
        </p:blipFill>
        <p:spPr>
          <a:xfrm>
            <a:off x="1694126" y="161925"/>
            <a:ext cx="8815654" cy="6148800"/>
          </a:xfrm>
          <a:prstGeom prst="rect">
            <a:avLst/>
          </a:prstGeom>
          <a:ln>
            <a:solidFill>
              <a:schemeClr val="tx1"/>
            </a:solidFill>
          </a:ln>
        </p:spPr>
      </p:pic>
    </p:spTree>
    <p:extLst>
      <p:ext uri="{BB962C8B-B14F-4D97-AF65-F5344CB8AC3E}">
        <p14:creationId xmlns:p14="http://schemas.microsoft.com/office/powerpoint/2010/main" val="3916213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8FAD-4C33-1E67-CD5A-D836AD5942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2ACFC4A-98CD-726F-A0B0-D5920D8C7E82}"/>
              </a:ext>
            </a:extLst>
          </p:cNvPr>
          <p:cNvPicPr>
            <a:picLocks noChangeAspect="1"/>
          </p:cNvPicPr>
          <p:nvPr/>
        </p:nvPicPr>
        <p:blipFill>
          <a:blip r:embed="rId2"/>
          <a:stretch>
            <a:fillRect/>
          </a:stretch>
        </p:blipFill>
        <p:spPr>
          <a:xfrm>
            <a:off x="3937211" y="161925"/>
            <a:ext cx="4317578" cy="6148800"/>
          </a:xfrm>
          <a:prstGeom prst="rect">
            <a:avLst/>
          </a:prstGeom>
          <a:ln>
            <a:solidFill>
              <a:schemeClr val="tx1"/>
            </a:solidFill>
          </a:ln>
        </p:spPr>
      </p:pic>
    </p:spTree>
    <p:extLst>
      <p:ext uri="{BB962C8B-B14F-4D97-AF65-F5344CB8AC3E}">
        <p14:creationId xmlns:p14="http://schemas.microsoft.com/office/powerpoint/2010/main" val="49927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DEF11-AE30-0142-9377-BCCDB248AC3E}"/>
              </a:ext>
            </a:extLst>
          </p:cNvPr>
          <p:cNvSpPr>
            <a:spLocks noGrp="1"/>
          </p:cNvSpPr>
          <p:nvPr>
            <p:ph sz="quarter" idx="12"/>
          </p:nvPr>
        </p:nvSpPr>
        <p:spPr>
          <a:xfrm>
            <a:off x="362926" y="1521932"/>
            <a:ext cx="3672000" cy="522837"/>
          </a:xfrm>
          <a:ln>
            <a:solidFill>
              <a:schemeClr val="accent3"/>
            </a:solidFill>
          </a:ln>
        </p:spPr>
        <p:txBody>
          <a:bodyPr/>
          <a:lstStyle/>
          <a:p>
            <a:r>
              <a:rPr lang="en-US" dirty="0"/>
              <a:t>Through doing </a:t>
            </a:r>
            <a:r>
              <a:rPr lang="en-US" b="1" i="1" dirty="0">
                <a:solidFill>
                  <a:schemeClr val="accent3"/>
                </a:solidFill>
              </a:rPr>
              <a:t>activity X …</a:t>
            </a:r>
          </a:p>
        </p:txBody>
      </p:sp>
      <p:sp>
        <p:nvSpPr>
          <p:cNvPr id="4" name="Content Placeholder 3">
            <a:extLst>
              <a:ext uri="{FF2B5EF4-FFF2-40B4-BE49-F238E27FC236}">
                <a16:creationId xmlns:a16="http://schemas.microsoft.com/office/drawing/2014/main" id="{F87967C8-1DC6-8743-A5EC-FA2D64E4070E}"/>
              </a:ext>
            </a:extLst>
          </p:cNvPr>
          <p:cNvSpPr>
            <a:spLocks noGrp="1"/>
          </p:cNvSpPr>
          <p:nvPr>
            <p:ph sz="quarter" idx="13"/>
          </p:nvPr>
        </p:nvSpPr>
        <p:spPr>
          <a:xfrm>
            <a:off x="4260000" y="1545804"/>
            <a:ext cx="3672000" cy="522837"/>
          </a:xfrm>
          <a:ln>
            <a:solidFill>
              <a:schemeClr val="accent1"/>
            </a:solidFill>
          </a:ln>
        </p:spPr>
        <p:txBody>
          <a:bodyPr/>
          <a:lstStyle/>
          <a:p>
            <a:r>
              <a:rPr lang="en-US"/>
              <a:t>We will address </a:t>
            </a:r>
            <a:r>
              <a:rPr lang="en-US" b="1" i="1">
                <a:solidFill>
                  <a:schemeClr val="accent1"/>
                </a:solidFill>
              </a:rPr>
              <a:t>issue / problem Y.. </a:t>
            </a:r>
          </a:p>
        </p:txBody>
      </p:sp>
      <p:sp>
        <p:nvSpPr>
          <p:cNvPr id="5" name="Content Placeholder 4">
            <a:extLst>
              <a:ext uri="{FF2B5EF4-FFF2-40B4-BE49-F238E27FC236}">
                <a16:creationId xmlns:a16="http://schemas.microsoft.com/office/drawing/2014/main" id="{10FD0EE1-FB98-274A-A4F6-E67FDFE9B190}"/>
              </a:ext>
            </a:extLst>
          </p:cNvPr>
          <p:cNvSpPr>
            <a:spLocks noGrp="1"/>
          </p:cNvSpPr>
          <p:nvPr>
            <p:ph sz="quarter" idx="14"/>
          </p:nvPr>
        </p:nvSpPr>
        <p:spPr>
          <a:xfrm>
            <a:off x="8157438" y="1521932"/>
            <a:ext cx="3672000" cy="522837"/>
          </a:xfrm>
          <a:ln>
            <a:solidFill>
              <a:schemeClr val="accent4"/>
            </a:solidFill>
          </a:ln>
        </p:spPr>
        <p:txBody>
          <a:bodyPr/>
          <a:lstStyle/>
          <a:p>
            <a:r>
              <a:rPr lang="en-US"/>
              <a:t>And achieve </a:t>
            </a:r>
            <a:r>
              <a:rPr lang="en-US" b="1" i="1">
                <a:solidFill>
                  <a:schemeClr val="accent4"/>
                </a:solidFill>
              </a:rPr>
              <a:t>outcome Z</a:t>
            </a:r>
          </a:p>
        </p:txBody>
      </p:sp>
      <p:sp>
        <p:nvSpPr>
          <p:cNvPr id="15" name="TextBox 14">
            <a:extLst>
              <a:ext uri="{FF2B5EF4-FFF2-40B4-BE49-F238E27FC236}">
                <a16:creationId xmlns:a16="http://schemas.microsoft.com/office/drawing/2014/main" id="{B6762873-0B21-6744-8FE4-7A5C0E86E37C}"/>
              </a:ext>
            </a:extLst>
          </p:cNvPr>
          <p:cNvSpPr txBox="1"/>
          <p:nvPr/>
        </p:nvSpPr>
        <p:spPr>
          <a:xfrm>
            <a:off x="-1972019" y="5927075"/>
            <a:ext cx="0" cy="0"/>
          </a:xfrm>
          <a:prstGeom prst="rect">
            <a:avLst/>
          </a:prstGeom>
          <a:noFill/>
        </p:spPr>
        <p:txBody>
          <a:bodyPr wrap="none" lIns="36000" tIns="36000" rIns="36000" bIns="36000" rtlCol="0">
            <a:noAutofit/>
          </a:bodyPr>
          <a:lstStyle/>
          <a:p>
            <a:pPr algn="l"/>
            <a:endParaRPr lang="en-US" err="1"/>
          </a:p>
        </p:txBody>
      </p:sp>
      <p:grpSp>
        <p:nvGrpSpPr>
          <p:cNvPr id="8" name="Group 7">
            <a:extLst>
              <a:ext uri="{FF2B5EF4-FFF2-40B4-BE49-F238E27FC236}">
                <a16:creationId xmlns:a16="http://schemas.microsoft.com/office/drawing/2014/main" id="{B879FE98-662C-4169-A191-C311F5AD0A15}"/>
              </a:ext>
            </a:extLst>
          </p:cNvPr>
          <p:cNvGrpSpPr/>
          <p:nvPr/>
        </p:nvGrpSpPr>
        <p:grpSpPr>
          <a:xfrm>
            <a:off x="362563" y="2320501"/>
            <a:ext cx="11466875" cy="2248779"/>
            <a:chOff x="359999" y="2508569"/>
            <a:chExt cx="11466875" cy="2248779"/>
          </a:xfrm>
        </p:grpSpPr>
        <p:sp>
          <p:nvSpPr>
            <p:cNvPr id="17" name="Content Placeholder 2">
              <a:extLst>
                <a:ext uri="{FF2B5EF4-FFF2-40B4-BE49-F238E27FC236}">
                  <a16:creationId xmlns:a16="http://schemas.microsoft.com/office/drawing/2014/main" id="{6E9E2B88-EADE-471B-88B1-E999F08D8E0F}"/>
                </a:ext>
              </a:extLst>
            </p:cNvPr>
            <p:cNvSpPr txBox="1">
              <a:spLocks/>
            </p:cNvSpPr>
            <p:nvPr/>
          </p:nvSpPr>
          <p:spPr>
            <a:xfrm>
              <a:off x="359999" y="2508570"/>
              <a:ext cx="3672363" cy="2116594"/>
            </a:xfrm>
            <a:prstGeom prst="rect">
              <a:avLst/>
            </a:prstGeom>
            <a:ln w="12700">
              <a:solidFill>
                <a:schemeClr val="accent3"/>
              </a:solidFill>
            </a:ln>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r>
                <a:rPr lang="en-US" dirty="0"/>
                <a:t>By engaging with and training organisations in the NFP, govt, service provider and education sectors to make their digital assets accessible.   </a:t>
              </a:r>
            </a:p>
          </p:txBody>
        </p:sp>
        <p:sp>
          <p:nvSpPr>
            <p:cNvPr id="18" name="Content Placeholder 3">
              <a:extLst>
                <a:ext uri="{FF2B5EF4-FFF2-40B4-BE49-F238E27FC236}">
                  <a16:creationId xmlns:a16="http://schemas.microsoft.com/office/drawing/2014/main" id="{EC9DB8E3-D9D2-4897-9B14-A2F6A1783522}"/>
                </a:ext>
              </a:extLst>
            </p:cNvPr>
            <p:cNvSpPr txBox="1">
              <a:spLocks/>
            </p:cNvSpPr>
            <p:nvPr/>
          </p:nvSpPr>
          <p:spPr>
            <a:xfrm>
              <a:off x="4257618" y="2508570"/>
              <a:ext cx="3672000" cy="2116594"/>
            </a:xfrm>
            <a:prstGeom prst="rect">
              <a:avLst/>
            </a:prstGeom>
            <a:ln w="12700">
              <a:solidFill>
                <a:schemeClr val="accent1"/>
              </a:solidFill>
            </a:ln>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lnSpc>
                  <a:spcPct val="100000"/>
                </a:lnSpc>
              </a:pPr>
              <a:r>
                <a:rPr lang="en-US" dirty="0"/>
                <a:t>A lack of understanding, commitment and capability in organisations in the NFP, govt, service provider and education sectors to digital accessibility for people with disability.</a:t>
              </a:r>
            </a:p>
          </p:txBody>
        </p:sp>
        <p:sp>
          <p:nvSpPr>
            <p:cNvPr id="21" name="Content Placeholder 4">
              <a:extLst>
                <a:ext uri="{FF2B5EF4-FFF2-40B4-BE49-F238E27FC236}">
                  <a16:creationId xmlns:a16="http://schemas.microsoft.com/office/drawing/2014/main" id="{C903257A-2A33-413F-BC75-8FA314F9C736}"/>
                </a:ext>
              </a:extLst>
            </p:cNvPr>
            <p:cNvSpPr txBox="1">
              <a:spLocks/>
            </p:cNvSpPr>
            <p:nvPr/>
          </p:nvSpPr>
          <p:spPr>
            <a:xfrm>
              <a:off x="8154874" y="2508569"/>
              <a:ext cx="3672000" cy="2248779"/>
            </a:xfrm>
            <a:prstGeom prst="rect">
              <a:avLst/>
            </a:prstGeom>
            <a:ln w="12700">
              <a:solidFill>
                <a:schemeClr val="accent4"/>
              </a:solidFill>
            </a:ln>
          </p:spPr>
          <p:txBody>
            <a:bodyPr vert="horz" lIns="36000" tIns="36000" rIns="36000" bIns="36000" rtlCol="0">
              <a:noAutofit/>
            </a:bodyP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lnSpc>
                  <a:spcPct val="100000"/>
                </a:lnSpc>
              </a:pPr>
              <a:r>
                <a:rPr lang="en-US" dirty="0"/>
                <a:t>Increase the number of organisations in the NFP, govt, service provider and education sectors that have accessible digital assets and are committed to maintaining and improving accessibility for people with disability.</a:t>
              </a:r>
            </a:p>
          </p:txBody>
        </p:sp>
      </p:grpSp>
      <p:sp>
        <p:nvSpPr>
          <p:cNvPr id="6" name="TextBox 5">
            <a:extLst>
              <a:ext uri="{FF2B5EF4-FFF2-40B4-BE49-F238E27FC236}">
                <a16:creationId xmlns:a16="http://schemas.microsoft.com/office/drawing/2014/main" id="{AA8DE7C4-62AF-4069-ACA8-876E44782326}"/>
              </a:ext>
            </a:extLst>
          </p:cNvPr>
          <p:cNvSpPr txBox="1"/>
          <p:nvPr/>
        </p:nvSpPr>
        <p:spPr>
          <a:xfrm>
            <a:off x="362563" y="4593153"/>
            <a:ext cx="11466875" cy="744279"/>
          </a:xfrm>
          <a:prstGeom prst="rect">
            <a:avLst/>
          </a:prstGeom>
          <a:noFill/>
        </p:spPr>
        <p:txBody>
          <a:bodyPr wrap="square" lIns="36000" tIns="36000" rIns="36000" bIns="36000" rtlCol="0">
            <a:noAutofit/>
          </a:bodyPr>
          <a:lstStyle/>
          <a:p>
            <a:pPr algn="ctr"/>
            <a:r>
              <a:rPr lang="en-AU" sz="1600" i="1" dirty="0"/>
              <a:t>“We will achieve an increase in the number of organisations that have implemented and are committed to maintaining digital accessibility</a:t>
            </a:r>
            <a:r>
              <a:rPr lang="en-AU" sz="1600" i="1" dirty="0">
                <a:solidFill>
                  <a:schemeClr val="accent4"/>
                </a:solidFill>
              </a:rPr>
              <a:t> </a:t>
            </a:r>
            <a:r>
              <a:rPr lang="en-AU" sz="1600" i="1" dirty="0"/>
              <a:t>by addressing a lack of understanding, commitment and capability to implement accessibility principles</a:t>
            </a:r>
            <a:r>
              <a:rPr lang="en-AU" sz="1600" i="1" dirty="0">
                <a:solidFill>
                  <a:schemeClr val="accent1"/>
                </a:solidFill>
              </a:rPr>
              <a:t> </a:t>
            </a:r>
            <a:r>
              <a:rPr lang="en-AU" sz="1600" i="1" dirty="0"/>
              <a:t>through engaging with and training organisations to make their digital assets accessible</a:t>
            </a:r>
            <a:r>
              <a:rPr lang="en-AU" sz="1600" b="1" i="1" dirty="0"/>
              <a:t>”</a:t>
            </a:r>
            <a:endParaRPr lang="en-AU" sz="1600" b="1" i="1" dirty="0">
              <a:solidFill>
                <a:schemeClr val="accent3"/>
              </a:solidFill>
            </a:endParaRPr>
          </a:p>
        </p:txBody>
      </p:sp>
      <p:sp>
        <p:nvSpPr>
          <p:cNvPr id="10" name="Content Placeholder 4">
            <a:extLst>
              <a:ext uri="{FF2B5EF4-FFF2-40B4-BE49-F238E27FC236}">
                <a16:creationId xmlns:a16="http://schemas.microsoft.com/office/drawing/2014/main" id="{2739D0E1-975E-EBC0-6989-2160F303DD3D}"/>
              </a:ext>
            </a:extLst>
          </p:cNvPr>
          <p:cNvSpPr txBox="1">
            <a:spLocks/>
          </p:cNvSpPr>
          <p:nvPr/>
        </p:nvSpPr>
        <p:spPr>
          <a:xfrm>
            <a:off x="334963" y="164333"/>
            <a:ext cx="9561412" cy="812412"/>
          </a:xfrm>
          <a:prstGeom prst="rect">
            <a:avLst/>
          </a:prstGeom>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1202"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515154"/>
                </a:solidFill>
                <a:effectLst/>
                <a:uLnTx/>
                <a:uFillTx/>
                <a:latin typeface="Arial Nova"/>
                <a:ea typeface="Times New Roman" panose="02020603050405020304" pitchFamily="18" charset="0"/>
                <a:cs typeface="Times New Roman" panose="02020603050405020304" pitchFamily="18" charset="0"/>
              </a:rPr>
              <a:t>Our Theory of Change</a:t>
            </a:r>
          </a:p>
        </p:txBody>
      </p:sp>
      <p:cxnSp>
        <p:nvCxnSpPr>
          <p:cNvPr id="11" name="Straight Connector 10">
            <a:extLst>
              <a:ext uri="{FF2B5EF4-FFF2-40B4-BE49-F238E27FC236}">
                <a16:creationId xmlns:a16="http://schemas.microsoft.com/office/drawing/2014/main" id="{BFB46505-3B7A-7575-237D-82892E649E79}"/>
              </a:ext>
            </a:extLst>
          </p:cNvPr>
          <p:cNvCxnSpPr>
            <a:cxnSpLocks/>
          </p:cNvCxnSpPr>
          <p:nvPr/>
        </p:nvCxnSpPr>
        <p:spPr>
          <a:xfrm>
            <a:off x="304499" y="164333"/>
            <a:ext cx="0" cy="8124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F9EF1E1-5E36-9614-D8FD-E0AAD52F6FE0}"/>
              </a:ext>
            </a:extLst>
          </p:cNvPr>
          <p:cNvSpPr>
            <a:spLocks noGrp="1"/>
          </p:cNvSpPr>
          <p:nvPr>
            <p:ph type="sldNum" sz="quarter" idx="10"/>
          </p:nvPr>
        </p:nvSpPr>
        <p:spPr>
          <a:xfrm>
            <a:off x="5733679" y="6292723"/>
            <a:ext cx="969962" cy="196850"/>
          </a:xfrm>
        </p:spPr>
        <p:txBody>
          <a:bodyPr/>
          <a:lstStyle/>
          <a:p>
            <a:fld id="{4034BEE3-566C-4068-A777-C3A4762E861B}" type="slidenum">
              <a:rPr lang="en-GB" smtClean="0"/>
              <a:pPr/>
              <a:t>8</a:t>
            </a:fld>
            <a:endParaRPr lang="en-GB" dirty="0"/>
          </a:p>
        </p:txBody>
      </p:sp>
    </p:spTree>
    <p:extLst>
      <p:ext uri="{BB962C8B-B14F-4D97-AF65-F5344CB8AC3E}">
        <p14:creationId xmlns:p14="http://schemas.microsoft.com/office/powerpoint/2010/main" val="24766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1AA6-B417-2319-230C-63BFC8917D8F}"/>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06108C9-ADC6-5AA5-1B50-F80EF602265D}"/>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a:solidFill>
                  <a:schemeClr val="bg1"/>
                </a:solidFill>
                <a:effectLst/>
                <a:ea typeface="Times New Roman" panose="02020603050405020304" pitchFamily="18" charset="0"/>
                <a:cs typeface="Times New Roman" panose="02020603050405020304" pitchFamily="18" charset="0"/>
              </a:rPr>
              <a:t>Appendix 3: Pre-workshop Survey</a:t>
            </a:r>
          </a:p>
        </p:txBody>
      </p:sp>
    </p:spTree>
    <p:extLst>
      <p:ext uri="{BB962C8B-B14F-4D97-AF65-F5344CB8AC3E}">
        <p14:creationId xmlns:p14="http://schemas.microsoft.com/office/powerpoint/2010/main" val="2533318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45C1-1F75-D948-6593-1B987EF215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56789B-9E2F-B32E-F31D-CFD7A157BAE7}"/>
              </a:ext>
            </a:extLst>
          </p:cNvPr>
          <p:cNvPicPr>
            <a:picLocks noChangeAspect="1"/>
          </p:cNvPicPr>
          <p:nvPr/>
        </p:nvPicPr>
        <p:blipFill>
          <a:blip r:embed="rId2"/>
          <a:stretch>
            <a:fillRect/>
          </a:stretch>
        </p:blipFill>
        <p:spPr>
          <a:xfrm>
            <a:off x="1704000" y="161925"/>
            <a:ext cx="8784000" cy="6148800"/>
          </a:xfrm>
          <a:prstGeom prst="rect">
            <a:avLst/>
          </a:prstGeom>
          <a:ln>
            <a:solidFill>
              <a:schemeClr val="tx1"/>
            </a:solidFill>
          </a:ln>
        </p:spPr>
      </p:pic>
    </p:spTree>
    <p:extLst>
      <p:ext uri="{BB962C8B-B14F-4D97-AF65-F5344CB8AC3E}">
        <p14:creationId xmlns:p14="http://schemas.microsoft.com/office/powerpoint/2010/main" val="2339653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904-9D24-8EBB-8415-72E66341DD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E43C17-67C0-3E74-99D9-A294C5D723FC}"/>
              </a:ext>
            </a:extLst>
          </p:cNvPr>
          <p:cNvPicPr>
            <a:picLocks noChangeAspect="1"/>
          </p:cNvPicPr>
          <p:nvPr/>
        </p:nvPicPr>
        <p:blipFill>
          <a:blip r:embed="rId2"/>
          <a:stretch>
            <a:fillRect/>
          </a:stretch>
        </p:blipFill>
        <p:spPr>
          <a:xfrm>
            <a:off x="1694378" y="161925"/>
            <a:ext cx="8803243" cy="6148800"/>
          </a:xfrm>
          <a:prstGeom prst="rect">
            <a:avLst/>
          </a:prstGeom>
          <a:ln>
            <a:solidFill>
              <a:schemeClr val="tx1"/>
            </a:solidFill>
          </a:ln>
        </p:spPr>
      </p:pic>
    </p:spTree>
    <p:extLst>
      <p:ext uri="{BB962C8B-B14F-4D97-AF65-F5344CB8AC3E}">
        <p14:creationId xmlns:p14="http://schemas.microsoft.com/office/powerpoint/2010/main" val="4087694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C944-42CF-A86D-79AC-B14C9F7486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CCD1F8-970E-78A5-3575-88207F75E4D5}"/>
              </a:ext>
            </a:extLst>
          </p:cNvPr>
          <p:cNvPicPr>
            <a:picLocks noChangeAspect="1"/>
          </p:cNvPicPr>
          <p:nvPr/>
        </p:nvPicPr>
        <p:blipFill>
          <a:blip r:embed="rId2"/>
          <a:stretch>
            <a:fillRect/>
          </a:stretch>
        </p:blipFill>
        <p:spPr>
          <a:xfrm>
            <a:off x="1696632" y="161925"/>
            <a:ext cx="8798735" cy="6148800"/>
          </a:xfrm>
          <a:prstGeom prst="rect">
            <a:avLst/>
          </a:prstGeom>
          <a:ln>
            <a:solidFill>
              <a:schemeClr val="tx1"/>
            </a:solidFill>
          </a:ln>
        </p:spPr>
      </p:pic>
    </p:spTree>
    <p:extLst>
      <p:ext uri="{BB962C8B-B14F-4D97-AF65-F5344CB8AC3E}">
        <p14:creationId xmlns:p14="http://schemas.microsoft.com/office/powerpoint/2010/main" val="1401659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1501F-1189-B0B2-7FF4-1B256C1CE3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A22C49-0C5D-D954-910F-4059DEF840BB}"/>
              </a:ext>
            </a:extLst>
          </p:cNvPr>
          <p:cNvPicPr>
            <a:picLocks noChangeAspect="1"/>
          </p:cNvPicPr>
          <p:nvPr/>
        </p:nvPicPr>
        <p:blipFill>
          <a:blip r:embed="rId2"/>
          <a:stretch>
            <a:fillRect/>
          </a:stretch>
        </p:blipFill>
        <p:spPr>
          <a:xfrm>
            <a:off x="3943527" y="161925"/>
            <a:ext cx="4323995" cy="6148800"/>
          </a:xfrm>
          <a:prstGeom prst="rect">
            <a:avLst/>
          </a:prstGeom>
          <a:ln>
            <a:solidFill>
              <a:schemeClr val="tx1"/>
            </a:solidFill>
          </a:ln>
        </p:spPr>
      </p:pic>
    </p:spTree>
    <p:extLst>
      <p:ext uri="{BB962C8B-B14F-4D97-AF65-F5344CB8AC3E}">
        <p14:creationId xmlns:p14="http://schemas.microsoft.com/office/powerpoint/2010/main" val="3977856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289C2-FBF7-0B6E-22C2-6C1A165D5125}"/>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4BA129B4-0A2B-0952-50D5-FF35F43AFB6F}"/>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ffectLst/>
                <a:ea typeface="Times New Roman" panose="02020603050405020304" pitchFamily="18" charset="0"/>
                <a:cs typeface="Times New Roman" panose="02020603050405020304" pitchFamily="18" charset="0"/>
              </a:rPr>
              <a:t>Appendix 4: Post-workshop survey</a:t>
            </a:r>
          </a:p>
        </p:txBody>
      </p:sp>
    </p:spTree>
    <p:extLst>
      <p:ext uri="{BB962C8B-B14F-4D97-AF65-F5344CB8AC3E}">
        <p14:creationId xmlns:p14="http://schemas.microsoft.com/office/powerpoint/2010/main" val="273670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3AD43-8435-A9CD-E993-9AF7C64707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BAC96C-96CB-5C42-00D0-2E20BEE80EAF}"/>
              </a:ext>
            </a:extLst>
          </p:cNvPr>
          <p:cNvPicPr>
            <a:picLocks noChangeAspect="1"/>
          </p:cNvPicPr>
          <p:nvPr/>
        </p:nvPicPr>
        <p:blipFill>
          <a:blip r:embed="rId2"/>
          <a:stretch>
            <a:fillRect/>
          </a:stretch>
        </p:blipFill>
        <p:spPr>
          <a:xfrm>
            <a:off x="1696628" y="161925"/>
            <a:ext cx="8811167" cy="6148800"/>
          </a:xfrm>
          <a:prstGeom prst="rect">
            <a:avLst/>
          </a:prstGeom>
          <a:ln>
            <a:solidFill>
              <a:schemeClr val="tx1"/>
            </a:solidFill>
          </a:ln>
        </p:spPr>
      </p:pic>
    </p:spTree>
    <p:extLst>
      <p:ext uri="{BB962C8B-B14F-4D97-AF65-F5344CB8AC3E}">
        <p14:creationId xmlns:p14="http://schemas.microsoft.com/office/powerpoint/2010/main" val="3583105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B493-B44E-BDF9-C59A-F3431A4326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538FC6-4D4E-6EDE-6495-A19E1C3F70DD}"/>
              </a:ext>
            </a:extLst>
          </p:cNvPr>
          <p:cNvPicPr>
            <a:picLocks noChangeAspect="1"/>
          </p:cNvPicPr>
          <p:nvPr/>
        </p:nvPicPr>
        <p:blipFill>
          <a:blip r:embed="rId2"/>
          <a:stretch>
            <a:fillRect/>
          </a:stretch>
        </p:blipFill>
        <p:spPr>
          <a:xfrm>
            <a:off x="1684601" y="161925"/>
            <a:ext cx="8815654" cy="6148800"/>
          </a:xfrm>
          <a:prstGeom prst="rect">
            <a:avLst/>
          </a:prstGeom>
          <a:ln>
            <a:solidFill>
              <a:schemeClr val="tx1"/>
            </a:solidFill>
          </a:ln>
        </p:spPr>
      </p:pic>
    </p:spTree>
    <p:extLst>
      <p:ext uri="{BB962C8B-B14F-4D97-AF65-F5344CB8AC3E}">
        <p14:creationId xmlns:p14="http://schemas.microsoft.com/office/powerpoint/2010/main" val="3399845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60C5-353B-34CC-A38C-12A91FAB15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8BA342-46B6-AF57-1C56-8A6901F4C0FF}"/>
              </a:ext>
            </a:extLst>
          </p:cNvPr>
          <p:cNvPicPr>
            <a:picLocks noChangeAspect="1"/>
          </p:cNvPicPr>
          <p:nvPr/>
        </p:nvPicPr>
        <p:blipFill>
          <a:blip r:embed="rId2"/>
          <a:stretch>
            <a:fillRect/>
          </a:stretch>
        </p:blipFill>
        <p:spPr>
          <a:xfrm>
            <a:off x="1715965" y="161925"/>
            <a:ext cx="8742332" cy="6148800"/>
          </a:xfrm>
          <a:prstGeom prst="rect">
            <a:avLst/>
          </a:prstGeom>
          <a:ln>
            <a:solidFill>
              <a:schemeClr val="tx1"/>
            </a:solidFill>
          </a:ln>
        </p:spPr>
      </p:pic>
    </p:spTree>
    <p:extLst>
      <p:ext uri="{BB962C8B-B14F-4D97-AF65-F5344CB8AC3E}">
        <p14:creationId xmlns:p14="http://schemas.microsoft.com/office/powerpoint/2010/main" val="38373794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B3EC-7DB1-89B8-E13C-B147102518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253943-EF10-503A-E377-54B3F7DC6C6C}"/>
              </a:ext>
            </a:extLst>
          </p:cNvPr>
          <p:cNvPicPr>
            <a:picLocks noChangeAspect="1"/>
          </p:cNvPicPr>
          <p:nvPr/>
        </p:nvPicPr>
        <p:blipFill>
          <a:blip r:embed="rId2"/>
          <a:stretch>
            <a:fillRect/>
          </a:stretch>
        </p:blipFill>
        <p:spPr>
          <a:xfrm>
            <a:off x="3959767" y="165100"/>
            <a:ext cx="4291515" cy="6148800"/>
          </a:xfrm>
          <a:prstGeom prst="rect">
            <a:avLst/>
          </a:prstGeom>
          <a:ln>
            <a:solidFill>
              <a:schemeClr val="tx1"/>
            </a:solidFill>
          </a:ln>
        </p:spPr>
      </p:pic>
    </p:spTree>
    <p:extLst>
      <p:ext uri="{BB962C8B-B14F-4D97-AF65-F5344CB8AC3E}">
        <p14:creationId xmlns:p14="http://schemas.microsoft.com/office/powerpoint/2010/main" val="50421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ACFDB812-B20E-9140-9F48-1490DF34185F}"/>
              </a:ext>
            </a:extLst>
          </p:cNvPr>
          <p:cNvSpPr/>
          <p:nvPr/>
        </p:nvSpPr>
        <p:spPr>
          <a:xfrm>
            <a:off x="296002" y="189572"/>
            <a:ext cx="5583803" cy="847493"/>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ea typeface="+mn-ea"/>
                <a:cs typeface="+mn-cs"/>
              </a:rPr>
              <a:t>Policy/Program </a:t>
            </a:r>
            <a:r>
              <a:rPr lang="en-GB" sz="1800" b="1" dirty="0">
                <a:solidFill>
                  <a:schemeClr val="tx1"/>
                </a:solidFill>
              </a:rPr>
              <a:t>Goal or </a:t>
            </a:r>
            <a:r>
              <a:rPr kumimoji="0" lang="en-GB" sz="1800" b="1" i="0" u="none" strike="noStrike" kern="1200" cap="none" spc="0" normalizeH="0" baseline="0" noProof="0" dirty="0">
                <a:ln>
                  <a:noFill/>
                </a:ln>
                <a:solidFill>
                  <a:schemeClr val="tx1"/>
                </a:solidFill>
                <a:effectLst/>
                <a:uLnTx/>
                <a:uFillTx/>
                <a:ea typeface="+mn-ea"/>
                <a:cs typeface="+mn-cs"/>
              </a:rPr>
              <a:t>Objectives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27D8416A-0356-4786-8F5A-8AC362B3DCE3}"/>
              </a:ext>
            </a:extLst>
          </p:cNvPr>
          <p:cNvGrpSpPr/>
          <p:nvPr/>
        </p:nvGrpSpPr>
        <p:grpSpPr>
          <a:xfrm>
            <a:off x="248815" y="2633225"/>
            <a:ext cx="11887537" cy="3161520"/>
            <a:chOff x="143893" y="2653361"/>
            <a:chExt cx="11887537" cy="2980530"/>
          </a:xfrm>
        </p:grpSpPr>
        <p:grpSp>
          <p:nvGrpSpPr>
            <p:cNvPr id="89" name="Group 88">
              <a:extLst>
                <a:ext uri="{FF2B5EF4-FFF2-40B4-BE49-F238E27FC236}">
                  <a16:creationId xmlns:a16="http://schemas.microsoft.com/office/drawing/2014/main" id="{B6F2A6CE-0085-469B-B69B-7B63D68F8CEC}"/>
                </a:ext>
              </a:extLst>
            </p:cNvPr>
            <p:cNvGrpSpPr/>
            <p:nvPr/>
          </p:nvGrpSpPr>
          <p:grpSpPr>
            <a:xfrm>
              <a:off x="143893" y="2653361"/>
              <a:ext cx="2259346" cy="2976424"/>
              <a:chOff x="248750" y="2856340"/>
              <a:chExt cx="2009873" cy="2976424"/>
            </a:xfrm>
          </p:grpSpPr>
          <p:sp>
            <p:nvSpPr>
              <p:cNvPr id="52" name="TextBox 7">
                <a:extLst>
                  <a:ext uri="{FF2B5EF4-FFF2-40B4-BE49-F238E27FC236}">
                    <a16:creationId xmlns:a16="http://schemas.microsoft.com/office/drawing/2014/main" id="{F383A628-8885-477B-A25B-01634C0F813B}"/>
                  </a:ext>
                </a:extLst>
              </p:cNvPr>
              <p:cNvSpPr txBox="1"/>
              <p:nvPr/>
            </p:nvSpPr>
            <p:spPr bwMode="gray">
              <a:xfrm>
                <a:off x="248750" y="3164117"/>
                <a:ext cx="2009873" cy="2668647"/>
              </a:xfrm>
              <a:prstGeom prst="rect">
                <a:avLst/>
              </a:prstGeom>
              <a:noFill/>
              <a:ln w="12700">
                <a:solidFill>
                  <a:schemeClr val="accent1"/>
                </a:solidFill>
              </a:ln>
            </p:spPr>
            <p:txBody>
              <a:bodyPr wrap="square" lIns="72000" tIns="72000" rIns="72000" bIns="72000" rtlCol="0" anchor="ctr" anchorCtr="0">
                <a:noAutofit/>
              </a:bodyPr>
              <a:lstStyle>
                <a:defPPr>
                  <a:defRPr lang="en-GB"/>
                </a:defPPr>
                <a:lvl1pPr marL="0" indent="0" algn="l" defTabSz="914342" rtl="0" eaLnBrk="1" latinLnBrk="0" hangingPunct="1">
                  <a:spcBef>
                    <a:spcPts val="200"/>
                  </a:spcBef>
                  <a:spcAft>
                    <a:spcPts val="200"/>
                  </a:spcAft>
                  <a:buFont typeface="Arial" panose="05020102010507070707" pitchFamily="18" charset="2"/>
                  <a:buNone/>
                  <a:defRPr sz="1400" kern="1200">
                    <a:solidFill>
                      <a:schemeClr val="tx1"/>
                    </a:solidFill>
                    <a:latin typeface="+mn-lt"/>
                    <a:ea typeface="+mn-ea"/>
                    <a:cs typeface="+mn-cs"/>
                  </a:defRPr>
                </a:lvl1pPr>
                <a:lvl2pPr marL="180975"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2pPr>
                <a:lvl3pPr marL="361950"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3pPr>
                <a:lvl4pPr marL="5429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smtClean="0">
                    <a:solidFill>
                      <a:schemeClr val="tx1"/>
                    </a:solidFill>
                    <a:latin typeface="+mn-lt"/>
                    <a:ea typeface="+mn-ea"/>
                    <a:cs typeface="+mn-cs"/>
                  </a:defRPr>
                </a:lvl4pPr>
                <a:lvl5pPr marL="72390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5pPr>
                <a:lvl6pPr marL="904875"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6pPr>
                <a:lvl7pPr marL="108585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7pPr>
                <a:lvl8pPr marL="12668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8pPr>
                <a:lvl9pPr marL="1447800"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9pPr>
              </a:lstStyle>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p:txBody>
          </p:sp>
          <p:sp>
            <p:nvSpPr>
              <p:cNvPr id="88" name="TextBox 87">
                <a:extLst>
                  <a:ext uri="{FF2B5EF4-FFF2-40B4-BE49-F238E27FC236}">
                    <a16:creationId xmlns:a16="http://schemas.microsoft.com/office/drawing/2014/main" id="{C0B6FCD1-BF18-440F-9CE0-E6DD1ED2724F}"/>
                  </a:ext>
                </a:extLst>
              </p:cNvPr>
              <p:cNvSpPr txBox="1"/>
              <p:nvPr/>
            </p:nvSpPr>
            <p:spPr>
              <a:xfrm>
                <a:off x="248751" y="2856340"/>
                <a:ext cx="2009872" cy="307777"/>
              </a:xfrm>
              <a:prstGeom prst="rect">
                <a:avLst/>
              </a:prstGeom>
              <a:noFill/>
              <a:ln>
                <a:solidFill>
                  <a:schemeClr val="accent1"/>
                </a:solidFill>
              </a:ln>
            </p:spPr>
            <p:txBody>
              <a:bodyPr wrap="square" rtlCol="0">
                <a:spAutoFit/>
              </a:bodyPr>
              <a:lstStyle/>
              <a:p>
                <a:pPr algn="ctr"/>
                <a:r>
                  <a:rPr lang="en-AU" sz="1400" dirty="0">
                    <a:solidFill>
                      <a:schemeClr val="accent1">
                        <a:lumMod val="75000"/>
                      </a:schemeClr>
                    </a:solidFill>
                  </a:rPr>
                  <a:t>What it costs</a:t>
                </a:r>
              </a:p>
            </p:txBody>
          </p:sp>
        </p:grpSp>
        <p:grpSp>
          <p:nvGrpSpPr>
            <p:cNvPr id="102" name="Group 101">
              <a:extLst>
                <a:ext uri="{FF2B5EF4-FFF2-40B4-BE49-F238E27FC236}">
                  <a16:creationId xmlns:a16="http://schemas.microsoft.com/office/drawing/2014/main" id="{B62CF7C5-44B8-48FF-81FC-EB23238D16F8}"/>
                </a:ext>
              </a:extLst>
            </p:cNvPr>
            <p:cNvGrpSpPr/>
            <p:nvPr/>
          </p:nvGrpSpPr>
          <p:grpSpPr>
            <a:xfrm>
              <a:off x="2555305" y="2653361"/>
              <a:ext cx="2259346" cy="2980530"/>
              <a:chOff x="248750" y="2856340"/>
              <a:chExt cx="2009873" cy="2980530"/>
            </a:xfrm>
          </p:grpSpPr>
          <p:sp>
            <p:nvSpPr>
              <p:cNvPr id="103" name="TextBox 7">
                <a:extLst>
                  <a:ext uri="{FF2B5EF4-FFF2-40B4-BE49-F238E27FC236}">
                    <a16:creationId xmlns:a16="http://schemas.microsoft.com/office/drawing/2014/main" id="{B05A7557-4372-4C2C-9D8F-82DCF4D5971E}"/>
                  </a:ext>
                </a:extLst>
              </p:cNvPr>
              <p:cNvSpPr txBox="1"/>
              <p:nvPr/>
            </p:nvSpPr>
            <p:spPr bwMode="gray">
              <a:xfrm>
                <a:off x="248750" y="3168223"/>
                <a:ext cx="2009873" cy="2668647"/>
              </a:xfrm>
              <a:prstGeom prst="rect">
                <a:avLst/>
              </a:prstGeom>
              <a:noFill/>
              <a:ln w="12700">
                <a:solidFill>
                  <a:schemeClr val="accent1"/>
                </a:solidFill>
              </a:ln>
            </p:spPr>
            <p:txBody>
              <a:bodyPr wrap="square" lIns="72000" tIns="72000" rIns="72000" bIns="72000" rtlCol="0" anchor="ctr" anchorCtr="0">
                <a:noAutofit/>
              </a:bodyPr>
              <a:lstStyle>
                <a:defPPr>
                  <a:defRPr lang="en-GB"/>
                </a:defPPr>
                <a:lvl1pPr marL="0" indent="0" algn="l" defTabSz="914342" rtl="0" eaLnBrk="1" latinLnBrk="0" hangingPunct="1">
                  <a:spcBef>
                    <a:spcPts val="200"/>
                  </a:spcBef>
                  <a:spcAft>
                    <a:spcPts val="200"/>
                  </a:spcAft>
                  <a:buFont typeface="Arial" panose="05020102010507070707" pitchFamily="18" charset="2"/>
                  <a:buNone/>
                  <a:defRPr sz="1400" kern="1200">
                    <a:solidFill>
                      <a:schemeClr val="tx1"/>
                    </a:solidFill>
                    <a:latin typeface="+mn-lt"/>
                    <a:ea typeface="+mn-ea"/>
                    <a:cs typeface="+mn-cs"/>
                  </a:defRPr>
                </a:lvl1pPr>
                <a:lvl2pPr marL="180975"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2pPr>
                <a:lvl3pPr marL="361950"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3pPr>
                <a:lvl4pPr marL="5429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smtClean="0">
                    <a:solidFill>
                      <a:schemeClr val="tx1"/>
                    </a:solidFill>
                    <a:latin typeface="+mn-lt"/>
                    <a:ea typeface="+mn-ea"/>
                    <a:cs typeface="+mn-cs"/>
                  </a:defRPr>
                </a:lvl4pPr>
                <a:lvl5pPr marL="72390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5pPr>
                <a:lvl6pPr marL="904875"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6pPr>
                <a:lvl7pPr marL="108585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7pPr>
                <a:lvl8pPr marL="12668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8pPr>
                <a:lvl9pPr marL="1447800"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9pPr>
              </a:lstStyle>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p:txBody>
          </p:sp>
          <p:sp>
            <p:nvSpPr>
              <p:cNvPr id="104" name="TextBox 103">
                <a:extLst>
                  <a:ext uri="{FF2B5EF4-FFF2-40B4-BE49-F238E27FC236}">
                    <a16:creationId xmlns:a16="http://schemas.microsoft.com/office/drawing/2014/main" id="{5B2F9451-3CA3-4094-A7B3-703F51F2D5C3}"/>
                  </a:ext>
                </a:extLst>
              </p:cNvPr>
              <p:cNvSpPr txBox="1"/>
              <p:nvPr/>
            </p:nvSpPr>
            <p:spPr>
              <a:xfrm>
                <a:off x="248751" y="2856340"/>
                <a:ext cx="2009872" cy="307777"/>
              </a:xfrm>
              <a:prstGeom prst="rect">
                <a:avLst/>
              </a:prstGeom>
              <a:noFill/>
              <a:ln>
                <a:solidFill>
                  <a:schemeClr val="accent1"/>
                </a:solidFill>
              </a:ln>
            </p:spPr>
            <p:txBody>
              <a:bodyPr wrap="square" rtlCol="0">
                <a:spAutoFit/>
              </a:bodyPr>
              <a:lstStyle/>
              <a:p>
                <a:pPr algn="ctr"/>
                <a:r>
                  <a:rPr lang="en-AU" sz="1400" dirty="0">
                    <a:solidFill>
                      <a:schemeClr val="accent1">
                        <a:lumMod val="75000"/>
                      </a:schemeClr>
                    </a:solidFill>
                  </a:rPr>
                  <a:t>What you do</a:t>
                </a:r>
              </a:p>
            </p:txBody>
          </p:sp>
        </p:grpSp>
        <p:grpSp>
          <p:nvGrpSpPr>
            <p:cNvPr id="105" name="Group 104">
              <a:extLst>
                <a:ext uri="{FF2B5EF4-FFF2-40B4-BE49-F238E27FC236}">
                  <a16:creationId xmlns:a16="http://schemas.microsoft.com/office/drawing/2014/main" id="{52633B3B-F9F0-4560-B9AA-B9887C83DF9E}"/>
                </a:ext>
              </a:extLst>
            </p:cNvPr>
            <p:cNvGrpSpPr/>
            <p:nvPr/>
          </p:nvGrpSpPr>
          <p:grpSpPr>
            <a:xfrm>
              <a:off x="5027656" y="2653361"/>
              <a:ext cx="2259346" cy="2980530"/>
              <a:chOff x="248750" y="2856340"/>
              <a:chExt cx="2009873" cy="2980530"/>
            </a:xfrm>
          </p:grpSpPr>
          <p:sp>
            <p:nvSpPr>
              <p:cNvPr id="106" name="TextBox 7">
                <a:extLst>
                  <a:ext uri="{FF2B5EF4-FFF2-40B4-BE49-F238E27FC236}">
                    <a16:creationId xmlns:a16="http://schemas.microsoft.com/office/drawing/2014/main" id="{F6D6A0B4-5E97-4CF6-BF21-3748AC661125}"/>
                  </a:ext>
                </a:extLst>
              </p:cNvPr>
              <p:cNvSpPr txBox="1"/>
              <p:nvPr/>
            </p:nvSpPr>
            <p:spPr bwMode="gray">
              <a:xfrm>
                <a:off x="248750" y="3168223"/>
                <a:ext cx="2009873" cy="2668647"/>
              </a:xfrm>
              <a:prstGeom prst="rect">
                <a:avLst/>
              </a:prstGeom>
              <a:noFill/>
              <a:ln w="12700">
                <a:solidFill>
                  <a:schemeClr val="accent1"/>
                </a:solidFill>
              </a:ln>
            </p:spPr>
            <p:txBody>
              <a:bodyPr wrap="square" lIns="72000" tIns="72000" rIns="72000" bIns="72000" rtlCol="0" anchor="ctr" anchorCtr="0">
                <a:noAutofit/>
              </a:bodyPr>
              <a:lstStyle>
                <a:defPPr>
                  <a:defRPr lang="en-GB"/>
                </a:defPPr>
                <a:lvl1pPr marL="0" indent="0" algn="l" defTabSz="914342" rtl="0" eaLnBrk="1" latinLnBrk="0" hangingPunct="1">
                  <a:spcBef>
                    <a:spcPts val="200"/>
                  </a:spcBef>
                  <a:spcAft>
                    <a:spcPts val="200"/>
                  </a:spcAft>
                  <a:buFont typeface="Arial" panose="05020102010507070707" pitchFamily="18" charset="2"/>
                  <a:buNone/>
                  <a:defRPr sz="1400" kern="1200">
                    <a:solidFill>
                      <a:schemeClr val="tx1"/>
                    </a:solidFill>
                    <a:latin typeface="+mn-lt"/>
                    <a:ea typeface="+mn-ea"/>
                    <a:cs typeface="+mn-cs"/>
                  </a:defRPr>
                </a:lvl1pPr>
                <a:lvl2pPr marL="180975"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2pPr>
                <a:lvl3pPr marL="361950"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3pPr>
                <a:lvl4pPr marL="5429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smtClean="0">
                    <a:solidFill>
                      <a:schemeClr val="tx1"/>
                    </a:solidFill>
                    <a:latin typeface="+mn-lt"/>
                    <a:ea typeface="+mn-ea"/>
                    <a:cs typeface="+mn-cs"/>
                  </a:defRPr>
                </a:lvl4pPr>
                <a:lvl5pPr marL="72390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5pPr>
                <a:lvl6pPr marL="904875"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6pPr>
                <a:lvl7pPr marL="108585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7pPr>
                <a:lvl8pPr marL="12668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8pPr>
                <a:lvl9pPr marL="1447800"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9pPr>
              </a:lstStyle>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p:txBody>
          </p:sp>
          <p:sp>
            <p:nvSpPr>
              <p:cNvPr id="107" name="TextBox 106">
                <a:extLst>
                  <a:ext uri="{FF2B5EF4-FFF2-40B4-BE49-F238E27FC236}">
                    <a16:creationId xmlns:a16="http://schemas.microsoft.com/office/drawing/2014/main" id="{0E1FF639-5BDB-4D01-9A0B-46D8BB0774BC}"/>
                  </a:ext>
                </a:extLst>
              </p:cNvPr>
              <p:cNvSpPr txBox="1"/>
              <p:nvPr/>
            </p:nvSpPr>
            <p:spPr>
              <a:xfrm>
                <a:off x="248751" y="2856340"/>
                <a:ext cx="2009872" cy="307777"/>
              </a:xfrm>
              <a:prstGeom prst="rect">
                <a:avLst/>
              </a:prstGeom>
              <a:noFill/>
              <a:ln>
                <a:solidFill>
                  <a:schemeClr val="accent1"/>
                </a:solidFill>
              </a:ln>
            </p:spPr>
            <p:txBody>
              <a:bodyPr wrap="square" rtlCol="0">
                <a:spAutoFit/>
              </a:bodyPr>
              <a:lstStyle/>
              <a:p>
                <a:pPr algn="ctr"/>
                <a:r>
                  <a:rPr lang="en-AU" sz="1400" dirty="0">
                    <a:solidFill>
                      <a:schemeClr val="accent1">
                        <a:lumMod val="75000"/>
                      </a:schemeClr>
                    </a:solidFill>
                  </a:rPr>
                  <a:t>What you deliver</a:t>
                </a:r>
              </a:p>
            </p:txBody>
          </p:sp>
        </p:grpSp>
        <p:grpSp>
          <p:nvGrpSpPr>
            <p:cNvPr id="108" name="Group 107">
              <a:extLst>
                <a:ext uri="{FF2B5EF4-FFF2-40B4-BE49-F238E27FC236}">
                  <a16:creationId xmlns:a16="http://schemas.microsoft.com/office/drawing/2014/main" id="{E04F2B1C-CBE7-41E0-B78F-5C33E3211C5D}"/>
                </a:ext>
              </a:extLst>
            </p:cNvPr>
            <p:cNvGrpSpPr/>
            <p:nvPr/>
          </p:nvGrpSpPr>
          <p:grpSpPr>
            <a:xfrm>
              <a:off x="7399870" y="2653361"/>
              <a:ext cx="2259346" cy="2980530"/>
              <a:chOff x="248750" y="2856340"/>
              <a:chExt cx="2009873" cy="2980530"/>
            </a:xfrm>
          </p:grpSpPr>
          <p:sp>
            <p:nvSpPr>
              <p:cNvPr id="109" name="TextBox 7">
                <a:extLst>
                  <a:ext uri="{FF2B5EF4-FFF2-40B4-BE49-F238E27FC236}">
                    <a16:creationId xmlns:a16="http://schemas.microsoft.com/office/drawing/2014/main" id="{19FA0D66-C76B-4210-B294-A0C9EDFDE3DF}"/>
                  </a:ext>
                </a:extLst>
              </p:cNvPr>
              <p:cNvSpPr txBox="1"/>
              <p:nvPr/>
            </p:nvSpPr>
            <p:spPr bwMode="gray">
              <a:xfrm>
                <a:off x="248750" y="3168223"/>
                <a:ext cx="2009873" cy="2668647"/>
              </a:xfrm>
              <a:prstGeom prst="rect">
                <a:avLst/>
              </a:prstGeom>
              <a:noFill/>
              <a:ln w="12700">
                <a:solidFill>
                  <a:schemeClr val="accent1"/>
                </a:solidFill>
              </a:ln>
            </p:spPr>
            <p:txBody>
              <a:bodyPr wrap="square" lIns="72000" tIns="72000" rIns="72000" bIns="72000" rtlCol="0" anchor="ctr" anchorCtr="0">
                <a:noAutofit/>
              </a:bodyPr>
              <a:lstStyle>
                <a:defPPr>
                  <a:defRPr lang="en-GB"/>
                </a:defPPr>
                <a:lvl1pPr marL="0" indent="0" algn="l" defTabSz="914342" rtl="0" eaLnBrk="1" latinLnBrk="0" hangingPunct="1">
                  <a:spcBef>
                    <a:spcPts val="200"/>
                  </a:spcBef>
                  <a:spcAft>
                    <a:spcPts val="200"/>
                  </a:spcAft>
                  <a:buFont typeface="Arial" panose="05020102010507070707" pitchFamily="18" charset="2"/>
                  <a:buNone/>
                  <a:defRPr sz="1400" kern="1200">
                    <a:solidFill>
                      <a:schemeClr val="tx1"/>
                    </a:solidFill>
                    <a:latin typeface="+mn-lt"/>
                    <a:ea typeface="+mn-ea"/>
                    <a:cs typeface="+mn-cs"/>
                  </a:defRPr>
                </a:lvl1pPr>
                <a:lvl2pPr marL="180975"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2pPr>
                <a:lvl3pPr marL="361950"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3pPr>
                <a:lvl4pPr marL="5429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smtClean="0">
                    <a:solidFill>
                      <a:schemeClr val="tx1"/>
                    </a:solidFill>
                    <a:latin typeface="+mn-lt"/>
                    <a:ea typeface="+mn-ea"/>
                    <a:cs typeface="+mn-cs"/>
                  </a:defRPr>
                </a:lvl4pPr>
                <a:lvl5pPr marL="72390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5pPr>
                <a:lvl6pPr marL="904875"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6pPr>
                <a:lvl7pPr marL="108585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7pPr>
                <a:lvl8pPr marL="12668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8pPr>
                <a:lvl9pPr marL="1447800"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9pPr>
              </a:lstStyle>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p:txBody>
          </p:sp>
          <p:sp>
            <p:nvSpPr>
              <p:cNvPr id="110" name="TextBox 109">
                <a:extLst>
                  <a:ext uri="{FF2B5EF4-FFF2-40B4-BE49-F238E27FC236}">
                    <a16:creationId xmlns:a16="http://schemas.microsoft.com/office/drawing/2014/main" id="{F4187077-69D0-4D51-80C2-7965AE497FD1}"/>
                  </a:ext>
                </a:extLst>
              </p:cNvPr>
              <p:cNvSpPr txBox="1"/>
              <p:nvPr/>
            </p:nvSpPr>
            <p:spPr>
              <a:xfrm>
                <a:off x="248751" y="2856340"/>
                <a:ext cx="2009872" cy="307777"/>
              </a:xfrm>
              <a:prstGeom prst="rect">
                <a:avLst/>
              </a:prstGeom>
              <a:noFill/>
              <a:ln>
                <a:solidFill>
                  <a:schemeClr val="accent1"/>
                </a:solidFill>
              </a:ln>
            </p:spPr>
            <p:txBody>
              <a:bodyPr wrap="square" rtlCol="0">
                <a:spAutoFit/>
              </a:bodyPr>
              <a:lstStyle/>
              <a:p>
                <a:pPr algn="ctr"/>
                <a:r>
                  <a:rPr lang="en-AU" sz="1400">
                    <a:solidFill>
                      <a:schemeClr val="accent1">
                        <a:lumMod val="75000"/>
                      </a:schemeClr>
                    </a:solidFill>
                  </a:rPr>
                  <a:t>Short &amp; mid term</a:t>
                </a:r>
              </a:p>
            </p:txBody>
          </p:sp>
        </p:grpSp>
        <p:grpSp>
          <p:nvGrpSpPr>
            <p:cNvPr id="114" name="Group 113">
              <a:extLst>
                <a:ext uri="{FF2B5EF4-FFF2-40B4-BE49-F238E27FC236}">
                  <a16:creationId xmlns:a16="http://schemas.microsoft.com/office/drawing/2014/main" id="{E7FA41EF-B45D-4B40-8118-18F9D4CFCDF1}"/>
                </a:ext>
              </a:extLst>
            </p:cNvPr>
            <p:cNvGrpSpPr/>
            <p:nvPr/>
          </p:nvGrpSpPr>
          <p:grpSpPr>
            <a:xfrm>
              <a:off x="9772084" y="2653361"/>
              <a:ext cx="2259346" cy="2980530"/>
              <a:chOff x="248750" y="2856340"/>
              <a:chExt cx="2009873" cy="2980530"/>
            </a:xfrm>
          </p:grpSpPr>
          <p:sp>
            <p:nvSpPr>
              <p:cNvPr id="115" name="TextBox 7">
                <a:extLst>
                  <a:ext uri="{FF2B5EF4-FFF2-40B4-BE49-F238E27FC236}">
                    <a16:creationId xmlns:a16="http://schemas.microsoft.com/office/drawing/2014/main" id="{87002082-AEA4-4505-819E-6214BA245DE3}"/>
                  </a:ext>
                </a:extLst>
              </p:cNvPr>
              <p:cNvSpPr txBox="1"/>
              <p:nvPr/>
            </p:nvSpPr>
            <p:spPr bwMode="gray">
              <a:xfrm>
                <a:off x="248750" y="3168223"/>
                <a:ext cx="2009873" cy="2668647"/>
              </a:xfrm>
              <a:prstGeom prst="rect">
                <a:avLst/>
              </a:prstGeom>
              <a:noFill/>
              <a:ln w="12700">
                <a:solidFill>
                  <a:schemeClr val="accent1"/>
                </a:solidFill>
              </a:ln>
            </p:spPr>
            <p:txBody>
              <a:bodyPr wrap="square" lIns="72000" tIns="72000" rIns="72000" bIns="72000" rtlCol="0" anchor="ctr" anchorCtr="0">
                <a:noAutofit/>
              </a:bodyPr>
              <a:lstStyle>
                <a:defPPr>
                  <a:defRPr lang="en-GB"/>
                </a:defPPr>
                <a:lvl1pPr marL="0" indent="0" algn="l" defTabSz="914342" rtl="0" eaLnBrk="1" latinLnBrk="0" hangingPunct="1">
                  <a:spcBef>
                    <a:spcPts val="200"/>
                  </a:spcBef>
                  <a:spcAft>
                    <a:spcPts val="200"/>
                  </a:spcAft>
                  <a:buFont typeface="Arial" panose="05020102010507070707" pitchFamily="18" charset="2"/>
                  <a:buNone/>
                  <a:defRPr sz="1400" kern="1200">
                    <a:solidFill>
                      <a:schemeClr val="tx1"/>
                    </a:solidFill>
                    <a:latin typeface="+mn-lt"/>
                    <a:ea typeface="+mn-ea"/>
                    <a:cs typeface="+mn-cs"/>
                  </a:defRPr>
                </a:lvl1pPr>
                <a:lvl2pPr marL="180975"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2pPr>
                <a:lvl3pPr marL="361950" indent="-180975" algn="l" defTabSz="914342" rtl="0" eaLnBrk="1" latinLnBrk="0" hangingPunct="1">
                  <a:spcBef>
                    <a:spcPts val="200"/>
                  </a:spcBef>
                  <a:spcAft>
                    <a:spcPts val="200"/>
                  </a:spcAft>
                  <a:buClr>
                    <a:schemeClr val="accent1"/>
                  </a:buClr>
                  <a:buFont typeface="Wingdings" panose="05000000000000000000" pitchFamily="2" charset="2"/>
                  <a:buChar char=""/>
                  <a:defRPr lang="en-GB" sz="1400" kern="1200" noProof="0" dirty="0" smtClean="0">
                    <a:solidFill>
                      <a:schemeClr val="tx1"/>
                    </a:solidFill>
                    <a:latin typeface="+mn-lt"/>
                    <a:ea typeface="+mn-ea"/>
                    <a:cs typeface="+mn-cs"/>
                  </a:defRPr>
                </a:lvl3pPr>
                <a:lvl4pPr marL="5429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smtClean="0">
                    <a:solidFill>
                      <a:schemeClr val="tx1"/>
                    </a:solidFill>
                    <a:latin typeface="+mn-lt"/>
                    <a:ea typeface="+mn-ea"/>
                    <a:cs typeface="+mn-cs"/>
                  </a:defRPr>
                </a:lvl4pPr>
                <a:lvl5pPr marL="72390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5pPr>
                <a:lvl6pPr marL="904875"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6pPr>
                <a:lvl7pPr marL="1085850" indent="-180975" algn="l" defTabSz="914342" rtl="0" eaLnBrk="1" latinLnBrk="0" hangingPunct="1">
                  <a:spcBef>
                    <a:spcPts val="200"/>
                  </a:spcBef>
                  <a:spcAft>
                    <a:spcPts val="200"/>
                  </a:spcAft>
                  <a:buClr>
                    <a:schemeClr val="accent1"/>
                  </a:buClr>
                  <a:buFont typeface="Arial" pitchFamily="34" charset="0"/>
                  <a:buChar char="–"/>
                  <a:defRPr lang="en-GB" sz="1400" kern="1200" noProof="0" dirty="0" smtClean="0">
                    <a:solidFill>
                      <a:schemeClr val="tx1"/>
                    </a:solidFill>
                    <a:latin typeface="+mn-lt"/>
                    <a:ea typeface="+mn-ea"/>
                    <a:cs typeface="+mn-cs"/>
                  </a:defRPr>
                </a:lvl7pPr>
                <a:lvl8pPr marL="1266825"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8pPr>
                <a:lvl9pPr marL="1447800" indent="-180975" algn="l" defTabSz="914342" rtl="0" eaLnBrk="1" latinLnBrk="0" hangingPunct="1">
                  <a:spcBef>
                    <a:spcPts val="200"/>
                  </a:spcBef>
                  <a:spcAft>
                    <a:spcPts val="200"/>
                  </a:spcAft>
                  <a:buClr>
                    <a:schemeClr val="accent1"/>
                  </a:buClr>
                  <a:buFont typeface="Arial" pitchFamily="34" charset="0"/>
                  <a:buChar char="–"/>
                  <a:defRPr lang="en-GB" sz="1400" kern="1200" baseline="0" noProof="0" dirty="0">
                    <a:solidFill>
                      <a:schemeClr val="tx1"/>
                    </a:solidFill>
                    <a:latin typeface="+mn-lt"/>
                    <a:ea typeface="+mn-ea"/>
                    <a:cs typeface="+mn-cs"/>
                  </a:defRPr>
                </a:lvl9pPr>
              </a:lstStyle>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a:p>
                <a:pPr algn="ctr"/>
                <a:endParaRPr lang="en-GB">
                  <a:solidFill>
                    <a:schemeClr val="accent1">
                      <a:lumMod val="75000"/>
                    </a:schemeClr>
                  </a:solidFill>
                </a:endParaRPr>
              </a:p>
            </p:txBody>
          </p:sp>
          <p:sp>
            <p:nvSpPr>
              <p:cNvPr id="116" name="TextBox 115">
                <a:extLst>
                  <a:ext uri="{FF2B5EF4-FFF2-40B4-BE49-F238E27FC236}">
                    <a16:creationId xmlns:a16="http://schemas.microsoft.com/office/drawing/2014/main" id="{3BE5CA7A-19CF-4EE5-908E-AC1D08C3E80E}"/>
                  </a:ext>
                </a:extLst>
              </p:cNvPr>
              <p:cNvSpPr txBox="1"/>
              <p:nvPr/>
            </p:nvSpPr>
            <p:spPr>
              <a:xfrm>
                <a:off x="248751" y="2856340"/>
                <a:ext cx="2009872" cy="307777"/>
              </a:xfrm>
              <a:prstGeom prst="rect">
                <a:avLst/>
              </a:prstGeom>
              <a:noFill/>
              <a:ln>
                <a:solidFill>
                  <a:schemeClr val="accent1"/>
                </a:solidFill>
              </a:ln>
            </p:spPr>
            <p:txBody>
              <a:bodyPr wrap="square" rtlCol="0">
                <a:spAutoFit/>
              </a:bodyPr>
              <a:lstStyle/>
              <a:p>
                <a:pPr algn="ctr"/>
                <a:r>
                  <a:rPr lang="en-AU" sz="1400">
                    <a:solidFill>
                      <a:schemeClr val="accent1">
                        <a:lumMod val="75000"/>
                      </a:schemeClr>
                    </a:solidFill>
                  </a:rPr>
                  <a:t>Long term impacts</a:t>
                </a:r>
              </a:p>
            </p:txBody>
          </p:sp>
        </p:grpSp>
      </p:grpSp>
      <p:sp>
        <p:nvSpPr>
          <p:cNvPr id="3" name="Slide Number Placeholder 2">
            <a:extLst>
              <a:ext uri="{FF2B5EF4-FFF2-40B4-BE49-F238E27FC236}">
                <a16:creationId xmlns:a16="http://schemas.microsoft.com/office/drawing/2014/main" id="{5522E182-4C63-44AC-A4C7-764A877DCBFF}"/>
              </a:ext>
            </a:extLst>
          </p:cNvPr>
          <p:cNvSpPr>
            <a:spLocks noGrp="1"/>
          </p:cNvSpPr>
          <p:nvPr>
            <p:ph type="sldNum" sz="quarter" idx="4"/>
          </p:nvPr>
        </p:nvSpPr>
        <p:spPr/>
        <p:txBody>
          <a:bodyPr/>
          <a:lstStyle/>
          <a:p>
            <a:fld id="{D037C305-61A3-B149-8BC0-604158418B58}" type="slidenum">
              <a:rPr lang="en-US" smtClean="0"/>
              <a:pPr/>
              <a:t>9</a:t>
            </a:fld>
            <a:endParaRPr lang="en-US"/>
          </a:p>
        </p:txBody>
      </p:sp>
      <p:pic>
        <p:nvPicPr>
          <p:cNvPr id="51" name="Picture 50">
            <a:extLst>
              <a:ext uri="{FF2B5EF4-FFF2-40B4-BE49-F238E27FC236}">
                <a16:creationId xmlns:a16="http://schemas.microsoft.com/office/drawing/2014/main" id="{939FB601-AAA5-3742-B98B-52E8DA794EDB}"/>
              </a:ext>
            </a:extLst>
          </p:cNvPr>
          <p:cNvPicPr>
            <a:picLocks noChangeAspect="1"/>
          </p:cNvPicPr>
          <p:nvPr/>
        </p:nvPicPr>
        <p:blipFill>
          <a:blip r:embed="rId3"/>
          <a:stretch>
            <a:fillRect/>
          </a:stretch>
        </p:blipFill>
        <p:spPr>
          <a:xfrm>
            <a:off x="667082" y="1209860"/>
            <a:ext cx="1385762" cy="1385762"/>
          </a:xfrm>
          <a:prstGeom prst="rect">
            <a:avLst/>
          </a:prstGeom>
        </p:spPr>
      </p:pic>
      <p:pic>
        <p:nvPicPr>
          <p:cNvPr id="53" name="Picture 52">
            <a:extLst>
              <a:ext uri="{FF2B5EF4-FFF2-40B4-BE49-F238E27FC236}">
                <a16:creationId xmlns:a16="http://schemas.microsoft.com/office/drawing/2014/main" id="{D062B39C-3822-D641-B2E6-5BC1090BDC2D}"/>
              </a:ext>
            </a:extLst>
          </p:cNvPr>
          <p:cNvPicPr>
            <a:picLocks noChangeAspect="1"/>
          </p:cNvPicPr>
          <p:nvPr/>
        </p:nvPicPr>
        <p:blipFill>
          <a:blip r:embed="rId4"/>
          <a:stretch>
            <a:fillRect/>
          </a:stretch>
        </p:blipFill>
        <p:spPr>
          <a:xfrm>
            <a:off x="3161215" y="1209860"/>
            <a:ext cx="1385762" cy="1385762"/>
          </a:xfrm>
          <a:prstGeom prst="rect">
            <a:avLst/>
          </a:prstGeom>
        </p:spPr>
      </p:pic>
      <p:pic>
        <p:nvPicPr>
          <p:cNvPr id="54" name="Picture 53">
            <a:extLst>
              <a:ext uri="{FF2B5EF4-FFF2-40B4-BE49-F238E27FC236}">
                <a16:creationId xmlns:a16="http://schemas.microsoft.com/office/drawing/2014/main" id="{EFC2B75D-E8DD-E54F-A042-7D0B2C7870A6}"/>
              </a:ext>
            </a:extLst>
          </p:cNvPr>
          <p:cNvPicPr>
            <a:picLocks noChangeAspect="1"/>
          </p:cNvPicPr>
          <p:nvPr/>
        </p:nvPicPr>
        <p:blipFill>
          <a:blip r:embed="rId5"/>
          <a:stretch>
            <a:fillRect/>
          </a:stretch>
        </p:blipFill>
        <p:spPr>
          <a:xfrm>
            <a:off x="5543310" y="1209860"/>
            <a:ext cx="1385762" cy="1385762"/>
          </a:xfrm>
          <a:prstGeom prst="rect">
            <a:avLst/>
          </a:prstGeom>
        </p:spPr>
      </p:pic>
      <p:pic>
        <p:nvPicPr>
          <p:cNvPr id="55" name="Picture 54">
            <a:extLst>
              <a:ext uri="{FF2B5EF4-FFF2-40B4-BE49-F238E27FC236}">
                <a16:creationId xmlns:a16="http://schemas.microsoft.com/office/drawing/2014/main" id="{8041587E-6FA2-0B4D-9298-A2ABCD78D357}"/>
              </a:ext>
            </a:extLst>
          </p:cNvPr>
          <p:cNvPicPr>
            <a:picLocks noChangeAspect="1"/>
          </p:cNvPicPr>
          <p:nvPr/>
        </p:nvPicPr>
        <p:blipFill>
          <a:blip r:embed="rId6"/>
          <a:stretch>
            <a:fillRect/>
          </a:stretch>
        </p:blipFill>
        <p:spPr>
          <a:xfrm>
            <a:off x="7859261" y="1209860"/>
            <a:ext cx="1385762" cy="1385762"/>
          </a:xfrm>
          <a:prstGeom prst="rect">
            <a:avLst/>
          </a:prstGeom>
        </p:spPr>
      </p:pic>
      <p:pic>
        <p:nvPicPr>
          <p:cNvPr id="56" name="Picture 55">
            <a:extLst>
              <a:ext uri="{FF2B5EF4-FFF2-40B4-BE49-F238E27FC236}">
                <a16:creationId xmlns:a16="http://schemas.microsoft.com/office/drawing/2014/main" id="{7513784C-919D-5E4C-B0EA-B4D3132AE601}"/>
              </a:ext>
            </a:extLst>
          </p:cNvPr>
          <p:cNvPicPr>
            <a:picLocks noChangeAspect="1"/>
          </p:cNvPicPr>
          <p:nvPr/>
        </p:nvPicPr>
        <p:blipFill>
          <a:blip r:embed="rId7"/>
          <a:stretch>
            <a:fillRect/>
          </a:stretch>
        </p:blipFill>
        <p:spPr>
          <a:xfrm>
            <a:off x="10159753" y="1209860"/>
            <a:ext cx="1385762" cy="1385762"/>
          </a:xfrm>
          <a:prstGeom prst="rect">
            <a:avLst/>
          </a:prstGeom>
        </p:spPr>
      </p:pic>
      <p:sp>
        <p:nvSpPr>
          <p:cNvPr id="57" name="Rounded Rectangle 56">
            <a:extLst>
              <a:ext uri="{FF2B5EF4-FFF2-40B4-BE49-F238E27FC236}">
                <a16:creationId xmlns:a16="http://schemas.microsoft.com/office/drawing/2014/main" id="{E9BC322E-932A-C34E-88DF-67228EA5AB7E}"/>
              </a:ext>
            </a:extLst>
          </p:cNvPr>
          <p:cNvSpPr/>
          <p:nvPr/>
        </p:nvSpPr>
        <p:spPr>
          <a:xfrm>
            <a:off x="6453121" y="189571"/>
            <a:ext cx="5583803" cy="847493"/>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4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mj-lt"/>
                <a:ea typeface="+mn-ea"/>
                <a:cs typeface="+mn-cs"/>
              </a:rPr>
              <a:t>Theory of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95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45A51-43E3-0424-E738-E3F0BAD6BC0E}"/>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FFF6D8A6-BDD5-DD54-81BB-D7B18C4F77D0}"/>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dirty="0">
                <a:solidFill>
                  <a:schemeClr val="bg1"/>
                </a:solidFill>
                <a:effectLst/>
                <a:ea typeface="Times New Roman" panose="02020603050405020304" pitchFamily="18" charset="0"/>
                <a:cs typeface="Times New Roman" panose="02020603050405020304" pitchFamily="18" charset="0"/>
              </a:rPr>
              <a:t>Appendix 5: Pre-course survey</a:t>
            </a:r>
          </a:p>
        </p:txBody>
      </p:sp>
    </p:spTree>
    <p:extLst>
      <p:ext uri="{BB962C8B-B14F-4D97-AF65-F5344CB8AC3E}">
        <p14:creationId xmlns:p14="http://schemas.microsoft.com/office/powerpoint/2010/main" val="501696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336E-F2EE-F5E7-0E1F-3B3862C74C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EA26E3-D7C2-8592-D85D-8DDAC10958FF}"/>
              </a:ext>
            </a:extLst>
          </p:cNvPr>
          <p:cNvPicPr>
            <a:picLocks noChangeAspect="1"/>
          </p:cNvPicPr>
          <p:nvPr/>
        </p:nvPicPr>
        <p:blipFill>
          <a:blip r:embed="rId2"/>
          <a:stretch>
            <a:fillRect/>
          </a:stretch>
        </p:blipFill>
        <p:spPr>
          <a:xfrm>
            <a:off x="1694126" y="161925"/>
            <a:ext cx="8815654" cy="6148800"/>
          </a:xfrm>
          <a:prstGeom prst="rect">
            <a:avLst/>
          </a:prstGeom>
          <a:ln>
            <a:solidFill>
              <a:schemeClr val="tx1"/>
            </a:solidFill>
          </a:ln>
        </p:spPr>
      </p:pic>
    </p:spTree>
    <p:extLst>
      <p:ext uri="{BB962C8B-B14F-4D97-AF65-F5344CB8AC3E}">
        <p14:creationId xmlns:p14="http://schemas.microsoft.com/office/powerpoint/2010/main" val="2868741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24F3-541C-2E76-7D9D-08A59BFF6B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EC6B29-09F5-D72E-50AE-BA2CBF13C355}"/>
              </a:ext>
            </a:extLst>
          </p:cNvPr>
          <p:cNvPicPr>
            <a:picLocks noChangeAspect="1"/>
          </p:cNvPicPr>
          <p:nvPr/>
        </p:nvPicPr>
        <p:blipFill>
          <a:blip r:embed="rId2"/>
          <a:stretch>
            <a:fillRect/>
          </a:stretch>
        </p:blipFill>
        <p:spPr>
          <a:xfrm>
            <a:off x="1702952" y="161925"/>
            <a:ext cx="8799827" cy="6148800"/>
          </a:xfrm>
          <a:prstGeom prst="rect">
            <a:avLst/>
          </a:prstGeom>
          <a:ln>
            <a:solidFill>
              <a:schemeClr val="tx1"/>
            </a:solidFill>
          </a:ln>
        </p:spPr>
      </p:pic>
    </p:spTree>
    <p:extLst>
      <p:ext uri="{BB962C8B-B14F-4D97-AF65-F5344CB8AC3E}">
        <p14:creationId xmlns:p14="http://schemas.microsoft.com/office/powerpoint/2010/main" val="1317080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DB68-6EF9-423D-72A2-03EDF896FA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384478-1221-81C0-4766-9D4DAEC8E9D2}"/>
              </a:ext>
            </a:extLst>
          </p:cNvPr>
          <p:cNvPicPr>
            <a:picLocks noChangeAspect="1"/>
          </p:cNvPicPr>
          <p:nvPr/>
        </p:nvPicPr>
        <p:blipFill>
          <a:blip r:embed="rId2"/>
          <a:stretch>
            <a:fillRect/>
          </a:stretch>
        </p:blipFill>
        <p:spPr>
          <a:xfrm>
            <a:off x="1683372" y="161925"/>
            <a:ext cx="8834937" cy="6148800"/>
          </a:xfrm>
          <a:prstGeom prst="rect">
            <a:avLst/>
          </a:prstGeom>
          <a:ln>
            <a:solidFill>
              <a:schemeClr val="tx1"/>
            </a:solidFill>
          </a:ln>
        </p:spPr>
      </p:pic>
    </p:spTree>
    <p:extLst>
      <p:ext uri="{BB962C8B-B14F-4D97-AF65-F5344CB8AC3E}">
        <p14:creationId xmlns:p14="http://schemas.microsoft.com/office/powerpoint/2010/main" val="41820951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7D66-EB9D-B623-F0F9-00DBDFF931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FFF1FB-11E1-A8A7-EC9A-A953D14B6151}"/>
              </a:ext>
            </a:extLst>
          </p:cNvPr>
          <p:cNvPicPr>
            <a:picLocks noChangeAspect="1"/>
          </p:cNvPicPr>
          <p:nvPr/>
        </p:nvPicPr>
        <p:blipFill>
          <a:blip r:embed="rId2"/>
          <a:stretch>
            <a:fillRect/>
          </a:stretch>
        </p:blipFill>
        <p:spPr>
          <a:xfrm>
            <a:off x="1694126" y="161925"/>
            <a:ext cx="8815654" cy="6148800"/>
          </a:xfrm>
          <a:prstGeom prst="rect">
            <a:avLst/>
          </a:prstGeom>
          <a:ln>
            <a:solidFill>
              <a:schemeClr val="tx1"/>
            </a:solidFill>
          </a:ln>
        </p:spPr>
      </p:pic>
    </p:spTree>
    <p:extLst>
      <p:ext uri="{BB962C8B-B14F-4D97-AF65-F5344CB8AC3E}">
        <p14:creationId xmlns:p14="http://schemas.microsoft.com/office/powerpoint/2010/main" val="28319615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92AA4-8DB5-153D-1F6E-1C49CC932709}"/>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A6421AE8-A3DF-0CB2-DE9F-18FFE8CC306E}"/>
              </a:ext>
            </a:extLst>
          </p:cNvPr>
          <p:cNvSpPr txBox="1">
            <a:spLocks/>
          </p:cNvSpPr>
          <p:nvPr/>
        </p:nvSpPr>
        <p:spPr>
          <a:xfrm>
            <a:off x="0" y="2041587"/>
            <a:ext cx="6990129" cy="2216088"/>
          </a:xfrm>
          <a:prstGeom prst="rect">
            <a:avLst/>
          </a:prstGeom>
          <a:solidFill>
            <a:schemeClr val="accent4"/>
          </a:solidFill>
        </p:spPr>
        <p:txBody>
          <a:bodyPr anchor="ctr"/>
          <a:lstStyle>
            <a:lvl1pPr marL="0" indent="0" algn="l" defTabSz="911202" rtl="0" eaLnBrk="1" latinLnBrk="0" hangingPunct="1">
              <a:lnSpc>
                <a:spcPct val="120000"/>
              </a:lnSpc>
              <a:spcBef>
                <a:spcPts val="900"/>
              </a:spcBef>
              <a:spcAft>
                <a:spcPts val="0"/>
              </a:spcAft>
              <a:buFont typeface="Arial" panose="020B0604020202020204" pitchFamily="34" charset="0"/>
              <a:buNone/>
              <a:defRPr sz="1800" kern="1200">
                <a:solidFill>
                  <a:schemeClr val="tx1"/>
                </a:solidFill>
                <a:latin typeface="+mn-lt"/>
                <a:ea typeface="+mn-ea"/>
                <a:cs typeface="+mn-cs"/>
              </a:defRPr>
            </a:lvl1pPr>
            <a:lvl2pPr marL="0" indent="0" algn="l" defTabSz="911202" rtl="0" eaLnBrk="1" latinLnBrk="0" hangingPunct="1">
              <a:lnSpc>
                <a:spcPct val="120000"/>
              </a:lnSpc>
              <a:spcBef>
                <a:spcPts val="1400"/>
              </a:spcBef>
              <a:spcAft>
                <a:spcPts val="0"/>
              </a:spcAft>
              <a:buFontTx/>
              <a:buNone/>
              <a:defRPr sz="1800" b="1" kern="1200">
                <a:solidFill>
                  <a:schemeClr val="tx1"/>
                </a:solidFill>
                <a:latin typeface="+mn-lt"/>
                <a:ea typeface="+mn-ea"/>
                <a:cs typeface="+mn-cs"/>
              </a:defRPr>
            </a:lvl2pPr>
            <a:lvl3pPr marL="431568" indent="-431568" algn="l" defTabSz="911202" rtl="0" eaLnBrk="1" latinLnBrk="0" hangingPunct="1">
              <a:lnSpc>
                <a:spcPct val="120000"/>
              </a:lnSpc>
              <a:spcBef>
                <a:spcPts val="900"/>
              </a:spcBef>
              <a:spcAft>
                <a:spcPts val="0"/>
              </a:spcAft>
              <a:buClr>
                <a:schemeClr val="tx2"/>
              </a:buClr>
              <a:buSzPct val="125000"/>
              <a:buFont typeface="Symbol" panose="05050102010706020507" pitchFamily="18" charset="2"/>
              <a:buChar char=""/>
              <a:defRPr sz="1800" kern="1200">
                <a:solidFill>
                  <a:schemeClr val="tx1"/>
                </a:solidFill>
                <a:latin typeface="+mn-lt"/>
                <a:ea typeface="+mn-ea"/>
                <a:cs typeface="+mn-cs"/>
              </a:defRPr>
            </a:lvl3pPr>
            <a:lvl4pPr marL="827172" indent="-396000" algn="l" defTabSz="911202" rtl="0" eaLnBrk="1" latinLnBrk="0" hangingPunct="1">
              <a:lnSpc>
                <a:spcPct val="120000"/>
              </a:lnSpc>
              <a:spcBef>
                <a:spcPts val="900"/>
              </a:spcBef>
              <a:spcAft>
                <a:spcPts val="0"/>
              </a:spcAft>
              <a:buClr>
                <a:schemeClr val="accent1"/>
              </a:buClr>
              <a:buSzPct val="110000"/>
              <a:buFont typeface="Symbol" panose="05050102010706020507" pitchFamily="18" charset="2"/>
              <a:buChar char=""/>
              <a:defRPr sz="1500" kern="1200">
                <a:solidFill>
                  <a:schemeClr val="tx1"/>
                </a:solidFill>
                <a:latin typeface="+mn-lt"/>
                <a:ea typeface="+mn-ea"/>
                <a:cs typeface="+mn-cs"/>
              </a:defRPr>
            </a:lvl4pPr>
            <a:lvl5pPr marL="1188000" indent="-396000" algn="l" defTabSz="911202" rtl="0" eaLnBrk="1" latinLnBrk="0" hangingPunct="1">
              <a:lnSpc>
                <a:spcPct val="120000"/>
              </a:lnSpc>
              <a:spcBef>
                <a:spcPts val="900"/>
              </a:spcBef>
              <a:spcAft>
                <a:spcPts val="0"/>
              </a:spcAft>
              <a:buClr>
                <a:schemeClr val="tx1"/>
              </a:buClr>
              <a:buSzPct val="90000"/>
              <a:buFont typeface="Symbol" panose="05050102010706020507" pitchFamily="18" charset="2"/>
              <a:buChar char="·"/>
              <a:defRPr sz="1500" kern="1200">
                <a:solidFill>
                  <a:schemeClr val="tx1"/>
                </a:solidFill>
                <a:latin typeface="+mn-lt"/>
                <a:ea typeface="+mn-ea"/>
                <a:cs typeface="+mn-cs"/>
              </a:defRPr>
            </a:lvl5pPr>
            <a:lvl6pPr marL="2505806"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6pPr>
            <a:lvl7pPr marL="2961407"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7pPr>
            <a:lvl8pPr marL="3417008"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8pPr>
            <a:lvl9pPr marL="3872609" indent="-227801" algn="l" defTabSz="911202" rtl="0" eaLnBrk="1" latinLnBrk="0" hangingPunct="1">
              <a:lnSpc>
                <a:spcPct val="90000"/>
              </a:lnSpc>
              <a:spcBef>
                <a:spcPts val="499"/>
              </a:spcBef>
              <a:buFont typeface="Arial" panose="020B0604020202020204" pitchFamily="34" charset="0"/>
              <a:buChar char="•"/>
              <a:defRPr sz="1500" kern="1200">
                <a:solidFill>
                  <a:schemeClr val="tx1"/>
                </a:solidFill>
                <a:latin typeface="+mn-lt"/>
                <a:ea typeface="+mn-ea"/>
                <a:cs typeface="+mn-cs"/>
              </a:defRPr>
            </a:lvl9pPr>
          </a:lstStyle>
          <a:p>
            <a:pPr algn="ctr">
              <a:spcBef>
                <a:spcPts val="0"/>
              </a:spcBef>
            </a:pPr>
            <a:r>
              <a:rPr lang="en-US" sz="2400" b="1">
                <a:solidFill>
                  <a:schemeClr val="bg1"/>
                </a:solidFill>
                <a:effectLst/>
                <a:ea typeface="Times New Roman" panose="02020603050405020304" pitchFamily="18" charset="0"/>
                <a:cs typeface="Times New Roman" panose="02020603050405020304" pitchFamily="18" charset="0"/>
              </a:rPr>
              <a:t>Appendix 6: Post-course Survey</a:t>
            </a:r>
          </a:p>
        </p:txBody>
      </p:sp>
    </p:spTree>
    <p:extLst>
      <p:ext uri="{BB962C8B-B14F-4D97-AF65-F5344CB8AC3E}">
        <p14:creationId xmlns:p14="http://schemas.microsoft.com/office/powerpoint/2010/main" val="2505277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9D05-BB28-9526-F022-D32113FEE1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0BA931-A264-37BD-8082-8EB4E60BA878}"/>
              </a:ext>
            </a:extLst>
          </p:cNvPr>
          <p:cNvPicPr>
            <a:picLocks noChangeAspect="1"/>
          </p:cNvPicPr>
          <p:nvPr/>
        </p:nvPicPr>
        <p:blipFill>
          <a:blip r:embed="rId2"/>
          <a:stretch>
            <a:fillRect/>
          </a:stretch>
        </p:blipFill>
        <p:spPr>
          <a:xfrm>
            <a:off x="1687556" y="165100"/>
            <a:ext cx="8835937" cy="6148800"/>
          </a:xfrm>
          <a:prstGeom prst="rect">
            <a:avLst/>
          </a:prstGeom>
          <a:ln>
            <a:solidFill>
              <a:schemeClr val="tx1"/>
            </a:solidFill>
          </a:ln>
        </p:spPr>
      </p:pic>
    </p:spTree>
    <p:extLst>
      <p:ext uri="{BB962C8B-B14F-4D97-AF65-F5344CB8AC3E}">
        <p14:creationId xmlns:p14="http://schemas.microsoft.com/office/powerpoint/2010/main" val="2503606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084E-6F45-4ABC-AF36-43AE356207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049D40-296F-67AA-317A-F06AB96CC7E1}"/>
              </a:ext>
            </a:extLst>
          </p:cNvPr>
          <p:cNvPicPr>
            <a:picLocks noChangeAspect="1"/>
          </p:cNvPicPr>
          <p:nvPr/>
        </p:nvPicPr>
        <p:blipFill>
          <a:blip r:embed="rId2"/>
          <a:stretch>
            <a:fillRect/>
          </a:stretch>
        </p:blipFill>
        <p:spPr>
          <a:xfrm>
            <a:off x="1707314" y="161925"/>
            <a:ext cx="8796421" cy="6148800"/>
          </a:xfrm>
          <a:prstGeom prst="rect">
            <a:avLst/>
          </a:prstGeom>
          <a:ln>
            <a:solidFill>
              <a:schemeClr val="tx1"/>
            </a:solidFill>
          </a:ln>
        </p:spPr>
      </p:pic>
    </p:spTree>
    <p:extLst>
      <p:ext uri="{BB962C8B-B14F-4D97-AF65-F5344CB8AC3E}">
        <p14:creationId xmlns:p14="http://schemas.microsoft.com/office/powerpoint/2010/main" val="2012709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8B87E-1D5E-F0D0-D67B-C3A256A971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3CF1D1-06E5-93F6-CF56-5B56B2A6AE49}"/>
              </a:ext>
            </a:extLst>
          </p:cNvPr>
          <p:cNvPicPr>
            <a:picLocks noChangeAspect="1"/>
          </p:cNvPicPr>
          <p:nvPr/>
        </p:nvPicPr>
        <p:blipFill>
          <a:blip r:embed="rId2"/>
          <a:stretch>
            <a:fillRect/>
          </a:stretch>
        </p:blipFill>
        <p:spPr>
          <a:xfrm>
            <a:off x="1697789" y="161925"/>
            <a:ext cx="8796421" cy="6148800"/>
          </a:xfrm>
          <a:prstGeom prst="rect">
            <a:avLst/>
          </a:prstGeom>
          <a:ln>
            <a:solidFill>
              <a:schemeClr val="tx1"/>
            </a:solidFill>
          </a:ln>
        </p:spPr>
      </p:pic>
    </p:spTree>
    <p:extLst>
      <p:ext uri="{BB962C8B-B14F-4D97-AF65-F5344CB8AC3E}">
        <p14:creationId xmlns:p14="http://schemas.microsoft.com/office/powerpoint/2010/main" val="3305591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8BAF6-39A3-CBDC-579C-6623B00BC3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70E5B1-E2C0-9D2B-F70B-5DC6FFF818A2}"/>
              </a:ext>
            </a:extLst>
          </p:cNvPr>
          <p:cNvPicPr>
            <a:picLocks noChangeAspect="1"/>
          </p:cNvPicPr>
          <p:nvPr/>
        </p:nvPicPr>
        <p:blipFill>
          <a:blip r:embed="rId2"/>
          <a:stretch>
            <a:fillRect/>
          </a:stretch>
        </p:blipFill>
        <p:spPr>
          <a:xfrm>
            <a:off x="1711151" y="161925"/>
            <a:ext cx="8785127" cy="6148800"/>
          </a:xfrm>
          <a:prstGeom prst="rect">
            <a:avLst/>
          </a:prstGeom>
          <a:ln>
            <a:solidFill>
              <a:schemeClr val="tx1"/>
            </a:solidFill>
          </a:ln>
        </p:spPr>
      </p:pic>
    </p:spTree>
    <p:extLst>
      <p:ext uri="{BB962C8B-B14F-4D97-AF65-F5344CB8AC3E}">
        <p14:creationId xmlns:p14="http://schemas.microsoft.com/office/powerpoint/2010/main" val="492582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0.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1.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2.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3.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4.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5.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6.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7.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8.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19.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0.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1.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2.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3.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4.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5.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6.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7.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28.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3.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4.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5.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6.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7.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8.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ags/tag9.xml><?xml version="1.0" encoding="utf-8"?>
<p:tagLst xmlns:a="http://schemas.openxmlformats.org/drawingml/2006/main" xmlns:r="http://schemas.openxmlformats.org/officeDocument/2006/relationships" xmlns:p="http://schemas.openxmlformats.org/presentationml/2006/main">
  <p:tag name="ANALYSISITEMFOOTER" val="ca5a95ad-115d-47e9-af1d-818e24f2fd31"/>
  <p:tag name="ORIGINALTEXT" val="Total sample; Weight: Weight; unweighted base n = 589"/>
</p:tagLst>
</file>

<file path=ppt/theme/theme1.xml><?xml version="1.0" encoding="utf-8"?>
<a:theme xmlns:a="http://schemas.openxmlformats.org/drawingml/2006/main" name="Office Theme">
  <a:themeElements>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tIns="90000" rIns="90000" bIns="90000"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36000" rIns="36000" bIns="36000" rtlCol="0">
        <a:noAutofit/>
      </a:bodyPr>
      <a:lstStyle>
        <a:defPPr algn="l">
          <a:defRPr dirty="0" err="1" smtClean="0"/>
        </a:defPPr>
      </a:lstStyle>
    </a:txDef>
  </a:objectDefaults>
  <a:extraClrSchemeLst/>
  <a:custClrLst>
    <a:custClr name="BBC Blue 100%">
      <a:srgbClr val="00A4E0"/>
    </a:custClr>
    <a:custClr name="BBC Red 100%">
      <a:srgbClr val="EA6551"/>
    </a:custClr>
    <a:custClr name="BBC Light Green 100%">
      <a:srgbClr val="8BD0BC"/>
    </a:custClr>
    <a:custClr name="BBC Dark Blue 100%">
      <a:srgbClr val="1F7498"/>
    </a:custClr>
    <a:custClr name="BBC Green 100%">
      <a:srgbClr val="90B03E"/>
    </a:custClr>
    <a:custClr name="BBC Orange 100%">
      <a:srgbClr val="F8961F"/>
    </a:custClr>
    <a:custClr name="White">
      <a:srgbClr val="FFFFFF"/>
    </a:custClr>
    <a:custClr name="White">
      <a:srgbClr val="FFFFFF"/>
    </a:custClr>
    <a:custClr name="White">
      <a:srgbClr val="FFFFFF"/>
    </a:custClr>
    <a:custClr name="White">
      <a:srgbClr val="FFFFFF"/>
    </a:custClr>
    <a:custClr name="BBC Blue 75%">
      <a:srgbClr val="40BBE8"/>
    </a:custClr>
    <a:custClr name="BBC Red 75%">
      <a:srgbClr val="EF8C7D"/>
    </a:custClr>
    <a:custClr name="BBC Light Green 75%">
      <a:srgbClr val="A8DCCD"/>
    </a:custClr>
    <a:custClr name="BBC Dark Blue 75%">
      <a:srgbClr val="5797B2"/>
    </a:custClr>
    <a:custClr name="BBC Green 75%">
      <a:srgbClr val="C7D79E"/>
    </a:custClr>
    <a:custClr name="BBC Orange 75%">
      <a:srgbClr val="FAB057"/>
    </a:custClr>
    <a:custClr name="White">
      <a:srgbClr val="FFFFFF"/>
    </a:custClr>
    <a:custClr name="White">
      <a:srgbClr val="FFFFFF"/>
    </a:custClr>
    <a:custClr name="White">
      <a:srgbClr val="FFFFFF"/>
    </a:custClr>
    <a:custClr name="White">
      <a:srgbClr val="FFFFFF"/>
    </a:custClr>
    <a:custClr name="BBC Blue 50%">
      <a:srgbClr val="7FD1EF"/>
    </a:custClr>
    <a:custClr name="BBC Red 50%">
      <a:srgbClr val="F4B2A8"/>
    </a:custClr>
    <a:custClr name="BBC Light Green 50%">
      <a:srgbClr val="C5E7DD"/>
    </a:custClr>
    <a:custClr name="BBC Dark Blue 50%">
      <a:srgbClr val="8FB9CB"/>
    </a:custClr>
    <a:custClr name="BBC Green 50%">
      <a:srgbClr val="C7D79E"/>
    </a:custClr>
    <a:custClr name="BBC Orange 50%">
      <a:srgbClr val="FBCA8F"/>
    </a:custClr>
    <a:custClr name="White">
      <a:srgbClr val="FFFFFF"/>
    </a:custClr>
    <a:custClr name="White">
      <a:srgbClr val="FFFFFF"/>
    </a:custClr>
    <a:custClr name="White">
      <a:srgbClr val="FFFFFF"/>
    </a:custClr>
    <a:custClr name="White">
      <a:srgbClr val="FFFFFF"/>
    </a:custClr>
    <a:custClr name="BBC Blue 25%">
      <a:srgbClr val="BFE8F7"/>
    </a:custClr>
    <a:custClr name="BBC Red 25%">
      <a:srgbClr val="FAD8D3"/>
    </a:custClr>
    <a:custClr name="BBC Light Green 25%">
      <a:srgbClr val="E2F3EE"/>
    </a:custClr>
    <a:custClr name="BBC Dark Blue 25%">
      <a:srgbClr val="C7DCEF"/>
    </a:custClr>
    <a:custClr name="BBC Green 25%">
      <a:srgbClr val="E3EBCF"/>
    </a:custClr>
    <a:custClr name="BBC Orange 25%">
      <a:srgbClr val="FDE5C7"/>
    </a:custClr>
    <a:custClr name="White">
      <a:srgbClr val="FFFFFF"/>
    </a:custClr>
    <a:custClr name="White">
      <a:srgbClr val="FFFFFF"/>
    </a:custClr>
    <a:custClr name="White">
      <a:srgbClr val="FFFFFF"/>
    </a:custClr>
    <a:custClr name="White">
      <a:srgbClr val="FFFFFF"/>
    </a:custClr>
    <a:custClr name="BBC Blue 10%">
      <a:srgbClr val="E5F6FC"/>
    </a:custClr>
    <a:custClr name="BBC Red 10%">
      <a:srgbClr val="FDEFED"/>
    </a:custClr>
    <a:custClr name="BBC Light Green 10%">
      <a:srgbClr val="F3FAF8"/>
    </a:custClr>
    <a:custClr name="BBC Dark Blue 10%">
      <a:srgbClr val="E8F1F4"/>
    </a:custClr>
    <a:custClr name="BBC Green 10%">
      <a:srgbClr val="F4F7EB"/>
    </a:custClr>
    <a:custClr name="BBC Orange 10%">
      <a:srgbClr val="FEF4E8"/>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BCC PowerPoint Template 2.potx" id="{CEBF2B27-2F0F-4BA8-8630-E2C6699CC474}" vid="{718510B9-9C58-4D7A-9AF4-865254F87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BCC">
    <a:dk1>
      <a:srgbClr val="515154"/>
    </a:dk1>
    <a:lt1>
      <a:srgbClr val="FFFFFF"/>
    </a:lt1>
    <a:dk2>
      <a:srgbClr val="F79433"/>
    </a:dk2>
    <a:lt2>
      <a:srgbClr val="E7E6E6"/>
    </a:lt2>
    <a:accent1>
      <a:srgbClr val="00A4E0"/>
    </a:accent1>
    <a:accent2>
      <a:srgbClr val="EA6551"/>
    </a:accent2>
    <a:accent3>
      <a:srgbClr val="8BD0BC"/>
    </a:accent3>
    <a:accent4>
      <a:srgbClr val="1F7498"/>
    </a:accent4>
    <a:accent5>
      <a:srgbClr val="90B03E"/>
    </a:accent5>
    <a:accent6>
      <a:srgbClr val="F8961F"/>
    </a:accent6>
    <a:hlink>
      <a:srgbClr val="515153"/>
    </a:hlink>
    <a:folHlink>
      <a:srgbClr val="F79433"/>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03DFEEE2AB7645B44ACEC0756110F6" ma:contentTypeVersion="16" ma:contentTypeDescription="Create a new document." ma:contentTypeScope="" ma:versionID="6638851be285447a6d9f4e4e7af81962">
  <xsd:schema xmlns:xsd="http://www.w3.org/2001/XMLSchema" xmlns:xs="http://www.w3.org/2001/XMLSchema" xmlns:p="http://schemas.microsoft.com/office/2006/metadata/properties" xmlns:ns2="4b62a8ee-e1bc-4566-831b-863d72aa973f" xmlns:ns3="8e1399f6-c6c4-4271-9063-e5a24960414c" targetNamespace="http://schemas.microsoft.com/office/2006/metadata/properties" ma:root="true" ma:fieldsID="13f4c037d9da4f59a24a3f614c310c1f" ns2:_="" ns3:_="">
    <xsd:import namespace="4b62a8ee-e1bc-4566-831b-863d72aa973f"/>
    <xsd:import namespace="8e1399f6-c6c4-4271-9063-e5a2496041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2a8ee-e1bc-4566-831b-863d72aa9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ee55051-6cf2-4d10-836e-7f606f42190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1399f6-c6c4-4271-9063-e5a2496041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79b7a36-194a-409d-a52e-1a79024be82c}" ma:internalName="TaxCatchAll" ma:showField="CatchAllData" ma:web="8e1399f6-c6c4-4271-9063-e5a249604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e1399f6-c6c4-4271-9063-e5a24960414c" xsi:nil="true"/>
    <lcf76f155ced4ddcb4097134ff3c332f xmlns="4b62a8ee-e1bc-4566-831b-863d72aa973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49446-959F-41E9-B84A-AE55A5A21C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2a8ee-e1bc-4566-831b-863d72aa973f"/>
    <ds:schemaRef ds:uri="8e1399f6-c6c4-4271-9063-e5a249604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76804B-FD84-43F4-9119-FE50F5793111}">
  <ds:schemaRefs>
    <ds:schemaRef ds:uri="9557c46b-a4d1-41c9-b2c7-e53a4943a2ff"/>
    <ds:schemaRef ds:uri="c8f4e3cd-2a42-4278-a1b0-e324b750b8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e1399f6-c6c4-4271-9063-e5a24960414c"/>
    <ds:schemaRef ds:uri="4b62a8ee-e1bc-4566-831b-863d72aa973f"/>
  </ds:schemaRefs>
</ds:datastoreItem>
</file>

<file path=customXml/itemProps3.xml><?xml version="1.0" encoding="utf-8"?>
<ds:datastoreItem xmlns:ds="http://schemas.openxmlformats.org/officeDocument/2006/customXml" ds:itemID="{8E741895-D98D-4A10-B88C-84719B1A97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BCC PowerPoint Template - footer banner removed</Template>
  <TotalTime>275</TotalTime>
  <Words>13520</Words>
  <Application>Microsoft Office PowerPoint</Application>
  <PresentationFormat>Widescreen</PresentationFormat>
  <Paragraphs>963</Paragraphs>
  <Slides>100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Arial Nova</vt:lpstr>
      <vt:lpstr>Calibri</vt:lpstr>
      <vt:lpstr>Symbol</vt:lpstr>
      <vt:lpstr>Times New Roman</vt:lpstr>
      <vt:lpstr>Office Theme</vt:lpstr>
      <vt:lpstr>Centre For Accessibility Australia Digital Advocacy Grant WA Evaluation Report</vt:lpstr>
      <vt:lpstr>Background</vt:lpstr>
      <vt:lpstr>PowerPoint Presentation</vt:lpstr>
      <vt:lpstr>PowerPoint Presentation</vt:lpstr>
      <vt:lpstr>Evaluation findings</vt:lpstr>
      <vt:lpstr>PowerPoint Presentation</vt:lpstr>
      <vt:lpstr>PowerPoint Presentation</vt:lpstr>
      <vt:lpstr>PowerPoint Presentation</vt:lpstr>
      <vt:lpstr>PowerPoint Presentation</vt:lpstr>
      <vt:lpstr>Impact is the extent to which change that can be attributed to the Plan affects the organisation’s goals, generally measured with external data some time afterwards</vt:lpstr>
      <vt:lpstr>Outcomes cover internal change, immediate response and behaviour change: they are tailored to the Plan </vt:lpstr>
      <vt:lpstr>Activities describe the process of carrying out/delivering a task </vt:lpstr>
      <vt:lpstr>Activities describe the process of carrying out/delivering a task </vt:lpstr>
      <vt:lpstr>Activities describe the process of carrying out/ delivering a task </vt:lpstr>
      <vt:lpstr>Activities describe the process of carrying out/ delivering a task </vt:lpstr>
      <vt:lpstr>Activities describe the process of carrying out/delivering a task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Allison Grainger</dc:creator>
  <cp:lastModifiedBy>Bryan Benjamin</cp:lastModifiedBy>
  <cp:revision>3</cp:revision>
  <cp:lastPrinted>2023-09-26T02:36:13Z</cp:lastPrinted>
  <dcterms:created xsi:type="dcterms:W3CDTF">2022-02-07T03:11:26Z</dcterms:created>
  <dcterms:modified xsi:type="dcterms:W3CDTF">2025-08-29T05:15:13Z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0x010100E703DFEEE2AB7645B44ACEC0756110F6</vt:lpwstr>
  </property>
  <property fmtid="{D5CDD505-2E9C-101B-9397-08002B2CF9AE}" pid="3" name="MediaServiceImageTags">
    <vt:lpwstr/>
  </property>
</Properties>
</file>